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1.gif" ContentType="image/gif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44" r:id="rId1"/>
  </p:sldMasterIdLst>
  <p:notesMasterIdLst>
    <p:notesMasterId r:id="rId31"/>
  </p:notesMasterIdLst>
  <p:sldIdLst>
    <p:sldId id="256" r:id="rId2"/>
    <p:sldId id="278" r:id="rId3"/>
    <p:sldId id="279" r:id="rId4"/>
    <p:sldId id="280" r:id="rId5"/>
    <p:sldId id="281" r:id="rId6"/>
    <p:sldId id="282" r:id="rId7"/>
    <p:sldId id="284" r:id="rId8"/>
    <p:sldId id="285" r:id="rId9"/>
    <p:sldId id="286" r:id="rId10"/>
    <p:sldId id="287" r:id="rId11"/>
    <p:sldId id="288" r:id="rId12"/>
    <p:sldId id="283" r:id="rId13"/>
    <p:sldId id="296" r:id="rId14"/>
    <p:sldId id="307" r:id="rId15"/>
    <p:sldId id="289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291" r:id="rId27"/>
    <p:sldId id="294" r:id="rId28"/>
    <p:sldId id="295" r:id="rId29"/>
    <p:sldId id="29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E29000-5ED1-864C-BF03-53E006D55CB5}">
          <p14:sldIdLst>
            <p14:sldId id="256"/>
            <p14:sldId id="278"/>
            <p14:sldId id="279"/>
            <p14:sldId id="280"/>
            <p14:sldId id="281"/>
            <p14:sldId id="282"/>
            <p14:sldId id="284"/>
            <p14:sldId id="285"/>
            <p14:sldId id="286"/>
            <p14:sldId id="287"/>
            <p14:sldId id="288"/>
            <p14:sldId id="283"/>
            <p14:sldId id="296"/>
            <p14:sldId id="307"/>
            <p14:sldId id="289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291"/>
            <p14:sldId id="294"/>
            <p14:sldId id="295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AA321-E70F-0A4A-877F-AAC57065649F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12FE3-CCEB-EF43-8103-169E6A1E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3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976"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06976"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06976"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06976"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06976"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0697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0697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0697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0697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3C75801-A334-E14E-92EE-40CB2AB710AF}" type="slidenum">
              <a:rPr lang="en-US" sz="1300">
                <a:solidFill>
                  <a:schemeClr val="tx1"/>
                </a:solidFill>
              </a:rPr>
              <a:pPr/>
              <a:t>26</a:t>
            </a:fld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96D44B-130D-DD43-BE88-CA3DCB1C95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2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84D7E89-051B-4B4C-9DD8-17E36EA85649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301A08A-D818-4D4A-9ABC-A02D829256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  <p:sldLayoutId id="214748465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eb.cs.hacettepe.edu.tr/~bbm101" TargetMode="External"/><Relationship Id="rId2" Type="http://schemas.openxmlformats.org/officeDocument/2006/relationships/hyperlink" Target="http://web.cs.hacettepe.edu.tr/~bbm2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hacettepe.edu.tr/fall2013/bbm103" TargetMode="External"/><Relationship Id="rId2" Type="http://schemas.openxmlformats.org/officeDocument/2006/relationships/hyperlink" Target="https://piazza.com/hacettepe.edu.tr/fall2013/bbm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905" y="1100490"/>
            <a:ext cx="7848600" cy="1927225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Rounded MT Bold"/>
                <a:cs typeface="Arial Rounded MT Bold"/>
              </a:rPr>
              <a:t>BBM 201</a:t>
            </a:r>
            <a:br>
              <a:rPr lang="en-US" sz="4500" b="1" dirty="0" smtClean="0">
                <a:latin typeface="Arial Rounded MT Bold"/>
                <a:cs typeface="Arial Rounded MT Bold"/>
              </a:rPr>
            </a:br>
            <a:r>
              <a:rPr lang="en-US" sz="4500" b="1" dirty="0" smtClean="0">
                <a:latin typeface="Arial Rounded MT Bold"/>
                <a:cs typeface="Arial Rounded MT Bold"/>
              </a:rPr>
              <a:t>Data structures</a:t>
            </a:r>
            <a:endParaRPr lang="en-US" sz="4500" b="1" dirty="0">
              <a:latin typeface="Arial Rounded MT Bold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Lecture 1:</a:t>
            </a:r>
          </a:p>
          <a:p>
            <a:r>
              <a:rPr lang="en-US" b="1" dirty="0" smtClean="0">
                <a:latin typeface="Arial Rounded MT Bold"/>
                <a:cs typeface="Arial Rounded MT Bold"/>
              </a:rPr>
              <a:t>Basic concepts for data structures</a:t>
            </a:r>
          </a:p>
          <a:p>
            <a:endParaRPr lang="en-US" b="1" dirty="0" smtClean="0">
              <a:latin typeface="Arial Rounded MT Bold"/>
              <a:cs typeface="Arial Rounded MT Bold"/>
            </a:endParaRPr>
          </a:p>
        </p:txBody>
      </p:sp>
      <p:pic>
        <p:nvPicPr>
          <p:cNvPr id="4" name="Picture 1" descr="hacettepe-universitesi_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7" y="6060692"/>
            <a:ext cx="46892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32" y="4731712"/>
            <a:ext cx="2751667" cy="21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8954" y="6142968"/>
            <a:ext cx="212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Rounded MT Bold"/>
                <a:cs typeface="Arial Rounded MT Bold"/>
              </a:rPr>
              <a:t>2015-2016 Fall</a:t>
            </a:r>
          </a:p>
          <a:p>
            <a:endParaRPr lang="en-US" b="1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0954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9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/>
            </a:pPr>
            <a:r>
              <a:rPr sz="3600" b="1"/>
              <a:t>Cheating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223986" y="911571"/>
            <a:ext cx="8920014" cy="574322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53999" lvl="0" indent="-253999">
              <a:defRPr sz="1800"/>
            </a:pPr>
            <a:r>
              <a:rPr b="1" dirty="0"/>
              <a:t>What is cheating?  </a:t>
            </a:r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r>
              <a:rPr dirty="0"/>
              <a:t>Sharing code: by copying, retyping, looking at, or supplying a file  </a:t>
            </a:r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r>
              <a:rPr dirty="0"/>
              <a:t>Coaching: helping your friend to write a programming assignment, line by line  </a:t>
            </a:r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r>
              <a:rPr dirty="0"/>
              <a:t>Copying code from previous course or from elsewhere on WWW   </a:t>
            </a:r>
            <a:br>
              <a:rPr dirty="0"/>
            </a:b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dirty="0"/>
          </a:p>
          <a:p>
            <a:pPr marL="253999" lvl="0" indent="-253999">
              <a:defRPr sz="1800"/>
            </a:pPr>
            <a:endParaRPr dirty="0"/>
          </a:p>
          <a:p>
            <a:pPr marL="253999" lvl="0" indent="-253999">
              <a:defRPr sz="1800"/>
            </a:pPr>
            <a:r>
              <a:rPr b="1" dirty="0"/>
              <a:t>What is NOT cheating?  </a:t>
            </a:r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r>
              <a:rPr dirty="0"/>
              <a:t>Explaining how to use systems or tools  </a:t>
            </a:r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r>
              <a:rPr dirty="0"/>
              <a:t>Helping others with high-level design issues   </a:t>
            </a:r>
          </a:p>
        </p:txBody>
      </p:sp>
      <p:pic>
        <p:nvPicPr>
          <p:cNvPr id="101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452" y="2314013"/>
            <a:ext cx="4038592" cy="3160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94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9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/>
            </a:pPr>
            <a:r>
              <a:rPr sz="3600" b="1"/>
              <a:t>Cheating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543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38666" lvl="0" indent="-338666">
              <a:defRPr sz="1800"/>
            </a:pPr>
            <a:r>
              <a:rPr sz="2400" b="1"/>
              <a:t>Penalty for cheating:  </a:t>
            </a:r>
            <a:endParaRPr b="1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/>
              <a:t>Removal from course with failing grade   </a:t>
            </a:r>
            <a:br>
              <a:rPr sz="2000"/>
            </a:br>
            <a:endParaRPr sz="2000"/>
          </a:p>
          <a:p>
            <a:pPr marL="338666" lvl="0" indent="-338666">
              <a:defRPr sz="1800"/>
            </a:pPr>
            <a:r>
              <a:rPr sz="2400" b="1"/>
              <a:t>Detection of cheating:  </a:t>
            </a:r>
            <a:endParaRPr b="1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/>
              <a:t>We do check: Our tools for doing this are much better than most cheaters think! </a:t>
            </a:r>
          </a:p>
        </p:txBody>
      </p:sp>
      <p:pic>
        <p:nvPicPr>
          <p:cNvPr id="105" name="media1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73055" y="3725960"/>
            <a:ext cx="5143502" cy="25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3500" b="1" dirty="0" smtClean="0">
                <a:solidFill>
                  <a:srgbClr val="D2533C"/>
                </a:solidFill>
              </a:rPr>
              <a:t>BASIC CONCEPTS</a:t>
            </a:r>
          </a:p>
          <a:p>
            <a:pPr marL="0" indent="0" algn="ctr">
              <a:buNone/>
            </a:pPr>
            <a:r>
              <a:rPr lang="en-US" sz="3500" b="1" dirty="0" smtClean="0">
                <a:solidFill>
                  <a:srgbClr val="D2533C"/>
                </a:solidFill>
              </a:rPr>
              <a:t>FOR DATA STRUCTURES</a:t>
            </a:r>
            <a:endParaRPr lang="en-US" sz="3500" b="1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8-27 at 10.19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85" r="-12885"/>
          <a:stretch>
            <a:fillRect/>
          </a:stretch>
        </p:blipFill>
        <p:spPr>
          <a:xfrm>
            <a:off x="-178704" y="865319"/>
            <a:ext cx="9469712" cy="5611681"/>
          </a:xfrm>
        </p:spPr>
      </p:pic>
    </p:spTree>
    <p:extLst>
      <p:ext uri="{BB962C8B-B14F-4D97-AF65-F5344CB8AC3E}">
        <p14:creationId xmlns:p14="http://schemas.microsoft.com/office/powerpoint/2010/main" val="17634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mputer-evolu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11" y="2243969"/>
            <a:ext cx="55880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1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2539" r="2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5608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8-27 at 10.20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7" r="-13507"/>
          <a:stretch>
            <a:fillRect/>
          </a:stretch>
        </p:blipFill>
        <p:spPr>
          <a:xfrm>
            <a:off x="-249361" y="823449"/>
            <a:ext cx="9540369" cy="5653552"/>
          </a:xfrm>
        </p:spPr>
      </p:pic>
    </p:spTree>
    <p:extLst>
      <p:ext uri="{BB962C8B-B14F-4D97-AF65-F5344CB8AC3E}">
        <p14:creationId xmlns:p14="http://schemas.microsoft.com/office/powerpoint/2010/main" val="2909629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D2533C"/>
                </a:solidFill>
              </a:rPr>
              <a:t>Data </a:t>
            </a:r>
            <a:r>
              <a:rPr lang="en-US" b="1" dirty="0" err="1" smtClean="0">
                <a:solidFill>
                  <a:srgbClr val="D2533C"/>
                </a:solidFill>
              </a:rPr>
              <a:t>Structures</a:t>
            </a:r>
            <a:r>
              <a:rPr lang="en-US" b="1" dirty="0" err="1" smtClean="0">
                <a:solidFill>
                  <a:srgbClr val="D2533C"/>
                </a:solidFill>
                <a:sym typeface="Wingdings"/>
              </a:rPr>
              <a:t>Data</a:t>
            </a:r>
            <a:r>
              <a:rPr lang="en-US" b="1" dirty="0" smtClean="0">
                <a:solidFill>
                  <a:srgbClr val="D2533C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D2533C"/>
                </a:solidFill>
                <a:sym typeface="Wingdings"/>
              </a:rPr>
              <a:t>StructurING</a:t>
            </a:r>
            <a:endParaRPr lang="en-US" b="1" dirty="0" smtClean="0">
              <a:solidFill>
                <a:srgbClr val="D2533C"/>
              </a:solidFill>
              <a:sym typeface="Wingdings"/>
            </a:endParaRPr>
          </a:p>
          <a:p>
            <a:pPr marL="0" indent="0" algn="ctr">
              <a:buNone/>
            </a:pPr>
            <a:endParaRPr lang="en-US" b="1" dirty="0">
              <a:solidFill>
                <a:srgbClr val="D2533C"/>
              </a:solidFill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How do we organize information so that we can find, update, add, and delete portions of it </a:t>
            </a:r>
            <a:r>
              <a:rPr lang="en-US" u="sng" dirty="0" smtClean="0">
                <a:sym typeface="Wingdings"/>
              </a:rPr>
              <a:t>efficiently</a:t>
            </a:r>
            <a:r>
              <a:rPr lang="en-US" dirty="0" smtClean="0">
                <a:sym typeface="Wingdings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11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Data Structure Example Applications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does Google quickly find web pages that contain a </a:t>
            </a:r>
          </a:p>
          <a:p>
            <a:pPr marL="0" indent="0">
              <a:buNone/>
            </a:pPr>
            <a:r>
              <a:rPr lang="en-US" dirty="0"/>
              <a:t>search term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What’s </a:t>
            </a:r>
            <a:r>
              <a:rPr lang="en-US" dirty="0"/>
              <a:t>the fastest way to broadcast a message to a network </a:t>
            </a:r>
            <a:r>
              <a:rPr lang="en-US" dirty="0" smtClean="0"/>
              <a:t>of </a:t>
            </a:r>
            <a:r>
              <a:rPr lang="en-US" dirty="0"/>
              <a:t>computers</a:t>
            </a:r>
            <a:r>
              <a:rPr lang="en-US" dirty="0" smtClean="0"/>
              <a:t>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How </a:t>
            </a:r>
            <a:r>
              <a:rPr lang="en-US" dirty="0"/>
              <a:t>can a subsequence of DNA be quickly found within </a:t>
            </a:r>
            <a:r>
              <a:rPr lang="en-US" dirty="0" smtClean="0"/>
              <a:t>the </a:t>
            </a:r>
            <a:r>
              <a:rPr lang="en-US" dirty="0"/>
              <a:t>genome?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does your operating system track which memory </a:t>
            </a:r>
            <a:r>
              <a:rPr lang="en-US" dirty="0" smtClean="0"/>
              <a:t>(</a:t>
            </a:r>
            <a:r>
              <a:rPr lang="en-US" dirty="0"/>
              <a:t>disk or RAM) is free?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game Half-Life, how can the computer determine </a:t>
            </a:r>
            <a:r>
              <a:rPr lang="en-US" dirty="0" smtClean="0"/>
              <a:t>which </a:t>
            </a:r>
            <a:r>
              <a:rPr lang="en-US" dirty="0"/>
              <a:t>parts of the scene are visible?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Suppose </a:t>
            </a:r>
            <a:r>
              <a:rPr lang="en-US" b="1" dirty="0"/>
              <a:t>Y</a:t>
            </a:r>
            <a:r>
              <a:rPr lang="en-US" b="1" dirty="0" smtClean="0"/>
              <a:t>ou’re Google Maps…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You want to store data about cities (location, elevation, population)…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What kind of operations should your data structure(s) support?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5-08-27 at 10.27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88" y="2473245"/>
            <a:ext cx="5861091" cy="37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About the course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course will help students understand the </a:t>
            </a:r>
            <a:r>
              <a:rPr lang="en-US" b="1" dirty="0" smtClean="0"/>
              <a:t>basic data structures</a:t>
            </a:r>
            <a:r>
              <a:rPr lang="en-US" dirty="0" smtClean="0"/>
              <a:t> such as matrices, stacks, queues, linked lists, etc. </a:t>
            </a:r>
          </a:p>
          <a:p>
            <a:endParaRPr lang="en-US" dirty="0" smtClean="0"/>
          </a:p>
          <a:p>
            <a:pPr lvl="0"/>
            <a:r>
              <a:rPr lang="en-US" b="1" dirty="0" smtClean="0"/>
              <a:t>BBM 203 Programming Laboratory: </a:t>
            </a:r>
            <a:r>
              <a:rPr lang="en-US" dirty="0" smtClean="0"/>
              <a:t>The students will gain </a:t>
            </a:r>
            <a:r>
              <a:rPr lang="en-US" dirty="0"/>
              <a:t>hand-on experience via a set of programming assignments supplied as complementary.</a:t>
            </a:r>
            <a:br>
              <a:rPr lang="en-US" dirty="0"/>
            </a:br>
            <a:endParaRPr lang="en-US" dirty="0"/>
          </a:p>
          <a:p>
            <a:pPr lvl="0"/>
            <a:r>
              <a:rPr lang="en-US" b="1" dirty="0"/>
              <a:t>Requirements</a:t>
            </a:r>
            <a:r>
              <a:rPr lang="en-US" dirty="0"/>
              <a:t>: You must know basic programming (i.e. BBM101).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/>
              <a:t>Operations to support the following scenario…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24663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Finding addresses on map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i="1" dirty="0"/>
              <a:t>Lookup city by name...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Mobile user</a:t>
            </a:r>
            <a:r>
              <a:rPr lang="en-US" dirty="0"/>
              <a:t>?</a:t>
            </a:r>
          </a:p>
          <a:p>
            <a:r>
              <a:rPr lang="en-US" i="1" dirty="0" smtClean="0"/>
              <a:t>Find </a:t>
            </a:r>
            <a:r>
              <a:rPr lang="en-US" i="1" dirty="0"/>
              <a:t>nearest point to me...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Car </a:t>
            </a:r>
            <a:r>
              <a:rPr lang="en-US" dirty="0"/>
              <a:t>GPS system?</a:t>
            </a:r>
          </a:p>
          <a:p>
            <a:r>
              <a:rPr lang="en-US" i="1" dirty="0" smtClean="0"/>
              <a:t>Calculate </a:t>
            </a:r>
            <a:r>
              <a:rPr lang="en-US" i="1" dirty="0"/>
              <a:t>shortest-path between </a:t>
            </a:r>
            <a:r>
              <a:rPr lang="en-US" i="1" dirty="0" smtClean="0"/>
              <a:t>cities…</a:t>
            </a:r>
          </a:p>
          <a:p>
            <a:r>
              <a:rPr lang="en-US" i="1" dirty="0" smtClean="0"/>
              <a:t>Show </a:t>
            </a:r>
            <a:r>
              <a:rPr lang="en-US" i="1" dirty="0"/>
              <a:t>cities within a given </a:t>
            </a:r>
            <a:r>
              <a:rPr lang="en-US" i="1" dirty="0" smtClean="0"/>
              <a:t>window…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Political </a:t>
            </a:r>
            <a:r>
              <a:rPr lang="en-US" dirty="0"/>
              <a:t>revolution?</a:t>
            </a:r>
          </a:p>
          <a:p>
            <a:r>
              <a:rPr lang="en-US" i="1" dirty="0" smtClean="0"/>
              <a:t>Insert</a:t>
            </a:r>
            <a:r>
              <a:rPr lang="en-US" i="1" dirty="0"/>
              <a:t>, delete, rename cities</a:t>
            </a:r>
          </a:p>
          <a:p>
            <a:endParaRPr lang="en-US" dirty="0"/>
          </a:p>
        </p:txBody>
      </p:sp>
      <p:pic>
        <p:nvPicPr>
          <p:cNvPr id="5" name="Picture 4" descr="Screen Shot 2015-09-13 at 16.5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3" y="1524000"/>
            <a:ext cx="4273577" cy="51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will you count user views on YouTube?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Lets write a </a:t>
            </a:r>
            <a:r>
              <a:rPr lang="en-US" dirty="0" err="1"/>
              <a:t>u</a:t>
            </a:r>
            <a:r>
              <a:rPr lang="en-US" dirty="0" err="1" smtClean="0"/>
              <a:t>serViewCount</a:t>
            </a:r>
            <a:r>
              <a:rPr lang="en-US" dirty="0" smtClean="0"/>
              <a:t>() function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5167"/>
            <a:ext cx="3615983" cy="31681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67973" y="2191210"/>
            <a:ext cx="39492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/>
              <a:t>userViewCount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current_count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{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new_count</a:t>
            </a:r>
            <a:r>
              <a:rPr lang="en-US" dirty="0" smtClean="0"/>
              <a:t>;</a:t>
            </a:r>
            <a:endParaRPr lang="en-US" dirty="0"/>
          </a:p>
          <a:p>
            <a:r>
              <a:rPr lang="en-US" dirty="0" smtClean="0"/>
              <a:t>	</a:t>
            </a:r>
            <a:r>
              <a:rPr lang="en-US" dirty="0" err="1" smtClean="0"/>
              <a:t>new_count</a:t>
            </a:r>
            <a:r>
              <a:rPr lang="en-US" dirty="0" smtClean="0"/>
              <a:t> =</a:t>
            </a:r>
            <a:r>
              <a:rPr lang="en-US" dirty="0" err="1"/>
              <a:t>current_count</a:t>
            </a:r>
            <a:r>
              <a:rPr lang="en-US" dirty="0" smtClean="0"/>
              <a:t> + 1;</a:t>
            </a:r>
          </a:p>
          <a:p>
            <a:r>
              <a:rPr lang="en-US" dirty="0"/>
              <a:t>	</a:t>
            </a:r>
            <a:r>
              <a:rPr lang="en-US" dirty="0" smtClean="0"/>
              <a:t>return </a:t>
            </a:r>
            <a:r>
              <a:rPr lang="en-US" dirty="0" err="1" smtClean="0"/>
              <a:t>new_count</a:t>
            </a:r>
            <a:r>
              <a:rPr lang="en-US" dirty="0" smtClean="0"/>
              <a:t>;</a:t>
            </a:r>
            <a:endParaRPr lang="en-US" dirty="0"/>
          </a:p>
          <a:p>
            <a:r>
              <a:rPr lang="en-US" dirty="0" smtClean="0"/>
              <a:t>}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110289" y="2456390"/>
            <a:ext cx="1857684" cy="3028614"/>
            <a:chOff x="3110289" y="2456390"/>
            <a:chExt cx="1857684" cy="3028614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3739934" y="2456390"/>
              <a:ext cx="1228039" cy="260991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110289" y="4898821"/>
              <a:ext cx="1172218" cy="58618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loud 29"/>
          <p:cNvSpPr/>
          <p:nvPr/>
        </p:nvSpPr>
        <p:spPr>
          <a:xfrm>
            <a:off x="4451638" y="3852065"/>
            <a:ext cx="4465593" cy="2763436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Will this implementation work all the time?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will you count user views on YouTube?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%99.9 times yes. 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138" y="2201338"/>
            <a:ext cx="6227235" cy="449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will you count user views on YouTube?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199"/>
            <a:ext cx="8686799" cy="5020579"/>
          </a:xfrm>
          <a:prstGeom prst="lightningBol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" y="5178528"/>
            <a:ext cx="2868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www.bbc.com</a:t>
            </a:r>
            <a:r>
              <a:rPr lang="en-US" sz="1200" dirty="0"/>
              <a:t>/news/world-asia-30288542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4" y="1388801"/>
            <a:ext cx="3767669" cy="37622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16911" y="1898584"/>
            <a:ext cx="31180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YouTube's counter previously used a 32-bit integer</a:t>
            </a:r>
          </a:p>
          <a:p>
            <a:endParaRPr lang="en-US" dirty="0" smtClean="0"/>
          </a:p>
          <a:p>
            <a:r>
              <a:rPr lang="en-US" dirty="0" smtClean="0"/>
              <a:t>YouTube </a:t>
            </a:r>
            <a:r>
              <a:rPr lang="en-US" dirty="0"/>
              <a:t>said the video - its most watched ever - has been viewed more than 2,147,483,647 times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It has now changed the maximum view limit to 9,223,372,036,854,775,808, or more than nine quintillion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creen Shot 2015-09-13 at 17.03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27" y="2998024"/>
            <a:ext cx="3048484" cy="3478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8427" y="6475910"/>
            <a:ext cx="3210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www.economist.com</a:t>
            </a:r>
            <a:r>
              <a:rPr lang="en-US" sz="1200" dirty="0"/>
              <a:t>/blogs/economist-explains/2014/12/economist-explains-6</a:t>
            </a:r>
          </a:p>
        </p:txBody>
      </p:sp>
    </p:spTree>
    <p:extLst>
      <p:ext uri="{BB962C8B-B14F-4D97-AF65-F5344CB8AC3E}">
        <p14:creationId xmlns:p14="http://schemas.microsoft.com/office/powerpoint/2010/main" val="30612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bad can it be?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June 4, 1996</a:t>
            </a:r>
          </a:p>
          <a:p>
            <a:r>
              <a:rPr lang="en-US" dirty="0" err="1"/>
              <a:t>Ariane</a:t>
            </a:r>
            <a:r>
              <a:rPr lang="en-US" dirty="0"/>
              <a:t> 5 rocket launched by the European Space Agency </a:t>
            </a:r>
          </a:p>
          <a:p>
            <a:r>
              <a:rPr lang="en-US" dirty="0" smtClean="0"/>
              <a:t>After </a:t>
            </a:r>
            <a:r>
              <a:rPr lang="en-US" dirty="0"/>
              <a:t>a decade of development costing $7 </a:t>
            </a:r>
            <a:r>
              <a:rPr lang="en-US" dirty="0" smtClean="0"/>
              <a:t>Billion </a:t>
            </a:r>
          </a:p>
          <a:p>
            <a:pPr marL="0" indent="0">
              <a:buNone/>
            </a:pPr>
            <a:r>
              <a:rPr lang="en-US" dirty="0" smtClean="0"/>
              <a:t>(~21 Billion in Turkish Liras, just for comparison Istanbul’s third bridge cost estimates are 4.5 Billion TL)</a:t>
            </a:r>
          </a:p>
          <a:p>
            <a:r>
              <a:rPr lang="en-US" dirty="0"/>
              <a:t>E</a:t>
            </a:r>
            <a:r>
              <a:rPr lang="en-US" dirty="0" smtClean="0"/>
              <a:t>xploded </a:t>
            </a:r>
            <a:r>
              <a:rPr lang="en-US" dirty="0"/>
              <a:t>just </a:t>
            </a:r>
            <a:r>
              <a:rPr lang="en-US" dirty="0" smtClean="0"/>
              <a:t>40 seconds </a:t>
            </a:r>
            <a:r>
              <a:rPr lang="en-US" dirty="0"/>
              <a:t>after its lift-off 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destroyed rocket and its cargo were valued at $500 </a:t>
            </a:r>
            <a:r>
              <a:rPr lang="en-US" dirty="0" smtClean="0"/>
              <a:t>million</a:t>
            </a:r>
          </a:p>
          <a:p>
            <a:r>
              <a:rPr lang="en-US" dirty="0" smtClean="0"/>
              <a:t>Reason?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59" y="4809662"/>
            <a:ext cx="36703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bad can it be?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Reason? </a:t>
            </a:r>
          </a:p>
          <a:p>
            <a:r>
              <a:rPr lang="en-US" dirty="0" smtClean="0"/>
              <a:t>Inertial </a:t>
            </a:r>
            <a:r>
              <a:rPr lang="en-US" dirty="0"/>
              <a:t>reference </a:t>
            </a:r>
            <a:r>
              <a:rPr lang="en-US" dirty="0" smtClean="0"/>
              <a:t>system error: specifically </a:t>
            </a:r>
            <a:r>
              <a:rPr lang="en-US" dirty="0"/>
              <a:t>a 64 bit floating point number relating to the horizontal velocity of the rocket with respect to the platform was converted to a 16 bit signed integer.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number was larger than 32,767, the largest integer </a:t>
            </a:r>
            <a:r>
              <a:rPr lang="en-US" dirty="0" smtClean="0"/>
              <a:t>storable </a:t>
            </a:r>
            <a:r>
              <a:rPr lang="en-US" dirty="0"/>
              <a:t>in a 16 bit signed integer, and thus the conversion failed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$500 Million rocket/cargo</a:t>
            </a:r>
          </a:p>
          <a:p>
            <a:r>
              <a:rPr lang="en-US" dirty="0" smtClean="0"/>
              <a:t>Time and effort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59" y="4809662"/>
            <a:ext cx="36703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Goals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latin typeface="Arial" charset="0"/>
              </a:rPr>
              <a:t>	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I will, in fact, claim that the difference between a bad programmer and a good one is whether he considers his code or his data structures more important.  Bad programmers worry about the code.  Good programmers worry about data structures and their relationships.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algn="r" eaLnBrk="1" hangingPunct="1">
              <a:buFontTx/>
              <a:buNone/>
            </a:pPr>
            <a:r>
              <a:rPr lang="en-US" sz="2800" dirty="0">
                <a:latin typeface="Arial" charset="0"/>
              </a:rPr>
              <a:t>Linus Torvalds,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6A89BF-FD54-5F43-A353-FD8072730598}" type="slidenum">
              <a:rPr lang="en-US" sz="1200">
                <a:solidFill>
                  <a:srgbClr val="898989"/>
                </a:solidFill>
              </a:rPr>
              <a:pPr/>
              <a:t>26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516" y="5163999"/>
            <a:ext cx="1786284" cy="13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Structures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953000" cy="4953000"/>
          </a:xfrm>
        </p:spPr>
        <p:txBody>
          <a:bodyPr/>
          <a:lstStyle/>
          <a:p>
            <a:pPr marL="0" indent="0">
              <a:spcBef>
                <a:spcPct val="75000"/>
              </a:spcBef>
              <a:buFontTx/>
              <a:buNone/>
            </a:pPr>
            <a:r>
              <a:rPr lang="en-US" altLang="ja-JP" sz="2800" dirty="0">
                <a:cs typeface="ＭＳ Ｐゴシック" charset="0"/>
              </a:rPr>
              <a:t>A data structure is a </a:t>
            </a:r>
            <a:r>
              <a:rPr lang="en-US" altLang="ja-JP" sz="2800" dirty="0" smtClean="0">
                <a:cs typeface="ＭＳ Ｐゴシック" charset="0"/>
              </a:rPr>
              <a:t>way to store and organize data in computer, so that it can be used </a:t>
            </a:r>
            <a:r>
              <a:rPr lang="en-US" altLang="ja-JP" sz="2800" i="1" u="sng" dirty="0" smtClean="0">
                <a:cs typeface="ＭＳ Ｐゴシック" charset="0"/>
              </a:rPr>
              <a:t>efficiently</a:t>
            </a:r>
            <a:r>
              <a:rPr lang="en-US" altLang="ja-JP" sz="2800" dirty="0" smtClean="0">
                <a:cs typeface="ＭＳ Ｐゴシック" charset="0"/>
              </a:rPr>
              <a:t>. </a:t>
            </a:r>
            <a:endParaRPr lang="en-US" altLang="ja-JP" sz="2800" dirty="0">
              <a:cs typeface="ＭＳ Ｐゴシック" charset="0"/>
            </a:endParaRPr>
          </a:p>
          <a:p>
            <a:pPr marL="0" indent="0">
              <a:spcBef>
                <a:spcPct val="75000"/>
              </a:spcBef>
              <a:buFontTx/>
              <a:buNone/>
            </a:pPr>
            <a:r>
              <a:rPr lang="en-US" altLang="ja-JP" sz="2800" dirty="0">
                <a:cs typeface="ＭＳ Ｐゴシック" charset="0"/>
              </a:rPr>
              <a:t>Some of the more commonly used data structures include lists, </a:t>
            </a:r>
            <a:r>
              <a:rPr lang="en-US" altLang="ja-JP" sz="2800" i="1" dirty="0">
                <a:cs typeface="ＭＳ Ｐゴシック" charset="0"/>
              </a:rPr>
              <a:t>arrays, stacks, queues, heaps, trees, and graphs</a:t>
            </a:r>
            <a:r>
              <a:rPr lang="en-US" altLang="ja-JP" sz="2800" dirty="0">
                <a:cs typeface="ＭＳ Ｐゴシック" charset="0"/>
              </a:rPr>
              <a:t>.</a:t>
            </a:r>
          </a:p>
        </p:txBody>
      </p:sp>
      <p:pic>
        <p:nvPicPr>
          <p:cNvPr id="377860" name="Picture 4" descr="Figure 8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5052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5181600" y="5105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/>
              <a:t>Binary Tree</a:t>
            </a:r>
          </a:p>
        </p:txBody>
      </p:sp>
    </p:spTree>
    <p:extLst>
      <p:ext uri="{BB962C8B-B14F-4D97-AF65-F5344CB8AC3E}">
        <p14:creationId xmlns:p14="http://schemas.microsoft.com/office/powerpoint/2010/main" val="14847094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Choosing Data Structures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599" y="1600200"/>
            <a:ext cx="4711463" cy="2112297"/>
          </a:xfrm>
        </p:spPr>
        <p:txBody>
          <a:bodyPr/>
          <a:lstStyle/>
          <a:p>
            <a:pPr marL="0" indent="0">
              <a:spcBef>
                <a:spcPct val="75000"/>
              </a:spcBef>
              <a:buFont typeface="Symbol" charset="0"/>
              <a:buNone/>
            </a:pPr>
            <a:r>
              <a:rPr lang="en-US" altLang="ja-JP" sz="2400" dirty="0" smtClean="0">
                <a:cs typeface="ＭＳ Ｐゴシック" charset="0"/>
              </a:rPr>
              <a:t>Queue </a:t>
            </a:r>
            <a:r>
              <a:rPr lang="en-US" altLang="ja-JP" sz="2400" dirty="0" err="1" smtClean="0">
                <a:cs typeface="ＭＳ Ｐゴシック" charset="0"/>
              </a:rPr>
              <a:t>vs</a:t>
            </a:r>
            <a:r>
              <a:rPr lang="en-US" altLang="ja-JP" sz="2400" dirty="0" smtClean="0">
                <a:cs typeface="ＭＳ Ｐゴシック" charset="0"/>
              </a:rPr>
              <a:t> Binary Tree</a:t>
            </a:r>
          </a:p>
          <a:p>
            <a:pPr marL="0" indent="0">
              <a:spcBef>
                <a:spcPct val="75000"/>
              </a:spcBef>
              <a:buFont typeface="Symbol" charset="0"/>
              <a:buNone/>
            </a:pPr>
            <a:r>
              <a:rPr lang="en-US" altLang="ja-JP" dirty="0" smtClean="0">
                <a:cs typeface="ＭＳ Ｐゴシック" charset="0"/>
              </a:rPr>
              <a:t>---Which one to use for what task?</a:t>
            </a:r>
            <a:endParaRPr lang="en-US" altLang="ja-JP" sz="2800" dirty="0">
              <a:cs typeface="ＭＳ Ｐゴシック" charset="0"/>
            </a:endParaRPr>
          </a:p>
        </p:txBody>
      </p:sp>
      <p:pic>
        <p:nvPicPr>
          <p:cNvPr id="382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2766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2981" name="Picture 5" descr="Figure 8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5988"/>
            <a:ext cx="4876800" cy="15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545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Why So Many Data Structures?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Ideal data structure</a:t>
            </a:r>
            <a:r>
              <a:rPr lang="en-US" dirty="0" smtClean="0">
                <a:latin typeface="Arial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ja-JP" altLang="en-US" dirty="0" smtClean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fast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elegant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, memory </a:t>
            </a:r>
            <a:r>
              <a:rPr lang="en-US" dirty="0" smtClean="0">
                <a:latin typeface="Arial" charset="0"/>
              </a:rPr>
              <a:t>efficient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Generates tensions: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</a:rPr>
              <a:t>time </a:t>
            </a:r>
            <a:r>
              <a:rPr lang="en-US" i="1" dirty="0">
                <a:latin typeface="Arial" charset="0"/>
              </a:rPr>
              <a:t>vs.</a:t>
            </a:r>
            <a:r>
              <a:rPr lang="en-US" dirty="0">
                <a:latin typeface="Arial" charset="0"/>
              </a:rPr>
              <a:t> space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</a:rPr>
              <a:t>performance </a:t>
            </a:r>
            <a:r>
              <a:rPr lang="en-US" i="1" dirty="0">
                <a:latin typeface="Arial" charset="0"/>
              </a:rPr>
              <a:t>vs.</a:t>
            </a:r>
            <a:r>
              <a:rPr lang="en-US" dirty="0">
                <a:latin typeface="Arial" charset="0"/>
              </a:rPr>
              <a:t> elegance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</a:rPr>
              <a:t>generality </a:t>
            </a:r>
            <a:r>
              <a:rPr lang="en-US" i="1" dirty="0">
                <a:latin typeface="Arial" charset="0"/>
              </a:rPr>
              <a:t>vs. </a:t>
            </a:r>
            <a:r>
              <a:rPr lang="en-US" dirty="0">
                <a:latin typeface="Arial" charset="0"/>
              </a:rPr>
              <a:t>simplicity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</a:rPr>
              <a:t>one operation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 performance </a:t>
            </a:r>
            <a:r>
              <a:rPr lang="en-US" i="1" dirty="0">
                <a:latin typeface="Arial" charset="0"/>
              </a:rPr>
              <a:t>vs.</a:t>
            </a:r>
            <a:r>
              <a:rPr lang="en-US" dirty="0">
                <a:latin typeface="Arial" charset="0"/>
              </a:rPr>
              <a:t> another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</a:t>
            </a:r>
          </a:p>
          <a:p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7200" y="5530850"/>
            <a:ext cx="4648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</a:pPr>
            <a:r>
              <a:rPr lang="en-US" sz="1800" i="1" dirty="0">
                <a:solidFill>
                  <a:schemeClr val="accent2"/>
                </a:solidFill>
                <a:latin typeface="Arial" charset="0"/>
              </a:rPr>
              <a:t>The study of data structures is the study of tradeoffs.  </a:t>
            </a:r>
            <a:r>
              <a:rPr lang="en-US" sz="1800" i="1" dirty="0" smtClean="0">
                <a:solidFill>
                  <a:schemeClr val="accent2"/>
                </a:solidFill>
                <a:latin typeface="Arial" charset="0"/>
              </a:rPr>
              <a:t>That</a:t>
            </a:r>
            <a:r>
              <a:rPr lang="ja-JP" altLang="en-US" sz="1800" i="1" dirty="0" smtClean="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en-US" sz="1800" i="1" dirty="0" smtClean="0">
                <a:solidFill>
                  <a:schemeClr val="accent2"/>
                </a:solidFill>
                <a:latin typeface="Arial" charset="0"/>
              </a:rPr>
              <a:t>s </a:t>
            </a:r>
            <a:r>
              <a:rPr lang="en-US" sz="1800" i="1" dirty="0">
                <a:solidFill>
                  <a:schemeClr val="accent2"/>
                </a:solidFill>
                <a:latin typeface="Arial" charset="0"/>
              </a:rPr>
              <a:t>why we have so many of them!</a:t>
            </a:r>
          </a:p>
        </p:txBody>
      </p:sp>
    </p:spTree>
    <p:extLst>
      <p:ext uri="{BB962C8B-B14F-4D97-AF65-F5344CB8AC3E}">
        <p14:creationId xmlns:p14="http://schemas.microsoft.com/office/powerpoint/2010/main" val="135174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200" dirty="0"/>
              <a:t>Data Structures Notes, Mustafa </a:t>
            </a:r>
            <a:r>
              <a:rPr lang="en-US" sz="2200" dirty="0" err="1"/>
              <a:t>Ege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r>
              <a:rPr lang="en-US" sz="2200" dirty="0"/>
              <a:t>Fundamentals of Data Structures in C. Ellis Horowitz and </a:t>
            </a:r>
            <a:r>
              <a:rPr lang="en-US" sz="2200" dirty="0" err="1"/>
              <a:t>Sartaj</a:t>
            </a:r>
            <a:r>
              <a:rPr lang="en-US" sz="2200" dirty="0"/>
              <a:t> </a:t>
            </a:r>
            <a:r>
              <a:rPr lang="en-US" sz="2200" dirty="0" err="1"/>
              <a:t>Sahni</a:t>
            </a:r>
            <a:r>
              <a:rPr lang="en-US" sz="2200" dirty="0"/>
              <a:t>, 1993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r>
              <a:rPr lang="en-US" sz="2200" dirty="0"/>
              <a:t>Data Structures A </a:t>
            </a:r>
            <a:r>
              <a:rPr lang="en-US" sz="2200" dirty="0" err="1"/>
              <a:t>Pseudocode</a:t>
            </a:r>
            <a:r>
              <a:rPr lang="en-US" sz="2200" dirty="0"/>
              <a:t> Approach with C. Richard F. </a:t>
            </a:r>
            <a:r>
              <a:rPr lang="en-US" sz="2200" dirty="0" err="1"/>
              <a:t>Gilberg</a:t>
            </a:r>
            <a:r>
              <a:rPr lang="en-US" sz="2200" dirty="0"/>
              <a:t>, </a:t>
            </a:r>
            <a:r>
              <a:rPr lang="en-US" sz="2200" dirty="0" err="1"/>
              <a:t>Behrouz</a:t>
            </a:r>
            <a:r>
              <a:rPr lang="en-US" sz="2200" dirty="0"/>
              <a:t> A. </a:t>
            </a:r>
            <a:r>
              <a:rPr lang="en-US" sz="2200" dirty="0" err="1" smtClean="0"/>
              <a:t>Forouzan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/>
              <a:t>Data Structures and Algorithm Analysis in C++. Mark Allen Weiss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r>
              <a:rPr lang="en-US" sz="2200" dirty="0"/>
              <a:t>Problem Solving and Program Design in C, 7th Edition. Jeri </a:t>
            </a:r>
            <a:r>
              <a:rPr lang="en-US" sz="2200" dirty="0" err="1"/>
              <a:t>Hanly</a:t>
            </a:r>
            <a:r>
              <a:rPr lang="en-US" sz="2200" dirty="0"/>
              <a:t> and Elliot </a:t>
            </a:r>
            <a:r>
              <a:rPr lang="en-US" sz="2200" dirty="0" err="1"/>
              <a:t>Koffman</a:t>
            </a:r>
            <a:r>
              <a:rPr lang="en-US" sz="2200" dirty="0"/>
              <a:t>, Pearson, </a:t>
            </a:r>
            <a:r>
              <a:rPr lang="en-US" sz="2200" dirty="0" smtClean="0"/>
              <a:t>2013</a:t>
            </a:r>
          </a:p>
          <a:p>
            <a:endParaRPr lang="en-US" sz="2200" dirty="0"/>
          </a:p>
          <a:p>
            <a:r>
              <a:rPr lang="en-US" sz="2200" dirty="0"/>
              <a:t>The C Programming Language, 2nd Edition. Brian Kernighan and Dennis Ritchie, Prentice Hall, </a:t>
            </a:r>
            <a:r>
              <a:rPr lang="en-US" sz="2200" dirty="0" smtClean="0"/>
              <a:t>1988</a:t>
            </a:r>
          </a:p>
          <a:p>
            <a:endParaRPr lang="en-US" sz="2200" dirty="0"/>
          </a:p>
          <a:p>
            <a:r>
              <a:rPr lang="en-US" sz="2200" dirty="0"/>
              <a:t>Practical C Programming 3rd Edition. Steve </a:t>
            </a:r>
            <a:r>
              <a:rPr lang="en-US" sz="2200" dirty="0" err="1"/>
              <a:t>Oualline</a:t>
            </a:r>
            <a:r>
              <a:rPr lang="en-US" sz="2200" dirty="0"/>
              <a:t>, O'Reilly Media, 1997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987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9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/>
            </a:pPr>
            <a:r>
              <a:rPr sz="3600" b="1"/>
              <a:t>Communication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457200" y="4172346"/>
            <a:ext cx="8305800" cy="248245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38666" lvl="0" indent="-338666">
              <a:defRPr sz="1800"/>
            </a:pPr>
            <a:r>
              <a:rPr sz="2400" dirty="0"/>
              <a:t>The course web page will be updated regularly throughout the semester with lecture notes, programming assignments, announcements and important deadlines. </a:t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sz="2400" dirty="0"/>
              <a:t> </a:t>
            </a:r>
            <a:r>
              <a:rPr sz="2400" dirty="0">
                <a:hlinkClick r:id="rId2"/>
              </a:rPr>
              <a:t>http://web.cs.hacettepe.edu.tr/~</a:t>
            </a:r>
            <a:r>
              <a:rPr sz="2400" dirty="0" smtClean="0">
                <a:hlinkClick r:id="rId2"/>
              </a:rPr>
              <a:t>bbm</a:t>
            </a:r>
            <a:r>
              <a:rPr lang="tr-TR" sz="2400" dirty="0" smtClean="0">
                <a:hlinkClick r:id="rId2"/>
              </a:rPr>
              <a:t>201</a:t>
            </a:r>
            <a:endParaRPr sz="2400" dirty="0">
              <a:hlinkClick r:id="rId3"/>
            </a:endParaRPr>
          </a:p>
        </p:txBody>
      </p:sp>
      <p:pic>
        <p:nvPicPr>
          <p:cNvPr id="80" name="image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0260" y="1183822"/>
            <a:ext cx="5479680" cy="29731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05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92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9062" indent="-119062"/>
          </a:lstStyle>
          <a:p>
            <a:pPr lvl="0">
              <a:defRPr sz="1800" b="0"/>
            </a:pPr>
            <a:r>
              <a:rPr sz="3600" b="1"/>
              <a:t>Getting Help	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81000" y="1397000"/>
            <a:ext cx="8763000" cy="543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38666" lvl="0" indent="-338666">
              <a:defRPr sz="1800"/>
            </a:pPr>
            <a:r>
              <a:rPr sz="2400" b="1" dirty="0"/>
              <a:t>Office hours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See the web page for details</a:t>
            </a:r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sz="2000" dirty="0"/>
          </a:p>
          <a:p>
            <a:pPr marL="338666" lvl="0" indent="-338666">
              <a:defRPr sz="1800"/>
            </a:pPr>
            <a:r>
              <a:rPr sz="2400" b="1" dirty="0"/>
              <a:t>BBM </a:t>
            </a:r>
            <a:r>
              <a:rPr lang="tr-TR" sz="2400" b="1" dirty="0" smtClean="0"/>
              <a:t>203</a:t>
            </a:r>
            <a:r>
              <a:rPr sz="2400" b="1" dirty="0" smtClean="0"/>
              <a:t> </a:t>
            </a:r>
            <a:r>
              <a:rPr lang="tr-TR" sz="2400" b="1" dirty="0" smtClean="0"/>
              <a:t>Programming </a:t>
            </a:r>
            <a:r>
              <a:rPr lang="tr-TR" sz="2400" b="1" dirty="0" err="1" smtClean="0"/>
              <a:t>Laboratory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Course related recitations, practice with example codes, etc.</a:t>
            </a:r>
          </a:p>
          <a:p>
            <a:pPr lvl="0">
              <a:defRPr sz="1800"/>
            </a:pPr>
            <a:endParaRPr sz="2000" dirty="0"/>
          </a:p>
          <a:p>
            <a:pPr marL="338666" lvl="0" indent="-338666">
              <a:defRPr sz="1800"/>
            </a:pPr>
            <a:r>
              <a:rPr sz="2400" b="1" dirty="0"/>
              <a:t>Communication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Announcements and course related discussions through</a:t>
            </a:r>
          </a:p>
          <a:p>
            <a:pPr marL="0" lvl="1" indent="279400">
              <a:spcBef>
                <a:spcPts val="500"/>
              </a:spcBef>
              <a:buSzTx/>
              <a:buNone/>
              <a:defRPr sz="1800"/>
            </a:pPr>
            <a:r>
              <a:rPr dirty="0"/>
              <a:t>BBM </a:t>
            </a:r>
            <a:r>
              <a:rPr lang="tr-TR" dirty="0" smtClean="0"/>
              <a:t>201</a:t>
            </a:r>
            <a:r>
              <a:rPr dirty="0" smtClean="0"/>
              <a:t>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https://piazza.com/hacettepe.edu.tr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/</a:t>
            </a:r>
            <a:r>
              <a:rPr lang="tr-TR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fall2015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/bbm</a:t>
            </a:r>
            <a:r>
              <a:rPr lang="tr-TR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201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  <a:p>
            <a:pPr marL="0" lvl="1" indent="279400">
              <a:spcBef>
                <a:spcPts val="500"/>
              </a:spcBef>
              <a:buSzTx/>
              <a:buNone/>
              <a:defRPr sz="1800"/>
            </a:pPr>
            <a:r>
              <a:rPr dirty="0"/>
              <a:t>BBM </a:t>
            </a:r>
            <a:r>
              <a:rPr lang="tr-TR" dirty="0" smtClean="0"/>
              <a:t>203</a:t>
            </a:r>
            <a:r>
              <a:rPr dirty="0" smtClean="0"/>
              <a:t>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https://piazza.com/hacettepe.edu.tr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/</a:t>
            </a:r>
            <a:r>
              <a:rPr lang="tr-TR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fall2015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/bbm</a:t>
            </a:r>
            <a:r>
              <a:rPr lang="tr-TR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203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pic>
        <p:nvPicPr>
          <p:cNvPr id="84" name="image1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6269" y="4142647"/>
            <a:ext cx="738322" cy="444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38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92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9062" indent="-119062"/>
          </a:lstStyle>
          <a:p>
            <a:pPr lvl="0">
              <a:defRPr sz="1800" b="0"/>
            </a:pPr>
            <a:r>
              <a:rPr sz="3600" b="1"/>
              <a:t>Course Work and Grading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305800" cy="543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38666" lvl="0" indent="-338666">
              <a:defRPr sz="1800"/>
            </a:pPr>
            <a:r>
              <a:rPr sz="2400" b="1" dirty="0"/>
              <a:t>2 midterm exams </a:t>
            </a:r>
            <a:r>
              <a:rPr sz="2400" b="1" dirty="0" smtClean="0"/>
              <a:t>(50</a:t>
            </a:r>
            <a:r>
              <a:rPr sz="2400" b="1" dirty="0"/>
              <a:t>%)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Closed book and notes</a:t>
            </a:r>
          </a:p>
          <a:p>
            <a:pPr lvl="0">
              <a:defRPr sz="1800"/>
            </a:pPr>
            <a:endParaRPr sz="2000" dirty="0"/>
          </a:p>
          <a:p>
            <a:pPr lvl="0">
              <a:defRPr sz="1800"/>
            </a:pPr>
            <a:endParaRPr sz="2000" dirty="0"/>
          </a:p>
          <a:p>
            <a:pPr marL="338666" lvl="0" indent="-338666">
              <a:defRPr sz="1800"/>
            </a:pPr>
            <a:r>
              <a:rPr sz="2400" b="1" dirty="0"/>
              <a:t>Final exam (45%)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Closed book</a:t>
            </a:r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To be scheduled by the registrar</a:t>
            </a:r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sz="2000" dirty="0"/>
          </a:p>
          <a:p>
            <a:pPr marL="514350" lvl="1" indent="-234950">
              <a:spcBef>
                <a:spcPts val="500"/>
              </a:spcBef>
              <a:buFont typeface="Wingdings"/>
              <a:defRPr sz="1800"/>
            </a:pPr>
            <a:endParaRPr sz="2000" dirty="0"/>
          </a:p>
          <a:p>
            <a:pPr marL="338666" lvl="0" indent="-338666">
              <a:defRPr sz="1800"/>
            </a:pPr>
            <a:endParaRPr lang="tr-TR" sz="2400" b="1" dirty="0" smtClean="0"/>
          </a:p>
          <a:p>
            <a:pPr marL="338666" lvl="0" indent="-338666">
              <a:defRPr sz="1800"/>
            </a:pPr>
            <a:r>
              <a:rPr sz="2400" b="1" dirty="0" smtClean="0"/>
              <a:t>Class </a:t>
            </a:r>
            <a:r>
              <a:rPr sz="2400" b="1" dirty="0"/>
              <a:t>Attendance (5%)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Attempting to create false attendance (e.g., signing in the attendance list on behalf of someone else) will be punished.</a:t>
            </a:r>
          </a:p>
        </p:txBody>
      </p:sp>
      <p:pic>
        <p:nvPicPr>
          <p:cNvPr id="88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1618" y="1570203"/>
            <a:ext cx="3159592" cy="37175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8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457200" y="225778"/>
            <a:ext cx="8305800" cy="9426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9062" indent="-119062"/>
          </a:lstStyle>
          <a:p>
            <a:pPr lvl="0">
              <a:defRPr sz="1800" b="0"/>
            </a:pPr>
            <a:r>
              <a:rPr sz="3600" b="1" dirty="0"/>
              <a:t>Course Overview</a:t>
            </a:r>
          </a:p>
        </p:txBody>
      </p:sp>
      <p:graphicFrame>
        <p:nvGraphicFramePr>
          <p:cNvPr id="91" name="Table 91"/>
          <p:cNvGraphicFramePr/>
          <p:nvPr>
            <p:extLst>
              <p:ext uri="{D42A27DB-BD31-4B8C-83A1-F6EECF244321}">
                <p14:modId xmlns:p14="http://schemas.microsoft.com/office/powerpoint/2010/main" val="2073557823"/>
              </p:ext>
            </p:extLst>
          </p:nvPr>
        </p:nvGraphicFramePr>
        <p:xfrm>
          <a:off x="1689337" y="1198675"/>
          <a:ext cx="6297551" cy="5515392"/>
        </p:xfrm>
        <a:graphic>
          <a:graphicData uri="http://schemas.openxmlformats.org/drawingml/2006/table">
            <a:tbl>
              <a:tblPr firstRow="1"/>
              <a:tblGrid>
                <a:gridCol w="1157242"/>
                <a:gridCol w="1170566"/>
                <a:gridCol w="3969743"/>
              </a:tblGrid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Week</a:t>
                      </a:r>
                    </a:p>
                  </a:txBody>
                  <a:tcPr marL="12700" marR="12700" marT="12700" marB="12700" anchor="b" horzOverflow="overflow">
                    <a:lnT w="12700">
                      <a:miter lim="400000"/>
                    </a:lnT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Date</a:t>
                      </a:r>
                    </a:p>
                  </a:txBody>
                  <a:tcPr marL="12700" marR="12700" marT="12700" marB="12700" anchor="b" horzOverflow="overflow">
                    <a:lnT w="12700">
                      <a:miter lim="400000"/>
                    </a:lnT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sym typeface="Helvetica"/>
                        </a:rPr>
                        <a:t>Title</a:t>
                      </a:r>
                    </a:p>
                  </a:txBody>
                  <a:tcPr marL="12700" marR="12700" marT="12700" marB="12700" anchor="b" horzOverflow="overflow">
                    <a:lnT w="12700">
                      <a:miter lim="400000"/>
                    </a:lnT>
                    <a:solidFill>
                      <a:srgbClr val="333399"/>
                    </a:solidFill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 dirty="0">
                          <a:sym typeface="Helvetica"/>
                        </a:rPr>
                        <a:t>1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14-Sep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Basic </a:t>
                      </a:r>
                      <a:r>
                        <a:rPr lang="tr-TR" sz="1600" b="1" dirty="0" err="1" smtClean="0">
                          <a:sym typeface="Helvetica"/>
                        </a:rPr>
                        <a:t>concepts</a:t>
                      </a:r>
                      <a:r>
                        <a:rPr lang="tr-TR" sz="1600" b="1" dirty="0" smtClean="0">
                          <a:sym typeface="Helvetica"/>
                        </a:rPr>
                        <a:t> </a:t>
                      </a:r>
                      <a:r>
                        <a:rPr lang="tr-TR" sz="1600" b="1" dirty="0" err="1" smtClean="0">
                          <a:sym typeface="Helvetica"/>
                        </a:rPr>
                        <a:t>for</a:t>
                      </a:r>
                      <a:r>
                        <a:rPr lang="tr-TR" sz="1600" b="1" dirty="0" smtClean="0">
                          <a:sym typeface="Helvetica"/>
                        </a:rPr>
                        <a:t> data </a:t>
                      </a:r>
                      <a:r>
                        <a:rPr lang="tr-TR" sz="1600" b="1" dirty="0" err="1" smtClean="0">
                          <a:sym typeface="Helvetica"/>
                        </a:rPr>
                        <a:t>structures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>
                          <a:sym typeface="Helvetica"/>
                        </a:rPr>
                        <a:t>2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21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Sep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Holiday! 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>
                          <a:sym typeface="Helvetica"/>
                        </a:rPr>
                        <a:t>3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28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Sep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/>
                      </a:pPr>
                      <a:r>
                        <a:rPr lang="tr-TR" sz="1600" b="1" dirty="0" err="1" smtClean="0">
                          <a:sym typeface="Helvetica"/>
                        </a:rPr>
                        <a:t>Performance</a:t>
                      </a:r>
                      <a:r>
                        <a:rPr lang="tr-TR" sz="1600" b="1" dirty="0" smtClean="0">
                          <a:sym typeface="Helvetica"/>
                        </a:rPr>
                        <a:t> </a:t>
                      </a:r>
                      <a:r>
                        <a:rPr lang="tr-TR" sz="1600" b="1" dirty="0" err="1" smtClean="0">
                          <a:sym typeface="Helvetica"/>
                        </a:rPr>
                        <a:t>analysis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>
                          <a:sym typeface="Helvetica"/>
                        </a:rPr>
                        <a:t>4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5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Oct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/>
                      </a:pPr>
                      <a:r>
                        <a:rPr lang="tr-TR" sz="1600" b="1" dirty="0" err="1" smtClean="0">
                          <a:sym typeface="Helvetica"/>
                        </a:rPr>
                        <a:t>Multidimensional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arrays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>
                          <a:sym typeface="Helvetica"/>
                        </a:rPr>
                        <a:t>5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12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Oct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/>
                      </a:pPr>
                      <a:r>
                        <a:rPr lang="tr-TR" sz="1600" b="1" dirty="0" err="1" smtClean="0">
                          <a:sym typeface="Helvetica"/>
                        </a:rPr>
                        <a:t>Matrices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>
                          <a:sym typeface="Helvetica"/>
                        </a:rPr>
                        <a:t>6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19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Oct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/>
                      </a:pPr>
                      <a:r>
                        <a:rPr lang="tr-TR" sz="1600" b="1" dirty="0" err="1" smtClean="0">
                          <a:sym typeface="Helvetica"/>
                        </a:rPr>
                        <a:t>Stacks&amp;Queues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 dirty="0">
                          <a:sym typeface="Helvetica"/>
                        </a:rPr>
                        <a:t>7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 b="0" i="0"/>
                      </a:pPr>
                      <a:r>
                        <a:rPr sz="1600" b="1" dirty="0">
                          <a:sym typeface="Helvetica"/>
                        </a:rPr>
                        <a:t>  </a:t>
                      </a:r>
                      <a:r>
                        <a:rPr lang="tr-TR" sz="1600" b="1" dirty="0" smtClean="0">
                          <a:sym typeface="Helvetica"/>
                        </a:rPr>
                        <a:t>26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Oct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999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b="1" dirty="0" smtClean="0">
                          <a:solidFill>
                            <a:srgbClr val="FF8000"/>
                          </a:solidFill>
                          <a:sym typeface="Helvetica"/>
                        </a:rPr>
                        <a:t>Midterm Exam 1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>
                          <a:sym typeface="Helvetica"/>
                        </a:rPr>
                        <a:t>8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2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Nov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999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Evaluation of </a:t>
                      </a:r>
                      <a:r>
                        <a:rPr lang="tr-TR" sz="1600" b="1" dirty="0" err="1" smtClean="0">
                          <a:sym typeface="Helvetica"/>
                        </a:rPr>
                        <a:t>expressions</a:t>
                      </a:r>
                      <a:endParaRPr lang="tr-TR" sz="1600" b="1" dirty="0" smtClean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algn="ctr" defTabSz="457200">
                        <a:defRPr sz="1800" b="0" i="0"/>
                      </a:pPr>
                      <a:r>
                        <a:rPr lang="tr-TR" sz="1600" b="1" dirty="0" smtClean="0"/>
                        <a:t>  9</a:t>
                      </a:r>
                      <a:endParaRPr sz="1600" b="1" dirty="0"/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 b="0" i="0"/>
                      </a:pPr>
                      <a:r>
                        <a:rPr sz="1600" b="1" dirty="0">
                          <a:sym typeface="Helvetica"/>
                        </a:rPr>
                        <a:t>  </a:t>
                      </a:r>
                      <a:r>
                        <a:rPr lang="tr-TR" sz="1600" b="1" dirty="0" smtClean="0">
                          <a:sym typeface="Helvetica"/>
                        </a:rPr>
                        <a:t>9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Nov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/>
                      </a:pPr>
                      <a:r>
                        <a:rPr lang="tr-TR" sz="1600" b="1" dirty="0" err="1" smtClean="0">
                          <a:sym typeface="Helvetica"/>
                        </a:rPr>
                        <a:t>Multiple</a:t>
                      </a:r>
                      <a:r>
                        <a:rPr lang="tr-TR" sz="1600" b="1" dirty="0" smtClean="0">
                          <a:sym typeface="Helvetica"/>
                        </a:rPr>
                        <a:t> </a:t>
                      </a:r>
                      <a:r>
                        <a:rPr lang="tr-TR" sz="1600" b="1" dirty="0" err="1" smtClean="0">
                          <a:sym typeface="Helvetica"/>
                        </a:rPr>
                        <a:t>Stacks</a:t>
                      </a:r>
                      <a:r>
                        <a:rPr lang="tr-TR" sz="1600" b="1" dirty="0" smtClean="0">
                          <a:sym typeface="Helvetica"/>
                        </a:rPr>
                        <a:t> </a:t>
                      </a:r>
                      <a:r>
                        <a:rPr lang="tr-TR" sz="1600" b="1" dirty="0" err="1" smtClean="0">
                          <a:sym typeface="Helvetica"/>
                        </a:rPr>
                        <a:t>and</a:t>
                      </a:r>
                      <a:r>
                        <a:rPr lang="tr-TR" sz="1600" b="1" dirty="0" smtClean="0">
                          <a:sym typeface="Helvetica"/>
                        </a:rPr>
                        <a:t> </a:t>
                      </a:r>
                      <a:r>
                        <a:rPr lang="tr-TR" sz="1600" b="1" dirty="0" err="1" smtClean="0">
                          <a:sym typeface="Helvetica"/>
                        </a:rPr>
                        <a:t>Queues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10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16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Nov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   </a:t>
                      </a:r>
                      <a:r>
                        <a:rPr lang="tr-TR" sz="1600" b="1" dirty="0" err="1" smtClean="0">
                          <a:sym typeface="Helvetica"/>
                        </a:rPr>
                        <a:t>Array-based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linked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list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 dirty="0" smtClean="0">
                          <a:sym typeface="Helvetica"/>
                        </a:rPr>
                        <a:t>1</a:t>
                      </a:r>
                      <a:r>
                        <a:rPr lang="tr-TR" sz="1600" b="1" dirty="0" smtClean="0">
                          <a:sym typeface="Helvetica"/>
                        </a:rPr>
                        <a:t>1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23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Nov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l" defTabSz="457200">
                        <a:defRPr sz="1800" b="0" i="0"/>
                      </a:pPr>
                      <a:r>
                        <a:rPr lang="tr-TR" sz="1600" b="1" dirty="0" err="1" smtClean="0">
                          <a:sym typeface="Helvetica"/>
                        </a:rPr>
                        <a:t>Linked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lists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using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dynamic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memory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 dirty="0" smtClean="0">
                          <a:sym typeface="Helvetica"/>
                        </a:rPr>
                        <a:t>1</a:t>
                      </a:r>
                      <a:r>
                        <a:rPr lang="tr-TR" sz="1600" b="1" dirty="0" smtClean="0">
                          <a:sym typeface="Helvetica"/>
                        </a:rPr>
                        <a:t>2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30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Nov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999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b="1" dirty="0" smtClean="0">
                          <a:solidFill>
                            <a:srgbClr val="FF8000"/>
                          </a:solidFill>
                          <a:sym typeface="Helvetica"/>
                        </a:rPr>
                        <a:t>Midterm Exam 2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 dirty="0" smtClean="0">
                          <a:sym typeface="Helvetica"/>
                        </a:rPr>
                        <a:t>1</a:t>
                      </a:r>
                      <a:r>
                        <a:rPr lang="tr-TR" sz="1600" b="1" dirty="0" smtClean="0">
                          <a:sym typeface="Helvetica"/>
                        </a:rPr>
                        <a:t>3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7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Dec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999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tr-TR" sz="1600" b="1" dirty="0" err="1" smtClean="0">
                          <a:sym typeface="Helvetica"/>
                        </a:rPr>
                        <a:t>Implementation</a:t>
                      </a:r>
                      <a:r>
                        <a:rPr lang="tr-TR" sz="1600" b="1" dirty="0" smtClean="0">
                          <a:sym typeface="Helvetica"/>
                        </a:rPr>
                        <a:t> of </a:t>
                      </a:r>
                      <a:r>
                        <a:rPr lang="tr-TR" sz="1600" b="1" dirty="0" err="1" smtClean="0">
                          <a:sym typeface="Helvetica"/>
                        </a:rPr>
                        <a:t>singly</a:t>
                      </a:r>
                      <a:r>
                        <a:rPr lang="tr-TR" sz="1600" b="1" dirty="0" smtClean="0">
                          <a:sym typeface="Helvetica"/>
                        </a:rPr>
                        <a:t> </a:t>
                      </a:r>
                      <a:r>
                        <a:rPr lang="tr-TR" sz="1600" b="1" dirty="0" err="1" smtClean="0">
                          <a:sym typeface="Helvetica"/>
                        </a:rPr>
                        <a:t>linked</a:t>
                      </a:r>
                      <a:r>
                        <a:rPr lang="tr-TR" sz="1600" b="1" dirty="0" smtClean="0">
                          <a:sym typeface="Helvetica"/>
                        </a:rPr>
                        <a:t> </a:t>
                      </a:r>
                      <a:r>
                        <a:rPr lang="tr-TR" sz="1600" b="1" dirty="0" err="1" smtClean="0">
                          <a:sym typeface="Helvetica"/>
                        </a:rPr>
                        <a:t>lists</a:t>
                      </a:r>
                      <a:endParaRPr lang="tr-TR" sz="1600" b="1" dirty="0" smtClean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sz="1600" b="1" dirty="0" smtClean="0">
                          <a:sym typeface="Helvetica"/>
                        </a:rPr>
                        <a:t>1</a:t>
                      </a:r>
                      <a:r>
                        <a:rPr lang="tr-TR" sz="1600" b="1" dirty="0" smtClean="0">
                          <a:sym typeface="Helvetica"/>
                        </a:rPr>
                        <a:t>4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14</a:t>
                      </a:r>
                      <a:r>
                        <a:rPr sz="1600" b="1" dirty="0" smtClean="0">
                          <a:sym typeface="Helvetica"/>
                        </a:rPr>
                        <a:t>-</a:t>
                      </a:r>
                      <a:r>
                        <a:rPr lang="tr-TR" sz="1600" b="1" dirty="0" err="1" smtClean="0">
                          <a:sym typeface="Helvetica"/>
                        </a:rPr>
                        <a:t>Dec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 smtClean="0">
                          <a:sym typeface="Helvetica"/>
                        </a:rPr>
                        <a:t>   </a:t>
                      </a:r>
                      <a:r>
                        <a:rPr lang="en-US" sz="1600" b="1" dirty="0" smtClean="0"/>
                        <a:t>Doubly</a:t>
                      </a:r>
                      <a:r>
                        <a:rPr lang="en-US" sz="1600" b="1" baseline="0" dirty="0" smtClean="0"/>
                        <a:t> linked lists</a:t>
                      </a:r>
                      <a:endParaRPr lang="tr-TR" sz="1600" b="1" dirty="0" smtClean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</a:tr>
              <a:tr h="344712"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15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indent="179999" algn="ctr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21-Dec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b="0" i="0"/>
                      </a:pPr>
                      <a:r>
                        <a:rPr lang="tr-TR" sz="1600" b="1" dirty="0" smtClean="0">
                          <a:sym typeface="Helvetica"/>
                        </a:rPr>
                        <a:t>   Wrap</a:t>
                      </a:r>
                      <a:r>
                        <a:rPr lang="tr-TR" sz="1600" b="1" baseline="0" dirty="0" smtClean="0">
                          <a:sym typeface="Helvetica"/>
                        </a:rPr>
                        <a:t> </a:t>
                      </a:r>
                      <a:r>
                        <a:rPr lang="tr-TR" sz="1600" b="1" baseline="0" dirty="0" err="1" smtClean="0">
                          <a:sym typeface="Helvetica"/>
                        </a:rPr>
                        <a:t>Up</a:t>
                      </a:r>
                      <a:endParaRPr sz="1600" b="1" dirty="0">
                        <a:sym typeface="Helvetica"/>
                      </a:endParaRPr>
                    </a:p>
                  </a:txBody>
                  <a:tcPr marL="12700" marR="12700" marT="12700" marB="1270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60" y="1863774"/>
            <a:ext cx="700431" cy="4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92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pPr lvl="0">
              <a:defRPr sz="1800" b="0"/>
            </a:pPr>
            <a:r>
              <a:rPr sz="2800" b="1" dirty="0"/>
              <a:t>BBM </a:t>
            </a:r>
            <a:r>
              <a:rPr lang="tr-TR" sz="2800" b="1" dirty="0" smtClean="0"/>
              <a:t>203 Programming </a:t>
            </a:r>
            <a:r>
              <a:rPr lang="tr-TR" sz="2800" b="1" dirty="0" err="1" smtClean="0"/>
              <a:t>Laboratory</a:t>
            </a:r>
            <a:r>
              <a:rPr lang="tr-TR" sz="2800" b="1" dirty="0" smtClean="0"/>
              <a:t> I</a:t>
            </a:r>
            <a:endParaRPr sz="2800" b="1" dirty="0"/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305800" cy="543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38666" lvl="0" indent="-338666">
              <a:defRPr sz="1800"/>
            </a:pPr>
            <a:r>
              <a:rPr sz="2400" b="1" dirty="0"/>
              <a:t>Programming assignments (PAs)  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Four assignments throughout the semester.  </a:t>
            </a:r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Each assignment has a well-defined goal such as solving a specific problem.  </a:t>
            </a:r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You </a:t>
            </a:r>
            <a:r>
              <a:rPr sz="2000" b="1" dirty="0">
                <a:solidFill>
                  <a:srgbClr val="FF0000"/>
                </a:solidFill>
              </a:rPr>
              <a:t>must work alone </a:t>
            </a:r>
            <a:r>
              <a:rPr sz="2000" dirty="0"/>
              <a:t>on all assignments stated unless otherwise.    </a:t>
            </a:r>
          </a:p>
          <a:p>
            <a:pPr lvl="0">
              <a:defRPr sz="1800"/>
            </a:pPr>
            <a:endParaRPr sz="2000" dirty="0"/>
          </a:p>
          <a:p>
            <a:pPr marL="338666" lvl="0" indent="-338666">
              <a:defRPr sz="1800"/>
            </a:pPr>
            <a:r>
              <a:rPr sz="2400" b="1" dirty="0"/>
              <a:t>Important Dates</a:t>
            </a:r>
            <a:endParaRPr b="1" dirty="0"/>
          </a:p>
          <a:p>
            <a:pPr marL="540455" lvl="1" indent="-261055">
              <a:spcBef>
                <a:spcPts val="500"/>
              </a:spcBef>
              <a:buFont typeface="Wingdings"/>
              <a:defRPr sz="1800"/>
            </a:pPr>
            <a:r>
              <a:rPr sz="2000" dirty="0"/>
              <a:t>See the course web page for schedule.</a:t>
            </a:r>
          </a:p>
        </p:txBody>
      </p:sp>
    </p:spTree>
    <p:extLst>
      <p:ext uri="{BB962C8B-B14F-4D97-AF65-F5344CB8AC3E}">
        <p14:creationId xmlns:p14="http://schemas.microsoft.com/office/powerpoint/2010/main" val="3371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092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9062" indent="-119062"/>
          </a:lstStyle>
          <a:p>
            <a:pPr lvl="0">
              <a:defRPr sz="1800" b="0"/>
            </a:pPr>
            <a:r>
              <a:rPr sz="3600" b="1"/>
              <a:t>Policies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305800" cy="543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38666" lvl="0" indent="-338666">
              <a:defRPr sz="1800"/>
            </a:pPr>
            <a:r>
              <a:rPr sz="2400" b="1"/>
              <a:t>Work groups</a:t>
            </a:r>
            <a:endParaRPr b="1"/>
          </a:p>
          <a:p>
            <a:pPr marL="578555" lvl="1" indent="-261055">
              <a:spcBef>
                <a:spcPts val="500"/>
              </a:spcBef>
              <a:buFont typeface="Wingdings"/>
              <a:defRPr sz="1800"/>
            </a:pPr>
            <a:r>
              <a:rPr sz="2000"/>
              <a:t>You must work alone on all assignments stated unless otherwise</a:t>
            </a:r>
          </a:p>
          <a:p>
            <a:pPr marL="552450" lvl="1" indent="-234950">
              <a:spcBef>
                <a:spcPts val="500"/>
              </a:spcBef>
              <a:buFont typeface="Wingdings"/>
              <a:defRPr sz="1800"/>
            </a:pPr>
            <a:endParaRPr sz="2000"/>
          </a:p>
          <a:p>
            <a:pPr marL="338666" lvl="0" indent="-338666">
              <a:defRPr sz="1800"/>
            </a:pPr>
            <a:r>
              <a:rPr sz="2400" b="1"/>
              <a:t>Submission</a:t>
            </a:r>
            <a:endParaRPr b="1"/>
          </a:p>
          <a:p>
            <a:pPr marL="578555" lvl="1" indent="-261055">
              <a:spcBef>
                <a:spcPts val="500"/>
              </a:spcBef>
              <a:buFont typeface="Wingdings"/>
              <a:defRPr sz="1800"/>
            </a:pPr>
            <a:r>
              <a:rPr sz="2000"/>
              <a:t>Assignments due at 23:59 (no extensions!)</a:t>
            </a:r>
          </a:p>
          <a:p>
            <a:pPr marL="578555" lvl="1" indent="-261055">
              <a:spcBef>
                <a:spcPts val="500"/>
              </a:spcBef>
              <a:buFont typeface="Wingdings"/>
              <a:defRPr sz="1800"/>
            </a:pPr>
            <a:r>
              <a:rPr sz="2000"/>
              <a:t>Electronic submissions (no exceptions!)</a:t>
            </a:r>
          </a:p>
          <a:p>
            <a:pPr marL="552450" lvl="1" indent="-234950">
              <a:spcBef>
                <a:spcPts val="500"/>
              </a:spcBef>
              <a:buFont typeface="Wingdings"/>
              <a:defRPr sz="1800"/>
            </a:pPr>
            <a:endParaRPr sz="2000"/>
          </a:p>
          <a:p>
            <a:pPr marL="338666" lvl="0" indent="-338666">
              <a:defRPr sz="1800"/>
            </a:pPr>
            <a:r>
              <a:rPr sz="2400" b="1"/>
              <a:t>Lateness penalties</a:t>
            </a:r>
            <a:endParaRPr b="1"/>
          </a:p>
          <a:p>
            <a:pPr marL="578555" lvl="1" indent="-261055">
              <a:spcBef>
                <a:spcPts val="500"/>
              </a:spcBef>
              <a:buFont typeface="Wingdings"/>
              <a:defRPr sz="1800"/>
            </a:pPr>
            <a:r>
              <a:rPr sz="2000"/>
              <a:t>Get penalised </a:t>
            </a:r>
            <a:r>
              <a:rPr sz="2000" b="1">
                <a:solidFill>
                  <a:srgbClr val="950849"/>
                </a:solidFill>
              </a:rPr>
              <a:t>10% per day</a:t>
            </a:r>
            <a:endParaRPr sz="2000"/>
          </a:p>
          <a:p>
            <a:pPr marL="578555" lvl="1" indent="-261055">
              <a:spcBef>
                <a:spcPts val="500"/>
              </a:spcBef>
              <a:buFont typeface="Wingdings"/>
              <a:defRPr sz="1800"/>
            </a:pPr>
            <a:r>
              <a:rPr sz="2000"/>
              <a:t>No late submission is accepted </a:t>
            </a:r>
            <a:r>
              <a:rPr sz="2000" b="1">
                <a:solidFill>
                  <a:srgbClr val="950849"/>
                </a:solidFill>
              </a:rPr>
              <a:t>3 days after due date</a:t>
            </a:r>
          </a:p>
        </p:txBody>
      </p:sp>
    </p:spTree>
    <p:extLst>
      <p:ext uri="{BB962C8B-B14F-4D97-AF65-F5344CB8AC3E}">
        <p14:creationId xmlns:p14="http://schemas.microsoft.com/office/powerpoint/2010/main" val="5881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2279</TotalTime>
  <Words>1078</Words>
  <Application>Microsoft Office PowerPoint</Application>
  <PresentationFormat>On-screen Show (4:3)</PresentationFormat>
  <Paragraphs>245</Paragraphs>
  <Slides>29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Clarity</vt:lpstr>
      <vt:lpstr>BBM 201 Data structures</vt:lpstr>
      <vt:lpstr>About the course</vt:lpstr>
      <vt:lpstr>References</vt:lpstr>
      <vt:lpstr>Communication</vt:lpstr>
      <vt:lpstr>Getting Help </vt:lpstr>
      <vt:lpstr>Course Work and Grading</vt:lpstr>
      <vt:lpstr>Course Overview</vt:lpstr>
      <vt:lpstr>BBM 203 Programming Laboratory I</vt:lpstr>
      <vt:lpstr>Policies</vt:lpstr>
      <vt:lpstr>Cheating</vt:lpstr>
      <vt:lpstr>Cheating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Structure Example Applications</vt:lpstr>
      <vt:lpstr>Suppose You’re Google Maps…</vt:lpstr>
      <vt:lpstr>Operations to support the following scenario…</vt:lpstr>
      <vt:lpstr>How will you count user views on YouTube?</vt:lpstr>
      <vt:lpstr>How will you count user views on YouTube?</vt:lpstr>
      <vt:lpstr>How will you count user views on YouTube?</vt:lpstr>
      <vt:lpstr>How bad can it be? </vt:lpstr>
      <vt:lpstr>How bad can it be? </vt:lpstr>
      <vt:lpstr>Goals</vt:lpstr>
      <vt:lpstr>Data Structures</vt:lpstr>
      <vt:lpstr>Choosing Data Structures</vt:lpstr>
      <vt:lpstr>Why So Many Data Structures?</vt:lpstr>
    </vt:vector>
  </TitlesOfParts>
  <Company>Hacettepe Uni.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BİH 605 Bilgi Teknolojisi Spring 2015</dc:title>
  <dc:creator>Burcu Can</dc:creator>
  <cp:lastModifiedBy>ozkahya</cp:lastModifiedBy>
  <cp:revision>405</cp:revision>
  <dcterms:created xsi:type="dcterms:W3CDTF">2015-02-19T09:48:53Z</dcterms:created>
  <dcterms:modified xsi:type="dcterms:W3CDTF">2015-09-14T08:28:03Z</dcterms:modified>
</cp:coreProperties>
</file>