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2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7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A003-E498-4406-A674-B113626488EF}" type="datetimeFigureOut">
              <a:rPr lang="tr-TR" smtClean="0"/>
              <a:t>23.03.2017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214C-81AB-489C-96BC-F63D72E5F8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8298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A003-E498-4406-A674-B113626488EF}" type="datetimeFigureOut">
              <a:rPr lang="tr-TR" smtClean="0"/>
              <a:t>23.03.2017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214C-81AB-489C-96BC-F63D72E5F8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118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A003-E498-4406-A674-B113626488EF}" type="datetimeFigureOut">
              <a:rPr lang="tr-TR" smtClean="0"/>
              <a:t>23.03.2017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214C-81AB-489C-96BC-F63D72E5F8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8186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A003-E498-4406-A674-B113626488EF}" type="datetimeFigureOut">
              <a:rPr lang="tr-TR" smtClean="0"/>
              <a:t>23.03.2017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214C-81AB-489C-96BC-F63D72E5F8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1203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A003-E498-4406-A674-B113626488EF}" type="datetimeFigureOut">
              <a:rPr lang="tr-TR" smtClean="0"/>
              <a:t>23.03.2017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214C-81AB-489C-96BC-F63D72E5F8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4984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A003-E498-4406-A674-B113626488EF}" type="datetimeFigureOut">
              <a:rPr lang="tr-TR" smtClean="0"/>
              <a:t>23.03.2017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214C-81AB-489C-96BC-F63D72E5F8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8882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A003-E498-4406-A674-B113626488EF}" type="datetimeFigureOut">
              <a:rPr lang="tr-TR" smtClean="0"/>
              <a:t>23.03.2017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214C-81AB-489C-96BC-F63D72E5F8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1910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A003-E498-4406-A674-B113626488EF}" type="datetimeFigureOut">
              <a:rPr lang="tr-TR" smtClean="0"/>
              <a:t>23.03.2017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214C-81AB-489C-96BC-F63D72E5F8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501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A003-E498-4406-A674-B113626488EF}" type="datetimeFigureOut">
              <a:rPr lang="tr-TR" smtClean="0"/>
              <a:t>23.03.2017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214C-81AB-489C-96BC-F63D72E5F8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1913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A003-E498-4406-A674-B113626488EF}" type="datetimeFigureOut">
              <a:rPr lang="tr-TR" smtClean="0"/>
              <a:t>23.03.2017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214C-81AB-489C-96BC-F63D72E5F8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9218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A003-E498-4406-A674-B113626488EF}" type="datetimeFigureOut">
              <a:rPr lang="tr-TR" smtClean="0"/>
              <a:t>23.03.2017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214C-81AB-489C-96BC-F63D72E5F8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0236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FA003-E498-4406-A674-B113626488EF}" type="datetimeFigureOut">
              <a:rPr lang="tr-TR" smtClean="0"/>
              <a:t>23.03.2017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E214C-81AB-489C-96BC-F63D72E5F8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5101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mtClean="0"/>
              <a:t>BBM </a:t>
            </a:r>
            <a:r>
              <a:rPr lang="tr-TR" smtClean="0"/>
              <a:t>204 </a:t>
            </a:r>
            <a:r>
              <a:rPr lang="tr-TR" dirty="0" err="1" smtClean="0"/>
              <a:t>Algorithms</a:t>
            </a:r>
            <a:r>
              <a:rPr lang="tr-TR" dirty="0" smtClean="0"/>
              <a:t> </a:t>
            </a:r>
            <a:r>
              <a:rPr lang="tr-TR" dirty="0" err="1" smtClean="0"/>
              <a:t>Lab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 smtClean="0"/>
              <a:t>Recitation</a:t>
            </a:r>
            <a:r>
              <a:rPr lang="tr-TR" dirty="0" smtClean="0"/>
              <a:t> 2: </a:t>
            </a:r>
            <a:r>
              <a:rPr lang="tr-TR" dirty="0" err="1" smtClean="0"/>
              <a:t>Merge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Quick</a:t>
            </a:r>
            <a:r>
              <a:rPr lang="tr-TR" dirty="0" smtClean="0"/>
              <a:t> </a:t>
            </a:r>
            <a:r>
              <a:rPr lang="tr-TR" dirty="0" err="1" smtClean="0"/>
              <a:t>Sort</a:t>
            </a:r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r>
              <a:rPr lang="tr-TR" dirty="0" smtClean="0"/>
              <a:t>Işıl Karabey</a:t>
            </a:r>
          </a:p>
        </p:txBody>
      </p:sp>
    </p:spTree>
    <p:extLst>
      <p:ext uri="{BB962C8B-B14F-4D97-AF65-F5344CB8AC3E}">
        <p14:creationId xmlns:p14="http://schemas.microsoft.com/office/powerpoint/2010/main" val="274775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4088"/>
          </a:xfrm>
        </p:spPr>
        <p:txBody>
          <a:bodyPr/>
          <a:lstStyle/>
          <a:p>
            <a:r>
              <a:rPr lang="tr-TR" dirty="0" err="1" smtClean="0"/>
              <a:t>Merging</a:t>
            </a:r>
            <a:r>
              <a:rPr lang="tr-TR" dirty="0" smtClean="0"/>
              <a:t> </a:t>
            </a:r>
            <a:r>
              <a:rPr lang="tr-TR" dirty="0" err="1" smtClean="0"/>
              <a:t>two</a:t>
            </a:r>
            <a:r>
              <a:rPr lang="tr-TR" dirty="0" smtClean="0"/>
              <a:t> </a:t>
            </a:r>
            <a:r>
              <a:rPr lang="tr-TR" dirty="0" err="1" smtClean="0"/>
              <a:t>sorted</a:t>
            </a:r>
            <a:r>
              <a:rPr lang="tr-TR" dirty="0" smtClean="0"/>
              <a:t> arrays-6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marL="0" indent="0">
              <a:buNone/>
            </a:pPr>
            <a:endParaRPr lang="tr-TR" sz="1700" dirty="0" smtClean="0"/>
          </a:p>
          <a:p>
            <a:pPr marL="0" indent="0">
              <a:buNone/>
            </a:pPr>
            <a:endParaRPr lang="tr-TR" sz="1700" dirty="0"/>
          </a:p>
          <a:p>
            <a:pPr marL="0" indent="0">
              <a:buNone/>
            </a:pPr>
            <a:r>
              <a:rPr lang="tr-TR" sz="1700" dirty="0" smtClean="0"/>
              <a:t>Source: https://ocw.mit.edu/courses/electrical-engineering-and-computer-science/6-006-introduction-to-algorithms-fall-2011/lecture-videos/MIT6_006F11_lec03.pdf</a:t>
            </a:r>
            <a:endParaRPr lang="tr-TR" sz="1700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12" y="1381125"/>
            <a:ext cx="8658225" cy="367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15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4088"/>
          </a:xfrm>
        </p:spPr>
        <p:txBody>
          <a:bodyPr/>
          <a:lstStyle/>
          <a:p>
            <a:r>
              <a:rPr lang="tr-TR" dirty="0" err="1" smtClean="0"/>
              <a:t>Merging</a:t>
            </a:r>
            <a:r>
              <a:rPr lang="tr-TR" dirty="0" smtClean="0"/>
              <a:t> </a:t>
            </a:r>
            <a:r>
              <a:rPr lang="tr-TR" dirty="0" err="1" smtClean="0"/>
              <a:t>two</a:t>
            </a:r>
            <a:r>
              <a:rPr lang="tr-TR" dirty="0" smtClean="0"/>
              <a:t> </a:t>
            </a:r>
            <a:r>
              <a:rPr lang="tr-TR" dirty="0" err="1" smtClean="0"/>
              <a:t>sorted</a:t>
            </a:r>
            <a:r>
              <a:rPr lang="tr-TR" dirty="0" smtClean="0"/>
              <a:t> arrays-7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marL="0" indent="0">
              <a:buNone/>
            </a:pPr>
            <a:endParaRPr lang="tr-TR" sz="1700" dirty="0" smtClean="0"/>
          </a:p>
          <a:p>
            <a:pPr marL="0" indent="0">
              <a:buNone/>
            </a:pPr>
            <a:endParaRPr lang="tr-TR" sz="1700" dirty="0"/>
          </a:p>
          <a:p>
            <a:pPr marL="0" indent="0">
              <a:buNone/>
            </a:pPr>
            <a:r>
              <a:rPr lang="tr-TR" sz="1700" dirty="0" smtClean="0"/>
              <a:t>Source: https://ocw.mit.edu/courses/electrical-engineering-and-computer-science/6-006-introduction-to-algorithms-fall-2011/lecture-videos/MIT6_006F11_lec03.pdf</a:t>
            </a:r>
            <a:endParaRPr lang="tr-TR" sz="1700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163" y="1409700"/>
            <a:ext cx="7929562" cy="364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465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4088"/>
          </a:xfrm>
        </p:spPr>
        <p:txBody>
          <a:bodyPr/>
          <a:lstStyle/>
          <a:p>
            <a:r>
              <a:rPr lang="tr-TR" dirty="0" err="1" smtClean="0"/>
              <a:t>Merging</a:t>
            </a:r>
            <a:r>
              <a:rPr lang="tr-TR" dirty="0" smtClean="0"/>
              <a:t> </a:t>
            </a:r>
            <a:r>
              <a:rPr lang="tr-TR" dirty="0" err="1" smtClean="0"/>
              <a:t>two</a:t>
            </a:r>
            <a:r>
              <a:rPr lang="tr-TR" dirty="0" smtClean="0"/>
              <a:t> </a:t>
            </a:r>
            <a:r>
              <a:rPr lang="tr-TR" dirty="0" err="1" smtClean="0"/>
              <a:t>sorted</a:t>
            </a:r>
            <a:r>
              <a:rPr lang="tr-TR" dirty="0" smtClean="0"/>
              <a:t> arrays-8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marL="0" indent="0">
              <a:buNone/>
            </a:pPr>
            <a:endParaRPr lang="tr-TR" sz="1700" dirty="0" smtClean="0"/>
          </a:p>
          <a:p>
            <a:pPr marL="0" indent="0">
              <a:buNone/>
            </a:pPr>
            <a:endParaRPr lang="tr-TR" sz="1700" dirty="0"/>
          </a:p>
          <a:p>
            <a:pPr marL="0" indent="0">
              <a:buNone/>
            </a:pPr>
            <a:r>
              <a:rPr lang="tr-TR" sz="1700" dirty="0" smtClean="0"/>
              <a:t>Source: https://ocw.mit.edu/courses/electrical-engineering-and-computer-science/6-006-introduction-to-algorithms-fall-2011/lecture-videos/MIT6_006F11_lec03.pdf</a:t>
            </a:r>
            <a:endParaRPr lang="tr-TR" sz="1700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656" y="1538288"/>
            <a:ext cx="8548687" cy="320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312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4088"/>
          </a:xfrm>
        </p:spPr>
        <p:txBody>
          <a:bodyPr/>
          <a:lstStyle/>
          <a:p>
            <a:r>
              <a:rPr lang="tr-TR" dirty="0" err="1" smtClean="0"/>
              <a:t>Merging</a:t>
            </a:r>
            <a:r>
              <a:rPr lang="tr-TR" dirty="0" smtClean="0"/>
              <a:t> </a:t>
            </a:r>
            <a:r>
              <a:rPr lang="tr-TR" dirty="0" err="1" smtClean="0"/>
              <a:t>two</a:t>
            </a:r>
            <a:r>
              <a:rPr lang="tr-TR" dirty="0" smtClean="0"/>
              <a:t> </a:t>
            </a:r>
            <a:r>
              <a:rPr lang="tr-TR" dirty="0" err="1" smtClean="0"/>
              <a:t>sorted</a:t>
            </a:r>
            <a:r>
              <a:rPr lang="tr-TR" dirty="0" smtClean="0"/>
              <a:t> arrays-9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marL="0" indent="0">
              <a:buNone/>
            </a:pPr>
            <a:endParaRPr lang="tr-TR" sz="1700" dirty="0" smtClean="0"/>
          </a:p>
          <a:p>
            <a:pPr marL="0" indent="0">
              <a:buNone/>
            </a:pPr>
            <a:endParaRPr lang="tr-TR" sz="1700" dirty="0"/>
          </a:p>
          <a:p>
            <a:pPr marL="0" indent="0">
              <a:buNone/>
            </a:pPr>
            <a:r>
              <a:rPr lang="tr-TR" sz="1700" dirty="0" smtClean="0"/>
              <a:t>Source: https://ocw.mit.edu/courses/electrical-engineering-and-computer-science/6-006-introduction-to-algorithms-fall-2011/lecture-videos/MIT6_006F11_lec03.pdf</a:t>
            </a:r>
            <a:endParaRPr lang="tr-TR" sz="1700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476376"/>
            <a:ext cx="9972674" cy="377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513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4088"/>
          </a:xfrm>
        </p:spPr>
        <p:txBody>
          <a:bodyPr/>
          <a:lstStyle/>
          <a:p>
            <a:r>
              <a:rPr lang="tr-TR" dirty="0" err="1" smtClean="0"/>
              <a:t>Merging</a:t>
            </a:r>
            <a:r>
              <a:rPr lang="tr-TR" dirty="0" smtClean="0"/>
              <a:t> </a:t>
            </a:r>
            <a:r>
              <a:rPr lang="tr-TR" dirty="0" err="1" smtClean="0"/>
              <a:t>two</a:t>
            </a:r>
            <a:r>
              <a:rPr lang="tr-TR" dirty="0" smtClean="0"/>
              <a:t> </a:t>
            </a:r>
            <a:r>
              <a:rPr lang="tr-TR" dirty="0" err="1" smtClean="0"/>
              <a:t>sorted</a:t>
            </a:r>
            <a:r>
              <a:rPr lang="tr-TR" dirty="0" smtClean="0"/>
              <a:t> arrays-10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marL="0" indent="0">
              <a:buNone/>
            </a:pPr>
            <a:endParaRPr lang="tr-TR" sz="1700" dirty="0" smtClean="0"/>
          </a:p>
          <a:p>
            <a:pPr marL="0" indent="0">
              <a:buNone/>
            </a:pPr>
            <a:endParaRPr lang="tr-TR" sz="1700" dirty="0"/>
          </a:p>
          <a:p>
            <a:pPr marL="0" indent="0">
              <a:buNone/>
            </a:pPr>
            <a:r>
              <a:rPr lang="tr-TR" sz="1700" dirty="0" smtClean="0"/>
              <a:t>Source: https://ocw.mit.edu/courses/electrical-engineering-and-computer-science/6-006-introduction-to-algorithms-fall-2011/lecture-videos/MIT6_006F11_lec03.pdf</a:t>
            </a:r>
            <a:endParaRPr lang="tr-TR" sz="1700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397" y="1353345"/>
            <a:ext cx="7864042" cy="413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293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84151"/>
            <a:ext cx="10515600" cy="306387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Pseudocode</a:t>
            </a:r>
            <a:r>
              <a:rPr lang="tr-TR" dirty="0" smtClean="0"/>
              <a:t> of </a:t>
            </a:r>
            <a:r>
              <a:rPr lang="tr-TR" dirty="0" err="1" smtClean="0"/>
              <a:t>Merge</a:t>
            </a:r>
            <a:r>
              <a:rPr lang="tr-TR" dirty="0" smtClean="0"/>
              <a:t> </a:t>
            </a:r>
            <a:r>
              <a:rPr lang="tr-TR" dirty="0" err="1" smtClean="0"/>
              <a:t>Sort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marL="0" indent="0">
              <a:buNone/>
            </a:pPr>
            <a:endParaRPr lang="tr-TR" sz="1700" dirty="0" smtClean="0"/>
          </a:p>
          <a:p>
            <a:pPr marL="0" indent="0">
              <a:buNone/>
            </a:pPr>
            <a:endParaRPr lang="tr-TR" sz="1700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31845" y="6439693"/>
            <a:ext cx="11600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Source: http://ce.bonabu.ac.ir/uploads/30/CMS/user/file/115/EBook/Introduction.to.Algorithms.3rd.Edition.Sep.2010.pdf</a:t>
            </a:r>
            <a:endParaRPr lang="tr-TR" dirty="0" smtClean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7676" y="988680"/>
            <a:ext cx="5159707" cy="4729731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870" y="1883533"/>
            <a:ext cx="45910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46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Exercise-1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tr-TR" dirty="0" smtClean="0">
                <a:solidFill>
                  <a:srgbClr val="FF0000"/>
                </a:solidFill>
              </a:rPr>
              <a:t>3-way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mergesort</a:t>
            </a:r>
            <a:r>
              <a:rPr lang="tr-TR" dirty="0" smtClean="0">
                <a:solidFill>
                  <a:srgbClr val="FF0000"/>
                </a:solidFill>
              </a:rPr>
              <a:t>: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Suppose</a:t>
            </a:r>
            <a:r>
              <a:rPr lang="tr-TR" dirty="0" smtClean="0"/>
              <a:t> </a:t>
            </a:r>
            <a:r>
              <a:rPr lang="tr-TR" dirty="0" err="1" smtClean="0"/>
              <a:t>instead</a:t>
            </a:r>
            <a:r>
              <a:rPr lang="tr-TR" dirty="0" smtClean="0"/>
              <a:t> of </a:t>
            </a:r>
            <a:r>
              <a:rPr lang="tr-TR" dirty="0" err="1" smtClean="0"/>
              <a:t>dividing</a:t>
            </a:r>
            <a:r>
              <a:rPr lang="tr-TR" dirty="0" smtClean="0"/>
              <a:t> in </a:t>
            </a:r>
            <a:r>
              <a:rPr lang="tr-TR" dirty="0" err="1" smtClean="0"/>
              <a:t>half</a:t>
            </a:r>
            <a:r>
              <a:rPr lang="tr-TR" dirty="0" smtClean="0"/>
              <a:t> at </a:t>
            </a:r>
            <a:r>
              <a:rPr lang="tr-TR" dirty="0" err="1" smtClean="0"/>
              <a:t>each</a:t>
            </a:r>
            <a:r>
              <a:rPr lang="tr-TR" dirty="0" smtClean="0"/>
              <a:t> step,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divide</a:t>
            </a:r>
            <a:r>
              <a:rPr lang="tr-TR" dirty="0" smtClean="0"/>
              <a:t> </a:t>
            </a:r>
            <a:r>
              <a:rPr lang="tr-TR" dirty="0" err="1" smtClean="0"/>
              <a:t>into</a:t>
            </a:r>
            <a:r>
              <a:rPr lang="tr-TR" dirty="0" smtClean="0"/>
              <a:t> </a:t>
            </a:r>
            <a:r>
              <a:rPr lang="tr-TR" dirty="0" err="1" smtClean="0"/>
              <a:t>thirds</a:t>
            </a:r>
            <a:r>
              <a:rPr lang="tr-TR" dirty="0" smtClean="0"/>
              <a:t>,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combine</a:t>
            </a:r>
            <a:r>
              <a:rPr lang="tr-TR" dirty="0" smtClean="0"/>
              <a:t> </a:t>
            </a:r>
            <a:r>
              <a:rPr lang="tr-TR" dirty="0" err="1" smtClean="0"/>
              <a:t>using</a:t>
            </a:r>
            <a:r>
              <a:rPr lang="tr-TR" dirty="0" smtClean="0"/>
              <a:t> 3-way </a:t>
            </a:r>
            <a:r>
              <a:rPr lang="tr-TR" dirty="0" err="1" smtClean="0"/>
              <a:t>merge</a:t>
            </a:r>
            <a:r>
              <a:rPr lang="tr-TR" dirty="0" smtClean="0"/>
              <a:t>. </a:t>
            </a:r>
            <a:r>
              <a:rPr lang="tr-TR" dirty="0" err="1" smtClean="0"/>
              <a:t>What</a:t>
            </a:r>
            <a:r>
              <a:rPr lang="tr-TR" dirty="0" smtClean="0"/>
              <a:t> is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order</a:t>
            </a:r>
            <a:r>
              <a:rPr lang="tr-TR" dirty="0" smtClean="0"/>
              <a:t> of </a:t>
            </a:r>
            <a:r>
              <a:rPr lang="tr-TR" dirty="0" err="1" smtClean="0"/>
              <a:t>growth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running</a:t>
            </a:r>
            <a:r>
              <a:rPr lang="tr-TR" dirty="0" smtClean="0"/>
              <a:t> time of </a:t>
            </a:r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algorithm</a:t>
            </a:r>
            <a:r>
              <a:rPr lang="tr-TR" dirty="0"/>
              <a:t>?</a:t>
            </a:r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sz="1700" dirty="0"/>
          </a:p>
          <a:p>
            <a:pPr marL="0" indent="0">
              <a:buNone/>
            </a:pPr>
            <a:endParaRPr lang="tr-TR" sz="1700" dirty="0" smtClean="0"/>
          </a:p>
          <a:p>
            <a:pPr marL="0" indent="0">
              <a:buNone/>
            </a:pPr>
            <a:r>
              <a:rPr lang="tr-TR" sz="1700" dirty="0" smtClean="0"/>
              <a:t>Source: </a:t>
            </a:r>
            <a:r>
              <a:rPr lang="en-US" sz="1700" dirty="0"/>
              <a:t>Algorithms, 4th Edition, R. Sedgewick and K. Wayne, Addison-Wesley Professional, </a:t>
            </a:r>
            <a:r>
              <a:rPr lang="en-US" sz="1700" dirty="0" smtClean="0"/>
              <a:t>2011</a:t>
            </a:r>
            <a:r>
              <a:rPr lang="tr-TR" sz="1700" dirty="0"/>
              <a:t> </a:t>
            </a:r>
            <a:r>
              <a:rPr lang="tr-TR" sz="1700" dirty="0" smtClean="0"/>
              <a:t>(</a:t>
            </a:r>
            <a:r>
              <a:rPr lang="tr-TR" sz="1700" dirty="0" err="1" smtClean="0"/>
              <a:t>Chapter</a:t>
            </a:r>
            <a:r>
              <a:rPr lang="tr-TR" sz="1700" dirty="0" smtClean="0"/>
              <a:t> 2, </a:t>
            </a:r>
            <a:r>
              <a:rPr lang="tr-TR" sz="1700" dirty="0" err="1" smtClean="0"/>
              <a:t>Experiments</a:t>
            </a:r>
            <a:r>
              <a:rPr lang="tr-TR" sz="1700" dirty="0" smtClean="0"/>
              <a:t> 2.2.22, </a:t>
            </a:r>
            <a:r>
              <a:rPr lang="tr-TR" sz="1700" dirty="0" err="1" smtClean="0"/>
              <a:t>pp</a:t>
            </a:r>
            <a:r>
              <a:rPr lang="tr-TR" sz="1700" dirty="0" smtClean="0"/>
              <a:t>. </a:t>
            </a:r>
            <a:r>
              <a:rPr lang="tr-TR" sz="1700" smtClean="0"/>
              <a:t>286)</a:t>
            </a:r>
            <a:endParaRPr lang="tr-TR" sz="1700" dirty="0"/>
          </a:p>
        </p:txBody>
      </p:sp>
    </p:spTree>
    <p:extLst>
      <p:ext uri="{BB962C8B-B14F-4D97-AF65-F5344CB8AC3E}">
        <p14:creationId xmlns:p14="http://schemas.microsoft.com/office/powerpoint/2010/main" val="231348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Quick</a:t>
            </a:r>
            <a:r>
              <a:rPr lang="tr-TR" dirty="0" smtClean="0"/>
              <a:t> </a:t>
            </a:r>
            <a:r>
              <a:rPr lang="tr-TR" dirty="0" err="1" smtClean="0"/>
              <a:t>Sort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92708" y="2506662"/>
            <a:ext cx="10515600" cy="4351338"/>
          </a:xfrm>
        </p:spPr>
        <p:txBody>
          <a:bodyPr>
            <a:normAutofit fontScale="92500" lnSpcReduction="10000"/>
          </a:bodyPr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pPr marL="0" indent="0">
              <a:buNone/>
            </a:pPr>
            <a:endParaRPr lang="tr-TR" sz="1700" dirty="0" smtClean="0"/>
          </a:p>
          <a:p>
            <a:pPr marL="0" indent="0">
              <a:buNone/>
            </a:pPr>
            <a:r>
              <a:rPr lang="tr-TR" sz="1700" dirty="0" smtClean="0"/>
              <a:t>Source</a:t>
            </a:r>
            <a:r>
              <a:rPr lang="tr-TR" sz="1700" dirty="0"/>
              <a:t>: http://homepage.divms.uiowa.edu/~hzhang/c31/notes/ch08.pdf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255" y="1350773"/>
            <a:ext cx="8013371" cy="465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2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Example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92708" y="2506662"/>
            <a:ext cx="10515600" cy="4351338"/>
          </a:xfrm>
        </p:spPr>
        <p:txBody>
          <a:bodyPr>
            <a:normAutofit fontScale="92500" lnSpcReduction="10000"/>
          </a:bodyPr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pPr marL="0" indent="0">
              <a:buNone/>
            </a:pPr>
            <a:endParaRPr lang="tr-TR" sz="1700" dirty="0" smtClean="0"/>
          </a:p>
          <a:p>
            <a:pPr marL="0" indent="0">
              <a:buNone/>
            </a:pPr>
            <a:r>
              <a:rPr lang="tr-TR" sz="1700" dirty="0" smtClean="0"/>
              <a:t>Source</a:t>
            </a:r>
            <a:r>
              <a:rPr lang="tr-TR" sz="1700" dirty="0"/>
              <a:t>: https://ece.uwaterloo.ca/~cmoreno/ece250/quick-sort-complete-example.pdf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279" y="1570368"/>
            <a:ext cx="9293208" cy="377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87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Example</a:t>
            </a:r>
            <a:r>
              <a:rPr lang="tr-TR" dirty="0" smtClean="0"/>
              <a:t> (</a:t>
            </a:r>
            <a:r>
              <a:rPr lang="tr-TR" dirty="0" err="1" smtClean="0"/>
              <a:t>cont</a:t>
            </a:r>
            <a:r>
              <a:rPr lang="tr-TR" dirty="0" smtClean="0"/>
              <a:t>.)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92708" y="2506662"/>
            <a:ext cx="10515600" cy="4351338"/>
          </a:xfrm>
        </p:spPr>
        <p:txBody>
          <a:bodyPr>
            <a:normAutofit fontScale="92500" lnSpcReduction="10000"/>
          </a:bodyPr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pPr marL="0" indent="0">
              <a:buNone/>
            </a:pPr>
            <a:endParaRPr lang="tr-TR" sz="1700" dirty="0" smtClean="0"/>
          </a:p>
          <a:p>
            <a:pPr marL="0" indent="0">
              <a:buNone/>
            </a:pPr>
            <a:r>
              <a:rPr lang="tr-TR" sz="1700" dirty="0" smtClean="0"/>
              <a:t>Source</a:t>
            </a:r>
            <a:r>
              <a:rPr lang="tr-TR" sz="1700" dirty="0"/>
              <a:t>: https://ece.uwaterloo.ca/~cmoreno/ece250/quick-sort-complete-example.pdf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950" y="1538595"/>
            <a:ext cx="10003809" cy="438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34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Index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Sorting</a:t>
            </a:r>
            <a:endParaRPr lang="tr-TR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err="1" smtClean="0"/>
              <a:t>Merge</a:t>
            </a:r>
            <a:r>
              <a:rPr lang="tr-TR" dirty="0" smtClean="0"/>
              <a:t> </a:t>
            </a:r>
            <a:r>
              <a:rPr lang="tr-TR" dirty="0" err="1" smtClean="0"/>
              <a:t>Sort</a:t>
            </a:r>
            <a:endParaRPr lang="tr-TR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err="1" smtClean="0"/>
              <a:t>Quick</a:t>
            </a:r>
            <a:r>
              <a:rPr lang="tr-TR" dirty="0" smtClean="0"/>
              <a:t> </a:t>
            </a:r>
            <a:r>
              <a:rPr lang="tr-TR" dirty="0" err="1" smtClean="0"/>
              <a:t>Sort</a:t>
            </a:r>
            <a:endParaRPr lang="tr-TR" dirty="0"/>
          </a:p>
          <a:p>
            <a:pPr marL="342900" lvl="1" indent="-342900"/>
            <a:endParaRPr lang="tr-TR" dirty="0" smtClean="0"/>
          </a:p>
          <a:p>
            <a:pPr marL="342900" lvl="1" indent="-342900"/>
            <a:r>
              <a:rPr lang="tr-TR" dirty="0" err="1"/>
              <a:t>I</a:t>
            </a:r>
            <a:r>
              <a:rPr lang="tr-TR" dirty="0" err="1" smtClean="0"/>
              <a:t>mplementation</a:t>
            </a:r>
            <a:r>
              <a:rPr lang="tr-TR" dirty="0" smtClean="0"/>
              <a:t> of </a:t>
            </a:r>
            <a:r>
              <a:rPr lang="tr-TR" dirty="0" err="1" smtClean="0"/>
              <a:t>Merge</a:t>
            </a:r>
            <a:r>
              <a:rPr lang="tr-TR" dirty="0" smtClean="0"/>
              <a:t> </a:t>
            </a:r>
            <a:r>
              <a:rPr lang="tr-TR" dirty="0" err="1" smtClean="0"/>
              <a:t>Sort</a:t>
            </a:r>
            <a:endParaRPr lang="tr-TR" dirty="0" smtClean="0"/>
          </a:p>
          <a:p>
            <a:pPr marL="342900" lvl="1" indent="-342900"/>
            <a:r>
              <a:rPr lang="tr-TR" dirty="0" err="1" smtClean="0"/>
              <a:t>Implementation</a:t>
            </a:r>
            <a:r>
              <a:rPr lang="tr-TR" dirty="0" smtClean="0"/>
              <a:t> of </a:t>
            </a:r>
            <a:r>
              <a:rPr lang="tr-TR" dirty="0" err="1" smtClean="0"/>
              <a:t>Quick</a:t>
            </a:r>
            <a:r>
              <a:rPr lang="tr-TR" dirty="0" smtClean="0"/>
              <a:t> </a:t>
            </a:r>
            <a:r>
              <a:rPr lang="tr-TR" dirty="0" err="1" smtClean="0"/>
              <a:t>Sort</a:t>
            </a:r>
            <a:endParaRPr lang="tr-TR" dirty="0" smtClean="0"/>
          </a:p>
          <a:p>
            <a:pPr marL="342900" lvl="1" indent="-342900"/>
            <a:endParaRPr lang="tr-TR" dirty="0" smtClean="0"/>
          </a:p>
          <a:p>
            <a:pPr marL="457200" lvl="1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7885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Example</a:t>
            </a:r>
            <a:r>
              <a:rPr lang="tr-TR" dirty="0"/>
              <a:t> (</a:t>
            </a:r>
            <a:r>
              <a:rPr lang="tr-TR" dirty="0" err="1"/>
              <a:t>cont</a:t>
            </a:r>
            <a:r>
              <a:rPr lang="tr-TR" dirty="0"/>
              <a:t>.)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92708" y="2506662"/>
            <a:ext cx="10515600" cy="4351338"/>
          </a:xfrm>
        </p:spPr>
        <p:txBody>
          <a:bodyPr>
            <a:normAutofit fontScale="92500" lnSpcReduction="10000"/>
          </a:bodyPr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pPr marL="0" indent="0">
              <a:buNone/>
            </a:pPr>
            <a:endParaRPr lang="tr-TR" sz="1700" dirty="0" smtClean="0"/>
          </a:p>
          <a:p>
            <a:pPr marL="0" indent="0">
              <a:buNone/>
            </a:pPr>
            <a:r>
              <a:rPr lang="tr-TR" sz="1700" dirty="0" smtClean="0"/>
              <a:t>Source</a:t>
            </a:r>
            <a:r>
              <a:rPr lang="tr-TR" sz="1700" dirty="0"/>
              <a:t>: https://ece.uwaterloo.ca/~cmoreno/ece250/quick-sort-complete-example.pdf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08" y="1767142"/>
            <a:ext cx="10737639" cy="421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12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Example</a:t>
            </a:r>
            <a:r>
              <a:rPr lang="tr-TR" dirty="0"/>
              <a:t> (</a:t>
            </a:r>
            <a:r>
              <a:rPr lang="tr-TR" dirty="0" err="1"/>
              <a:t>cont</a:t>
            </a:r>
            <a:r>
              <a:rPr lang="tr-TR" dirty="0"/>
              <a:t>.)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92708" y="2506662"/>
            <a:ext cx="10515600" cy="4351338"/>
          </a:xfrm>
        </p:spPr>
        <p:txBody>
          <a:bodyPr>
            <a:normAutofit fontScale="92500" lnSpcReduction="10000"/>
          </a:bodyPr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pPr marL="0" indent="0">
              <a:buNone/>
            </a:pPr>
            <a:endParaRPr lang="tr-TR" sz="1700" dirty="0" smtClean="0"/>
          </a:p>
          <a:p>
            <a:pPr marL="0" indent="0">
              <a:buNone/>
            </a:pPr>
            <a:r>
              <a:rPr lang="tr-TR" sz="1700" dirty="0" smtClean="0"/>
              <a:t>Source</a:t>
            </a:r>
            <a:r>
              <a:rPr lang="tr-TR" sz="1700" dirty="0"/>
              <a:t>: https://ece.uwaterloo.ca/~cmoreno/ece250/quick-sort-complete-example.pdf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032" y="1745540"/>
            <a:ext cx="10483276" cy="386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16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Example</a:t>
            </a:r>
            <a:r>
              <a:rPr lang="tr-TR" dirty="0"/>
              <a:t> (</a:t>
            </a:r>
            <a:r>
              <a:rPr lang="tr-TR" dirty="0" err="1"/>
              <a:t>cont</a:t>
            </a:r>
            <a:r>
              <a:rPr lang="tr-TR" dirty="0"/>
              <a:t>.)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92708" y="2506662"/>
            <a:ext cx="10515600" cy="4351338"/>
          </a:xfrm>
        </p:spPr>
        <p:txBody>
          <a:bodyPr>
            <a:normAutofit fontScale="92500" lnSpcReduction="10000"/>
          </a:bodyPr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pPr marL="0" indent="0">
              <a:buNone/>
            </a:pPr>
            <a:endParaRPr lang="tr-TR" sz="1700" dirty="0" smtClean="0"/>
          </a:p>
          <a:p>
            <a:pPr marL="0" indent="0">
              <a:buNone/>
            </a:pPr>
            <a:r>
              <a:rPr lang="tr-TR" sz="1700" dirty="0" smtClean="0"/>
              <a:t>Source</a:t>
            </a:r>
            <a:r>
              <a:rPr lang="tr-TR" sz="1700" dirty="0"/>
              <a:t>: https://ece.uwaterloo.ca/~cmoreno/ece250/quick-sort-complete-example.pdf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960" y="1455536"/>
            <a:ext cx="10602303" cy="421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95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Example</a:t>
            </a:r>
            <a:r>
              <a:rPr lang="tr-TR" dirty="0"/>
              <a:t> (</a:t>
            </a:r>
            <a:r>
              <a:rPr lang="tr-TR" dirty="0" err="1"/>
              <a:t>cont</a:t>
            </a:r>
            <a:r>
              <a:rPr lang="tr-TR" dirty="0"/>
              <a:t>.)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92708" y="2506662"/>
            <a:ext cx="10515600" cy="4351338"/>
          </a:xfrm>
        </p:spPr>
        <p:txBody>
          <a:bodyPr>
            <a:normAutofit fontScale="92500" lnSpcReduction="10000"/>
          </a:bodyPr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pPr marL="0" indent="0">
              <a:buNone/>
            </a:pPr>
            <a:endParaRPr lang="tr-TR" sz="1700" dirty="0" smtClean="0"/>
          </a:p>
          <a:p>
            <a:pPr marL="0" indent="0">
              <a:buNone/>
            </a:pPr>
            <a:r>
              <a:rPr lang="tr-TR" sz="1700" dirty="0" smtClean="0"/>
              <a:t>Source</a:t>
            </a:r>
            <a:r>
              <a:rPr lang="tr-TR" sz="1700" dirty="0"/>
              <a:t>: https://ece.uwaterloo.ca/~cmoreno/ece250/quick-sort-complete-example.pdf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07041"/>
            <a:ext cx="10963396" cy="411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30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Example</a:t>
            </a:r>
            <a:r>
              <a:rPr lang="tr-TR" dirty="0"/>
              <a:t> (</a:t>
            </a:r>
            <a:r>
              <a:rPr lang="tr-TR" dirty="0" err="1"/>
              <a:t>cont</a:t>
            </a:r>
            <a:r>
              <a:rPr lang="tr-TR" dirty="0"/>
              <a:t>.)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92708" y="2506662"/>
            <a:ext cx="10515600" cy="4351338"/>
          </a:xfrm>
        </p:spPr>
        <p:txBody>
          <a:bodyPr>
            <a:normAutofit fontScale="92500" lnSpcReduction="10000"/>
          </a:bodyPr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pPr marL="0" indent="0">
              <a:buNone/>
            </a:pPr>
            <a:endParaRPr lang="tr-TR" sz="1700" dirty="0" smtClean="0"/>
          </a:p>
          <a:p>
            <a:pPr marL="0" indent="0">
              <a:buNone/>
            </a:pPr>
            <a:r>
              <a:rPr lang="tr-TR" sz="1700" dirty="0" smtClean="0"/>
              <a:t>Source</a:t>
            </a:r>
            <a:r>
              <a:rPr lang="tr-TR" sz="1700" dirty="0"/>
              <a:t>: https://ece.uwaterloo.ca/~cmoreno/ece250/quick-sort-complete-example.pdf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442" y="1690688"/>
            <a:ext cx="10527145" cy="389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00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Example</a:t>
            </a:r>
            <a:r>
              <a:rPr lang="tr-TR" dirty="0"/>
              <a:t> (</a:t>
            </a:r>
            <a:r>
              <a:rPr lang="tr-TR" dirty="0" err="1"/>
              <a:t>cont</a:t>
            </a:r>
            <a:r>
              <a:rPr lang="tr-TR" dirty="0"/>
              <a:t>.)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92708" y="2506662"/>
            <a:ext cx="10515600" cy="4351338"/>
          </a:xfrm>
        </p:spPr>
        <p:txBody>
          <a:bodyPr>
            <a:normAutofit fontScale="92500" lnSpcReduction="10000"/>
          </a:bodyPr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pPr marL="0" indent="0">
              <a:buNone/>
            </a:pPr>
            <a:endParaRPr lang="tr-TR" sz="1700" dirty="0" smtClean="0"/>
          </a:p>
          <a:p>
            <a:pPr marL="0" indent="0">
              <a:buNone/>
            </a:pPr>
            <a:r>
              <a:rPr lang="tr-TR" sz="1700" dirty="0" smtClean="0"/>
              <a:t>Source</a:t>
            </a:r>
            <a:r>
              <a:rPr lang="tr-TR" sz="1700" dirty="0"/>
              <a:t>: https://ece.uwaterloo.ca/~cmoreno/ece250/quick-sort-complete-example.pdf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75" y="1798516"/>
            <a:ext cx="10989650" cy="411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42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Example</a:t>
            </a:r>
            <a:r>
              <a:rPr lang="tr-TR" dirty="0"/>
              <a:t> (</a:t>
            </a:r>
            <a:r>
              <a:rPr lang="tr-TR" dirty="0" err="1"/>
              <a:t>cont</a:t>
            </a:r>
            <a:r>
              <a:rPr lang="tr-TR" dirty="0"/>
              <a:t>.)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92708" y="2506662"/>
            <a:ext cx="10515600" cy="4351338"/>
          </a:xfrm>
        </p:spPr>
        <p:txBody>
          <a:bodyPr>
            <a:normAutofit fontScale="92500" lnSpcReduction="10000"/>
          </a:bodyPr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pPr marL="0" indent="0">
              <a:buNone/>
            </a:pPr>
            <a:endParaRPr lang="tr-TR" sz="1700" dirty="0" smtClean="0"/>
          </a:p>
          <a:p>
            <a:pPr marL="0" indent="0">
              <a:buNone/>
            </a:pPr>
            <a:r>
              <a:rPr lang="tr-TR" sz="1700" dirty="0" smtClean="0"/>
              <a:t>Source</a:t>
            </a:r>
            <a:r>
              <a:rPr lang="tr-TR" sz="1700" dirty="0"/>
              <a:t>: https://ece.uwaterloo.ca/~cmoreno/ece250/quick-sort-complete-example.pdf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58" y="1565585"/>
            <a:ext cx="10972684" cy="427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24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Example</a:t>
            </a:r>
            <a:r>
              <a:rPr lang="tr-TR" dirty="0"/>
              <a:t> (</a:t>
            </a:r>
            <a:r>
              <a:rPr lang="tr-TR" dirty="0" err="1"/>
              <a:t>cont</a:t>
            </a:r>
            <a:r>
              <a:rPr lang="tr-TR" dirty="0"/>
              <a:t>.)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92708" y="2506662"/>
            <a:ext cx="10515600" cy="4351338"/>
          </a:xfrm>
        </p:spPr>
        <p:txBody>
          <a:bodyPr>
            <a:normAutofit fontScale="92500" lnSpcReduction="10000"/>
          </a:bodyPr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pPr marL="0" indent="0">
              <a:buNone/>
            </a:pPr>
            <a:endParaRPr lang="tr-TR" sz="1700" dirty="0" smtClean="0"/>
          </a:p>
          <a:p>
            <a:pPr marL="0" indent="0">
              <a:buNone/>
            </a:pPr>
            <a:r>
              <a:rPr lang="tr-TR" sz="1700" dirty="0" smtClean="0"/>
              <a:t>Source</a:t>
            </a:r>
            <a:r>
              <a:rPr lang="tr-TR" sz="1700" dirty="0"/>
              <a:t>: https://ece.uwaterloo.ca/~cmoreno/ece250/quick-sort-complete-example.pdf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08" y="1631548"/>
            <a:ext cx="10701662" cy="427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32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Example</a:t>
            </a:r>
            <a:r>
              <a:rPr lang="tr-TR" dirty="0"/>
              <a:t> (</a:t>
            </a:r>
            <a:r>
              <a:rPr lang="tr-TR" dirty="0" err="1"/>
              <a:t>cont</a:t>
            </a:r>
            <a:r>
              <a:rPr lang="tr-TR" dirty="0"/>
              <a:t>.)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92708" y="2506662"/>
            <a:ext cx="10515600" cy="4351338"/>
          </a:xfrm>
        </p:spPr>
        <p:txBody>
          <a:bodyPr>
            <a:normAutofit fontScale="92500" lnSpcReduction="10000"/>
          </a:bodyPr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pPr marL="0" indent="0">
              <a:buNone/>
            </a:pPr>
            <a:endParaRPr lang="tr-TR" sz="1700" dirty="0" smtClean="0"/>
          </a:p>
          <a:p>
            <a:pPr marL="0" indent="0">
              <a:buNone/>
            </a:pPr>
            <a:r>
              <a:rPr lang="tr-TR" sz="1700" dirty="0" smtClean="0"/>
              <a:t>Source</a:t>
            </a:r>
            <a:r>
              <a:rPr lang="tr-TR" sz="1700" dirty="0"/>
              <a:t>: https://ece.uwaterloo.ca/~cmoreno/ece250/quick-sort-complete-example.pdf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43" y="1497577"/>
            <a:ext cx="11514057" cy="425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7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Example</a:t>
            </a:r>
            <a:r>
              <a:rPr lang="tr-TR" dirty="0"/>
              <a:t> (</a:t>
            </a:r>
            <a:r>
              <a:rPr lang="tr-TR" dirty="0" err="1"/>
              <a:t>cont</a:t>
            </a:r>
            <a:r>
              <a:rPr lang="tr-TR" dirty="0"/>
              <a:t>.)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92708" y="2506662"/>
            <a:ext cx="10515600" cy="4351338"/>
          </a:xfrm>
        </p:spPr>
        <p:txBody>
          <a:bodyPr>
            <a:normAutofit fontScale="92500" lnSpcReduction="10000"/>
          </a:bodyPr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pPr marL="0" indent="0">
              <a:buNone/>
            </a:pPr>
            <a:endParaRPr lang="tr-TR" sz="1700" dirty="0" smtClean="0"/>
          </a:p>
          <a:p>
            <a:pPr marL="0" indent="0">
              <a:buNone/>
            </a:pPr>
            <a:r>
              <a:rPr lang="tr-TR" sz="1700" dirty="0" smtClean="0"/>
              <a:t>Source</a:t>
            </a:r>
            <a:r>
              <a:rPr lang="tr-TR" sz="1700" dirty="0"/>
              <a:t>: https://ece.uwaterloo.ca/~cmoreno/ece250/quick-sort-complete-example.pdf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346" y="1690688"/>
            <a:ext cx="10318712" cy="388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56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4088"/>
          </a:xfrm>
        </p:spPr>
        <p:txBody>
          <a:bodyPr/>
          <a:lstStyle/>
          <a:p>
            <a:r>
              <a:rPr lang="tr-TR" dirty="0" err="1" smtClean="0"/>
              <a:t>Merge</a:t>
            </a:r>
            <a:r>
              <a:rPr lang="tr-TR" dirty="0" smtClean="0"/>
              <a:t> </a:t>
            </a:r>
            <a:r>
              <a:rPr lang="tr-TR" dirty="0" err="1" smtClean="0"/>
              <a:t>Sort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marL="0" indent="0">
              <a:buNone/>
            </a:pPr>
            <a:endParaRPr lang="tr-TR" sz="1700" dirty="0" smtClean="0"/>
          </a:p>
          <a:p>
            <a:pPr marL="0" indent="0">
              <a:buNone/>
            </a:pPr>
            <a:endParaRPr lang="tr-TR" sz="1700" dirty="0"/>
          </a:p>
          <a:p>
            <a:pPr marL="0" indent="0">
              <a:buNone/>
            </a:pPr>
            <a:r>
              <a:rPr lang="tr-TR" sz="1700" dirty="0" smtClean="0"/>
              <a:t>Source: https://ocw.mit.edu/courses/electrical-engineering-and-computer-science/6-006-introduction-to-algorithms-fall-2011/lecture-videos/MIT6_006F11_lec03.pdf</a:t>
            </a:r>
            <a:endParaRPr lang="tr-TR" sz="1700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510" y="1238250"/>
            <a:ext cx="7938700" cy="431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19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Example</a:t>
            </a:r>
            <a:r>
              <a:rPr lang="tr-TR" dirty="0"/>
              <a:t> (</a:t>
            </a:r>
            <a:r>
              <a:rPr lang="tr-TR" dirty="0" err="1"/>
              <a:t>cont</a:t>
            </a:r>
            <a:r>
              <a:rPr lang="tr-TR" dirty="0"/>
              <a:t>.)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92708" y="2506662"/>
            <a:ext cx="10515600" cy="4351338"/>
          </a:xfrm>
        </p:spPr>
        <p:txBody>
          <a:bodyPr>
            <a:normAutofit fontScale="92500" lnSpcReduction="10000"/>
          </a:bodyPr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pPr marL="0" indent="0">
              <a:buNone/>
            </a:pPr>
            <a:endParaRPr lang="tr-TR" sz="1700" dirty="0" smtClean="0"/>
          </a:p>
          <a:p>
            <a:pPr marL="0" indent="0">
              <a:buNone/>
            </a:pPr>
            <a:r>
              <a:rPr lang="tr-TR" sz="1700" dirty="0" smtClean="0"/>
              <a:t>Source</a:t>
            </a:r>
            <a:r>
              <a:rPr lang="tr-TR" sz="1700" dirty="0"/>
              <a:t>: https://ece.uwaterloo.ca/~cmoreno/ece250/quick-sort-complete-example.pdf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006" y="1437066"/>
            <a:ext cx="11064676" cy="420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97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Example</a:t>
            </a:r>
            <a:r>
              <a:rPr lang="tr-TR" dirty="0"/>
              <a:t> (</a:t>
            </a:r>
            <a:r>
              <a:rPr lang="tr-TR" dirty="0" err="1"/>
              <a:t>cont</a:t>
            </a:r>
            <a:r>
              <a:rPr lang="tr-TR" dirty="0"/>
              <a:t>.)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92708" y="2506662"/>
            <a:ext cx="10515600" cy="4351338"/>
          </a:xfrm>
        </p:spPr>
        <p:txBody>
          <a:bodyPr>
            <a:normAutofit fontScale="92500" lnSpcReduction="10000"/>
          </a:bodyPr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pPr marL="0" indent="0">
              <a:buNone/>
            </a:pPr>
            <a:endParaRPr lang="tr-TR" sz="1700" dirty="0" smtClean="0"/>
          </a:p>
          <a:p>
            <a:pPr marL="0" indent="0">
              <a:buNone/>
            </a:pPr>
            <a:r>
              <a:rPr lang="tr-TR" sz="1700" dirty="0" smtClean="0"/>
              <a:t>Source</a:t>
            </a:r>
            <a:r>
              <a:rPr lang="tr-TR" sz="1700" dirty="0"/>
              <a:t>: https://ece.uwaterloo.ca/~cmoreno/ece250/quick-sort-complete-example.pdf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869" y="1594554"/>
            <a:ext cx="11487428" cy="418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74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Example</a:t>
            </a:r>
            <a:r>
              <a:rPr lang="tr-TR" dirty="0"/>
              <a:t> (</a:t>
            </a:r>
            <a:r>
              <a:rPr lang="tr-TR" dirty="0" err="1"/>
              <a:t>cont</a:t>
            </a:r>
            <a:r>
              <a:rPr lang="tr-TR" dirty="0"/>
              <a:t>.)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92708" y="2506662"/>
            <a:ext cx="10515600" cy="4351338"/>
          </a:xfrm>
        </p:spPr>
        <p:txBody>
          <a:bodyPr>
            <a:normAutofit fontScale="92500" lnSpcReduction="10000"/>
          </a:bodyPr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pPr marL="0" indent="0">
              <a:buNone/>
            </a:pPr>
            <a:endParaRPr lang="tr-TR" sz="1700" dirty="0" smtClean="0"/>
          </a:p>
          <a:p>
            <a:pPr marL="0" indent="0">
              <a:buNone/>
            </a:pPr>
            <a:r>
              <a:rPr lang="tr-TR" sz="1700" dirty="0" smtClean="0"/>
              <a:t>Source</a:t>
            </a:r>
            <a:r>
              <a:rPr lang="tr-TR" sz="1700" dirty="0"/>
              <a:t>: https://ece.uwaterloo.ca/~cmoreno/ece250/quick-sort-complete-example.pdf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53" y="1539401"/>
            <a:ext cx="11368909" cy="437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0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Example</a:t>
            </a:r>
            <a:r>
              <a:rPr lang="tr-TR" dirty="0"/>
              <a:t> (</a:t>
            </a:r>
            <a:r>
              <a:rPr lang="tr-TR" dirty="0" err="1"/>
              <a:t>cont</a:t>
            </a:r>
            <a:r>
              <a:rPr lang="tr-TR" dirty="0"/>
              <a:t>.)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92708" y="2506662"/>
            <a:ext cx="10515600" cy="4351338"/>
          </a:xfrm>
        </p:spPr>
        <p:txBody>
          <a:bodyPr>
            <a:normAutofit fontScale="92500" lnSpcReduction="10000"/>
          </a:bodyPr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pPr marL="0" indent="0">
              <a:buNone/>
            </a:pPr>
            <a:endParaRPr lang="tr-TR" sz="1700" dirty="0" smtClean="0"/>
          </a:p>
          <a:p>
            <a:pPr marL="0" indent="0">
              <a:buNone/>
            </a:pPr>
            <a:r>
              <a:rPr lang="tr-TR" sz="1700" dirty="0" smtClean="0"/>
              <a:t>Source</a:t>
            </a:r>
            <a:r>
              <a:rPr lang="tr-TR" sz="1700" dirty="0"/>
              <a:t>: https://ece.uwaterloo.ca/~cmoreno/ece250/quick-sort-complete-example.pdf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820" y="1742733"/>
            <a:ext cx="10865045" cy="380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69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Example</a:t>
            </a:r>
            <a:r>
              <a:rPr lang="tr-TR" dirty="0"/>
              <a:t> (</a:t>
            </a:r>
            <a:r>
              <a:rPr lang="tr-TR" dirty="0" err="1"/>
              <a:t>cont</a:t>
            </a:r>
            <a:r>
              <a:rPr lang="tr-TR" dirty="0"/>
              <a:t>.)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92708" y="2506662"/>
            <a:ext cx="10515600" cy="4351338"/>
          </a:xfrm>
        </p:spPr>
        <p:txBody>
          <a:bodyPr>
            <a:normAutofit fontScale="92500" lnSpcReduction="10000"/>
          </a:bodyPr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pPr marL="0" indent="0">
              <a:buNone/>
            </a:pPr>
            <a:endParaRPr lang="tr-TR" sz="1700" dirty="0" smtClean="0"/>
          </a:p>
          <a:p>
            <a:pPr marL="0" indent="0">
              <a:buNone/>
            </a:pPr>
            <a:r>
              <a:rPr lang="tr-TR" sz="1700" dirty="0" smtClean="0"/>
              <a:t>Source</a:t>
            </a:r>
            <a:r>
              <a:rPr lang="tr-TR" sz="1700" dirty="0"/>
              <a:t>: https://ece.uwaterloo.ca/~cmoreno/ece250/quick-sort-complete-example.pdf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48613"/>
            <a:ext cx="10884950" cy="437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41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Example</a:t>
            </a:r>
            <a:r>
              <a:rPr lang="tr-TR" dirty="0"/>
              <a:t> </a:t>
            </a:r>
            <a:r>
              <a:rPr lang="tr-TR" dirty="0" smtClean="0"/>
              <a:t>(..</a:t>
            </a:r>
            <a:r>
              <a:rPr lang="tr-TR" dirty="0" err="1" smtClean="0"/>
              <a:t>cont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92708" y="2506662"/>
            <a:ext cx="10515600" cy="4351338"/>
          </a:xfrm>
        </p:spPr>
        <p:txBody>
          <a:bodyPr>
            <a:normAutofit fontScale="92500" lnSpcReduction="10000"/>
          </a:bodyPr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pPr marL="0" indent="0">
              <a:buNone/>
            </a:pPr>
            <a:endParaRPr lang="tr-TR" sz="1700" dirty="0" smtClean="0"/>
          </a:p>
          <a:p>
            <a:pPr marL="0" indent="0">
              <a:buNone/>
            </a:pPr>
            <a:r>
              <a:rPr lang="tr-TR" sz="1700" dirty="0" smtClean="0"/>
              <a:t>Source</a:t>
            </a:r>
            <a:r>
              <a:rPr lang="tr-TR" sz="1700" dirty="0"/>
              <a:t>: https://ece.uwaterloo.ca/~cmoreno/ece250/quick-sort-complete-example.pdf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181" y="1566839"/>
            <a:ext cx="10786192" cy="382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Pseudocode</a:t>
            </a:r>
            <a:r>
              <a:rPr lang="tr-TR" dirty="0" smtClean="0"/>
              <a:t> of </a:t>
            </a:r>
            <a:r>
              <a:rPr lang="tr-TR" dirty="0" err="1" smtClean="0"/>
              <a:t>Quick</a:t>
            </a:r>
            <a:r>
              <a:rPr lang="tr-TR" dirty="0" smtClean="0"/>
              <a:t> </a:t>
            </a:r>
            <a:r>
              <a:rPr lang="tr-TR" dirty="0" err="1" smtClean="0"/>
              <a:t>Sort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8074" y="2357888"/>
            <a:ext cx="10515600" cy="4351338"/>
          </a:xfrm>
        </p:spPr>
        <p:txBody>
          <a:bodyPr>
            <a:normAutofit lnSpcReduction="10000"/>
          </a:bodyPr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pPr marL="0" indent="0">
              <a:buNone/>
            </a:pPr>
            <a:r>
              <a:rPr lang="tr-TR" sz="1600" dirty="0"/>
              <a:t>Source: http://ce.bonabu.ac.ir/uploads/30/CMS/user/file/115/EBook/Introduction.to.Algorithms.3rd.Edition.Sep.2010.pdf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161" y="1303006"/>
            <a:ext cx="6073176" cy="470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23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Exercise-2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8976" y="1329756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Nuts and bolts. (G. J. E. Rawlins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r>
              <a:rPr lang="tr-TR" sz="2400" dirty="0" smtClean="0">
                <a:solidFill>
                  <a:srgbClr val="FF0000"/>
                </a:solidFill>
              </a:rPr>
              <a:t>: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/>
              <a:t>You have a mixed pile of N nuts and N bolts and need to quickly ﬁnd the corresponding pairs of nuts and bolts. Each nut matches exactly one bolt, and each bolt matches exactly one nut. By ﬁtting a nut and bolt together, you can see which is bigger, but it is not possible to directly compare two nuts or two </a:t>
            </a:r>
            <a:r>
              <a:rPr lang="en-US" sz="2400" dirty="0" smtClean="0"/>
              <a:t>bolts</a:t>
            </a:r>
            <a:r>
              <a:rPr lang="en-US" sz="2400" dirty="0"/>
              <a:t>. Give an efﬁcient method for solving the problem. </a:t>
            </a:r>
            <a:endParaRPr lang="tr-TR" sz="2400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pPr marL="0" indent="0">
              <a:buNone/>
            </a:pPr>
            <a:endParaRPr lang="tr-TR" sz="1700" dirty="0" smtClean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813" y="3467905"/>
            <a:ext cx="4385256" cy="2550757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91069" y="6211669"/>
            <a:ext cx="12000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Source: </a:t>
            </a:r>
            <a:r>
              <a:rPr lang="en-US" dirty="0"/>
              <a:t>Algorithms, 4th Edition, R. Sedgewick and K. Wayne, Addison-Wesley Professional, 2011</a:t>
            </a:r>
            <a:r>
              <a:rPr lang="tr-TR" dirty="0"/>
              <a:t> (</a:t>
            </a:r>
            <a:r>
              <a:rPr lang="tr-TR" dirty="0" err="1"/>
              <a:t>Chapter</a:t>
            </a:r>
            <a:r>
              <a:rPr lang="tr-TR" dirty="0"/>
              <a:t> 2, </a:t>
            </a:r>
            <a:r>
              <a:rPr lang="tr-TR" dirty="0" err="1"/>
              <a:t>Experiments</a:t>
            </a:r>
            <a:r>
              <a:rPr lang="tr-TR" dirty="0"/>
              <a:t> 2.2.25, </a:t>
            </a:r>
            <a:r>
              <a:rPr lang="tr-TR" dirty="0" err="1"/>
              <a:t>pp</a:t>
            </a:r>
            <a:r>
              <a:rPr lang="tr-TR" dirty="0"/>
              <a:t>. 287)</a:t>
            </a:r>
          </a:p>
        </p:txBody>
      </p:sp>
    </p:spTree>
    <p:extLst>
      <p:ext uri="{BB962C8B-B14F-4D97-AF65-F5344CB8AC3E}">
        <p14:creationId xmlns:p14="http://schemas.microsoft.com/office/powerpoint/2010/main" val="94093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4088"/>
          </a:xfrm>
        </p:spPr>
        <p:txBody>
          <a:bodyPr/>
          <a:lstStyle/>
          <a:p>
            <a:r>
              <a:rPr lang="tr-TR" dirty="0" err="1" smtClean="0"/>
              <a:t>Split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Merge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marL="0" indent="0">
              <a:buNone/>
            </a:pPr>
            <a:endParaRPr lang="tr-TR" sz="1700" dirty="0" smtClean="0"/>
          </a:p>
          <a:p>
            <a:pPr marL="0" indent="0">
              <a:buNone/>
            </a:pPr>
            <a:endParaRPr lang="tr-TR" sz="1700" dirty="0"/>
          </a:p>
          <a:p>
            <a:pPr marL="0" indent="0">
              <a:buNone/>
            </a:pPr>
            <a:r>
              <a:rPr lang="tr-TR" sz="1700" dirty="0" smtClean="0"/>
              <a:t>Source: http://www.cs.umd.edu/~meesh/351/mount/lectures/lect6-divide-conquer-mergesort.pdf</a:t>
            </a:r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369" y="1624012"/>
            <a:ext cx="11164931" cy="35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915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4088"/>
          </a:xfrm>
        </p:spPr>
        <p:txBody>
          <a:bodyPr/>
          <a:lstStyle/>
          <a:p>
            <a:r>
              <a:rPr lang="tr-TR" dirty="0" err="1" smtClean="0"/>
              <a:t>Merging</a:t>
            </a:r>
            <a:r>
              <a:rPr lang="tr-TR" dirty="0" smtClean="0"/>
              <a:t> </a:t>
            </a:r>
            <a:r>
              <a:rPr lang="tr-TR" dirty="0" err="1" smtClean="0"/>
              <a:t>two</a:t>
            </a:r>
            <a:r>
              <a:rPr lang="tr-TR" dirty="0" smtClean="0"/>
              <a:t> </a:t>
            </a:r>
            <a:r>
              <a:rPr lang="tr-TR" dirty="0" err="1" smtClean="0"/>
              <a:t>sorted</a:t>
            </a:r>
            <a:r>
              <a:rPr lang="tr-TR" dirty="0" smtClean="0"/>
              <a:t> arrays-1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marL="0" indent="0">
              <a:buNone/>
            </a:pPr>
            <a:endParaRPr lang="tr-TR" sz="1700" dirty="0" smtClean="0"/>
          </a:p>
          <a:p>
            <a:pPr marL="0" indent="0">
              <a:buNone/>
            </a:pPr>
            <a:endParaRPr lang="tr-TR" sz="1700" dirty="0"/>
          </a:p>
          <a:p>
            <a:pPr marL="0" indent="0">
              <a:buNone/>
            </a:pPr>
            <a:r>
              <a:rPr lang="tr-TR" sz="1700" dirty="0" smtClean="0"/>
              <a:t>Source: https://ocw.mit.edu/courses/electrical-engineering-and-computer-science/6-006-introduction-to-algorithms-fall-2011/lecture-videos/MIT6_006F11_lec03.pdf</a:t>
            </a:r>
            <a:endParaRPr lang="tr-TR" sz="1700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2" y="1866899"/>
            <a:ext cx="1641875" cy="3052763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338" y="1985962"/>
            <a:ext cx="1281112" cy="311901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3581" y="1825625"/>
            <a:ext cx="2605031" cy="308610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4275" y="1866899"/>
            <a:ext cx="2247038" cy="280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728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4088"/>
          </a:xfrm>
        </p:spPr>
        <p:txBody>
          <a:bodyPr/>
          <a:lstStyle/>
          <a:p>
            <a:r>
              <a:rPr lang="tr-TR" dirty="0" err="1" smtClean="0"/>
              <a:t>Merging</a:t>
            </a:r>
            <a:r>
              <a:rPr lang="tr-TR" dirty="0" smtClean="0"/>
              <a:t> </a:t>
            </a:r>
            <a:r>
              <a:rPr lang="tr-TR" dirty="0" err="1" smtClean="0"/>
              <a:t>two</a:t>
            </a:r>
            <a:r>
              <a:rPr lang="tr-TR" dirty="0" smtClean="0"/>
              <a:t> </a:t>
            </a:r>
            <a:r>
              <a:rPr lang="tr-TR" dirty="0" err="1" smtClean="0"/>
              <a:t>sorted</a:t>
            </a:r>
            <a:r>
              <a:rPr lang="tr-TR" dirty="0" smtClean="0"/>
              <a:t> arrays-2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marL="0" indent="0">
              <a:buNone/>
            </a:pPr>
            <a:endParaRPr lang="tr-TR" sz="1700" dirty="0" smtClean="0"/>
          </a:p>
          <a:p>
            <a:pPr marL="0" indent="0">
              <a:buNone/>
            </a:pPr>
            <a:endParaRPr lang="tr-TR" sz="1700" dirty="0"/>
          </a:p>
          <a:p>
            <a:pPr marL="0" indent="0">
              <a:buNone/>
            </a:pPr>
            <a:r>
              <a:rPr lang="tr-TR" sz="1700" dirty="0" smtClean="0"/>
              <a:t>Source: https://ocw.mit.edu/courses/electrical-engineering-and-computer-science/6-006-introduction-to-algorithms-fall-2011/lecture-videos/MIT6_006F11_lec03.pdf</a:t>
            </a:r>
            <a:endParaRPr lang="tr-TR" sz="1700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429" y="1504951"/>
            <a:ext cx="5294507" cy="378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24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4088"/>
          </a:xfrm>
        </p:spPr>
        <p:txBody>
          <a:bodyPr/>
          <a:lstStyle/>
          <a:p>
            <a:r>
              <a:rPr lang="tr-TR" dirty="0" err="1" smtClean="0"/>
              <a:t>Merging</a:t>
            </a:r>
            <a:r>
              <a:rPr lang="tr-TR" dirty="0" smtClean="0"/>
              <a:t> </a:t>
            </a:r>
            <a:r>
              <a:rPr lang="tr-TR" dirty="0" err="1" smtClean="0"/>
              <a:t>two</a:t>
            </a:r>
            <a:r>
              <a:rPr lang="tr-TR" dirty="0" smtClean="0"/>
              <a:t> </a:t>
            </a:r>
            <a:r>
              <a:rPr lang="tr-TR" dirty="0" err="1" smtClean="0"/>
              <a:t>sorted</a:t>
            </a:r>
            <a:r>
              <a:rPr lang="tr-TR" dirty="0" smtClean="0"/>
              <a:t> arrays-3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marL="0" indent="0">
              <a:buNone/>
            </a:pPr>
            <a:endParaRPr lang="tr-TR" sz="1700" dirty="0" smtClean="0"/>
          </a:p>
          <a:p>
            <a:pPr marL="0" indent="0">
              <a:buNone/>
            </a:pPr>
            <a:endParaRPr lang="tr-TR" sz="1700" dirty="0"/>
          </a:p>
          <a:p>
            <a:pPr marL="0" indent="0">
              <a:buNone/>
            </a:pPr>
            <a:r>
              <a:rPr lang="tr-TR" sz="1700" dirty="0" smtClean="0"/>
              <a:t>Source: https://ocw.mit.edu/courses/electrical-engineering-and-computer-science/6-006-introduction-to-algorithms-fall-2011/lecture-videos/MIT6_006F11_lec03.pdf</a:t>
            </a:r>
            <a:endParaRPr lang="tr-TR" sz="1700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50" y="1471613"/>
            <a:ext cx="4972050" cy="373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150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4088"/>
          </a:xfrm>
        </p:spPr>
        <p:txBody>
          <a:bodyPr/>
          <a:lstStyle/>
          <a:p>
            <a:r>
              <a:rPr lang="tr-TR" dirty="0" err="1" smtClean="0"/>
              <a:t>Merging</a:t>
            </a:r>
            <a:r>
              <a:rPr lang="tr-TR" dirty="0" smtClean="0"/>
              <a:t> </a:t>
            </a:r>
            <a:r>
              <a:rPr lang="tr-TR" dirty="0" err="1" smtClean="0"/>
              <a:t>two</a:t>
            </a:r>
            <a:r>
              <a:rPr lang="tr-TR" dirty="0" smtClean="0"/>
              <a:t> </a:t>
            </a:r>
            <a:r>
              <a:rPr lang="tr-TR" dirty="0" err="1" smtClean="0"/>
              <a:t>sorted</a:t>
            </a:r>
            <a:r>
              <a:rPr lang="tr-TR" dirty="0" smtClean="0"/>
              <a:t> arrays-4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marL="0" indent="0">
              <a:buNone/>
            </a:pPr>
            <a:endParaRPr lang="tr-TR" sz="1700" dirty="0" smtClean="0"/>
          </a:p>
          <a:p>
            <a:pPr marL="0" indent="0">
              <a:buNone/>
            </a:pPr>
            <a:endParaRPr lang="tr-TR" sz="1700" dirty="0"/>
          </a:p>
          <a:p>
            <a:pPr marL="0" indent="0">
              <a:buNone/>
            </a:pPr>
            <a:r>
              <a:rPr lang="tr-TR" sz="1700" dirty="0" smtClean="0"/>
              <a:t>Source: https://ocw.mit.edu/courses/electrical-engineering-and-computer-science/6-006-introduction-to-algorithms-fall-2011/lecture-videos/MIT6_006F11_lec03.pdf</a:t>
            </a:r>
            <a:endParaRPr lang="tr-TR" sz="1700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1390651"/>
            <a:ext cx="7205661" cy="381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36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4088"/>
          </a:xfrm>
        </p:spPr>
        <p:txBody>
          <a:bodyPr/>
          <a:lstStyle/>
          <a:p>
            <a:r>
              <a:rPr lang="tr-TR" dirty="0" err="1" smtClean="0"/>
              <a:t>Merging</a:t>
            </a:r>
            <a:r>
              <a:rPr lang="tr-TR" dirty="0" smtClean="0"/>
              <a:t> </a:t>
            </a:r>
            <a:r>
              <a:rPr lang="tr-TR" dirty="0" err="1" smtClean="0"/>
              <a:t>two</a:t>
            </a:r>
            <a:r>
              <a:rPr lang="tr-TR" dirty="0" smtClean="0"/>
              <a:t> </a:t>
            </a:r>
            <a:r>
              <a:rPr lang="tr-TR" dirty="0" err="1" smtClean="0"/>
              <a:t>sorted</a:t>
            </a:r>
            <a:r>
              <a:rPr lang="tr-TR" dirty="0" smtClean="0"/>
              <a:t> arrays-5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marL="0" indent="0">
              <a:buNone/>
            </a:pPr>
            <a:endParaRPr lang="tr-TR" sz="1700" dirty="0" smtClean="0"/>
          </a:p>
          <a:p>
            <a:pPr marL="0" indent="0">
              <a:buNone/>
            </a:pPr>
            <a:endParaRPr lang="tr-TR" sz="1700" dirty="0"/>
          </a:p>
          <a:p>
            <a:pPr marL="0" indent="0">
              <a:buNone/>
            </a:pPr>
            <a:r>
              <a:rPr lang="tr-TR" sz="1700" dirty="0" smtClean="0"/>
              <a:t>Source: https://ocw.mit.edu/courses/electrical-engineering-and-computer-science/6-006-introduction-to-algorithms-fall-2011/lecture-videos/MIT6_006F11_lec03.pdf</a:t>
            </a:r>
            <a:endParaRPr lang="tr-TR" sz="1700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284" y="1390650"/>
            <a:ext cx="7407428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25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548</Words>
  <Application>Microsoft Office PowerPoint</Application>
  <PresentationFormat>Geniş ekran</PresentationFormat>
  <Paragraphs>465</Paragraphs>
  <Slides>37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Wingdings</vt:lpstr>
      <vt:lpstr>Office Teması</vt:lpstr>
      <vt:lpstr>BBM 204 Algorithms Lab</vt:lpstr>
      <vt:lpstr>Index</vt:lpstr>
      <vt:lpstr>Merge Sort</vt:lpstr>
      <vt:lpstr>Split and Merge</vt:lpstr>
      <vt:lpstr>Merging two sorted arrays-1</vt:lpstr>
      <vt:lpstr>Merging two sorted arrays-2</vt:lpstr>
      <vt:lpstr>Merging two sorted arrays-3</vt:lpstr>
      <vt:lpstr>Merging two sorted arrays-4</vt:lpstr>
      <vt:lpstr>Merging two sorted arrays-5</vt:lpstr>
      <vt:lpstr>Merging two sorted arrays-6</vt:lpstr>
      <vt:lpstr>Merging two sorted arrays-7</vt:lpstr>
      <vt:lpstr>Merging two sorted arrays-8</vt:lpstr>
      <vt:lpstr>Merging two sorted arrays-9</vt:lpstr>
      <vt:lpstr>Merging two sorted arrays-10</vt:lpstr>
      <vt:lpstr>Pseudocode of Merge Sort</vt:lpstr>
      <vt:lpstr>Exercise-1</vt:lpstr>
      <vt:lpstr>Quick Sort</vt:lpstr>
      <vt:lpstr>Example</vt:lpstr>
      <vt:lpstr>Example (cont.)</vt:lpstr>
      <vt:lpstr>Example (cont.)</vt:lpstr>
      <vt:lpstr>Example (cont.)</vt:lpstr>
      <vt:lpstr>Example (cont.)</vt:lpstr>
      <vt:lpstr>Example (cont.)</vt:lpstr>
      <vt:lpstr>Example (cont.)</vt:lpstr>
      <vt:lpstr>Example (cont.)</vt:lpstr>
      <vt:lpstr>Example (cont.)</vt:lpstr>
      <vt:lpstr>Example (cont.)</vt:lpstr>
      <vt:lpstr>Example (cont.)</vt:lpstr>
      <vt:lpstr>Example (cont.)</vt:lpstr>
      <vt:lpstr>Example (cont.)</vt:lpstr>
      <vt:lpstr>Example (cont.)</vt:lpstr>
      <vt:lpstr>Example (cont.)</vt:lpstr>
      <vt:lpstr>Example (cont.)</vt:lpstr>
      <vt:lpstr>Example (cont.)</vt:lpstr>
      <vt:lpstr>Example (..cont)</vt:lpstr>
      <vt:lpstr>Pseudocode of Quick Sort</vt:lpstr>
      <vt:lpstr>Exercise-2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BBM 202 Algorithms Lab</dc:title>
  <dc:creator>Işıl</dc:creator>
  <cp:lastModifiedBy>Işıl</cp:lastModifiedBy>
  <cp:revision>109</cp:revision>
  <dcterms:created xsi:type="dcterms:W3CDTF">2017-03-02T09:46:06Z</dcterms:created>
  <dcterms:modified xsi:type="dcterms:W3CDTF">2017-03-23T20:22:22Z</dcterms:modified>
</cp:coreProperties>
</file>