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73" r:id="rId4"/>
    <p:sldId id="272" r:id="rId5"/>
    <p:sldId id="263" r:id="rId6"/>
    <p:sldId id="276" r:id="rId7"/>
    <p:sldId id="277" r:id="rId8"/>
    <p:sldId id="278" r:id="rId9"/>
    <p:sldId id="279" r:id="rId10"/>
    <p:sldId id="280" r:id="rId11"/>
    <p:sldId id="264" r:id="rId12"/>
    <p:sldId id="281" r:id="rId13"/>
    <p:sldId id="257" r:id="rId14"/>
    <p:sldId id="282" r:id="rId15"/>
    <p:sldId id="258" r:id="rId16"/>
    <p:sldId id="274" r:id="rId17"/>
    <p:sldId id="259" r:id="rId18"/>
    <p:sldId id="275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98A2C-225D-4D5F-A7FB-076B6FEF8833}" type="datetimeFigureOut">
              <a:rPr lang="en-US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58995-3E49-411A-B9D0-0F5AF02ABA1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12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58995-3E49-411A-B9D0-0F5AF02ABA1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06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58995-3E49-411A-B9D0-0F5AF02ABA19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50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58995-3E49-411A-B9D0-0F5AF02ABA19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36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58995-3E49-411A-B9D0-0F5AF02ABA19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5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26D9-205B-4955-BE8C-9E15DBD12947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5415-B4DF-49F5-BE95-073D733D28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94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26D9-205B-4955-BE8C-9E15DBD12947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5415-B4DF-49F5-BE95-073D733D28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17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26D9-205B-4955-BE8C-9E15DBD12947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5415-B4DF-49F5-BE95-073D733D28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40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26D9-205B-4955-BE8C-9E15DBD12947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5415-B4DF-49F5-BE95-073D733D28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14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26D9-205B-4955-BE8C-9E15DBD12947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5415-B4DF-49F5-BE95-073D733D28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92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26D9-205B-4955-BE8C-9E15DBD12947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5415-B4DF-49F5-BE95-073D733D28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0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26D9-205B-4955-BE8C-9E15DBD12947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5415-B4DF-49F5-BE95-073D733D28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86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26D9-205B-4955-BE8C-9E15DBD12947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5415-B4DF-49F5-BE95-073D733D28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58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26D9-205B-4955-BE8C-9E15DBD12947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5415-B4DF-49F5-BE95-073D733D28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00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26D9-205B-4955-BE8C-9E15DBD12947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5415-B4DF-49F5-BE95-073D733D28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6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26D9-205B-4955-BE8C-9E15DBD12947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5415-B4DF-49F5-BE95-073D733D28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799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26D9-205B-4955-BE8C-9E15DBD12947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5415-B4DF-49F5-BE95-073D733D28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40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Recitation</a:t>
            </a:r>
            <a:r>
              <a:rPr lang="tr-TR" dirty="0"/>
              <a:t> 3</a:t>
            </a:r>
            <a:br>
              <a:rPr lang="tr-TR" dirty="0"/>
            </a:br>
            <a:r>
              <a:rPr lang="tr-TR" sz="4800" dirty="0"/>
              <a:t>(</a:t>
            </a:r>
            <a:r>
              <a:rPr lang="tr-TR" sz="4800" dirty="0" err="1"/>
              <a:t>Heap</a:t>
            </a:r>
            <a:r>
              <a:rPr lang="tr-TR" sz="4800" dirty="0"/>
              <a:t> </a:t>
            </a:r>
            <a:r>
              <a:rPr lang="tr-TR" sz="4800" dirty="0" err="1"/>
              <a:t>Sort</a:t>
            </a:r>
            <a:r>
              <a:rPr lang="tr-TR" sz="4800" dirty="0"/>
              <a:t> </a:t>
            </a:r>
            <a:r>
              <a:rPr lang="tr-TR" sz="4800" dirty="0" err="1"/>
              <a:t>and</a:t>
            </a:r>
            <a:r>
              <a:rPr lang="tr-TR" sz="4800" dirty="0"/>
              <a:t> </a:t>
            </a:r>
            <a:r>
              <a:rPr lang="tr-TR" sz="4800" dirty="0" err="1"/>
              <a:t>Binary</a:t>
            </a:r>
            <a:r>
              <a:rPr lang="tr-TR" sz="4800" dirty="0"/>
              <a:t> </a:t>
            </a:r>
            <a:r>
              <a:rPr lang="tr-TR" sz="4800" dirty="0" err="1"/>
              <a:t>Search</a:t>
            </a:r>
            <a:r>
              <a:rPr lang="tr-TR" sz="4800" dirty="0"/>
              <a:t> </a:t>
            </a:r>
            <a:r>
              <a:rPr lang="tr-TR" sz="4800" dirty="0" err="1"/>
              <a:t>Tree</a:t>
            </a:r>
            <a:r>
              <a:rPr lang="tr-TR" sz="4800" dirty="0"/>
              <a:t>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10.03.2017</a:t>
            </a:r>
          </a:p>
        </p:txBody>
      </p:sp>
    </p:spTree>
    <p:extLst>
      <p:ext uri="{BB962C8B-B14F-4D97-AF65-F5344CB8AC3E}">
        <p14:creationId xmlns:p14="http://schemas.microsoft.com/office/powerpoint/2010/main" val="148862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Solution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RRPOTYIIUQEU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715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Exercises</a:t>
            </a:r>
            <a:r>
              <a:rPr lang="tr-TR" dirty="0"/>
              <a:t> 2</a:t>
            </a:r>
          </a:p>
        </p:txBody>
      </p:sp>
      <p:sp>
        <p:nvSpPr>
          <p:cNvPr id="5" name="Dikdörtgen 4"/>
          <p:cNvSpPr/>
          <p:nvPr/>
        </p:nvSpPr>
        <p:spPr>
          <a:xfrm>
            <a:off x="838200" y="1690688"/>
            <a:ext cx="1036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Using the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conventions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of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Exercise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2,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give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the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sequence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of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heaps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produced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when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the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operations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P R I O * R * * I * T * Y * * * Q U E * * * U * E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are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performed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on an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initially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empty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max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-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oriented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heap</a:t>
            </a:r>
            <a:r>
              <a:rPr lang="tr-TR" altLang="tr-TR" sz="2400" dirty="0">
                <a:solidFill>
                  <a:srgbClr val="000000"/>
                </a:solidFill>
                <a:cs typeface="Courier New" panose="02070309020205020404" pitchFamily="49" charset="0"/>
              </a:rPr>
              <a:t>.</a:t>
            </a:r>
            <a:r>
              <a:rPr lang="tr-TR" altLang="tr-TR" sz="2400" dirty="0"/>
              <a:t> </a:t>
            </a:r>
            <a:endParaRPr kumimoji="0" lang="tr-TR" altLang="tr-TR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909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Solution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8660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Exercises</a:t>
            </a:r>
            <a:r>
              <a:rPr lang="tr-TR" dirty="0"/>
              <a:t> 3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199" y="1796918"/>
            <a:ext cx="10123449" cy="11079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Draw the BST that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results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when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you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insert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keys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E A S Y Q U E S T I O N, in that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order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(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associationg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value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i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with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ith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key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, </a:t>
            </a:r>
            <a:r>
              <a:rPr kumimoji="0" lang="tr-TR" altLang="tr-TR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as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per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convention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in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text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)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into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an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initially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empty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tree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. How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many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compares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are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needed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to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build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tree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?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1760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Solution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11" y="1690687"/>
            <a:ext cx="4525538" cy="3550385"/>
          </a:xfrm>
        </p:spPr>
      </p:pic>
      <p:sp>
        <p:nvSpPr>
          <p:cNvPr id="5" name="Metin kutusu 4"/>
          <p:cNvSpPr txBox="1"/>
          <p:nvPr/>
        </p:nvSpPr>
        <p:spPr>
          <a:xfrm>
            <a:off x="838200" y="5241072"/>
            <a:ext cx="1090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The total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comparisons</a:t>
            </a:r>
            <a:r>
              <a:rPr lang="tr-TR" dirty="0" smtClean="0"/>
              <a:t> </a:t>
            </a:r>
            <a:r>
              <a:rPr lang="tr-TR" dirty="0" err="1" smtClean="0"/>
              <a:t>made</a:t>
            </a:r>
            <a:r>
              <a:rPr lang="tr-TR" dirty="0" smtClean="0"/>
              <a:t> to </a:t>
            </a:r>
            <a:r>
              <a:rPr lang="tr-TR" dirty="0" err="1" smtClean="0"/>
              <a:t>build</a:t>
            </a:r>
            <a:r>
              <a:rPr lang="tr-TR" dirty="0" smtClean="0"/>
              <a:t> </a:t>
            </a:r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search</a:t>
            </a:r>
            <a:r>
              <a:rPr lang="tr-TR" dirty="0" smtClean="0"/>
              <a:t> </a:t>
            </a:r>
            <a:r>
              <a:rPr lang="tr-TR" dirty="0" err="1" smtClean="0"/>
              <a:t>tree</a:t>
            </a:r>
            <a:r>
              <a:rPr lang="tr-TR" dirty="0" smtClean="0"/>
              <a:t> is  28(1+1+2+2+3+1+2+4+3+4+5).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5654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Exercises</a:t>
            </a:r>
            <a:r>
              <a:rPr lang="tr-TR" dirty="0"/>
              <a:t> 4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22641" y="1690688"/>
            <a:ext cx="10600944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Level-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order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traversal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. Write a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method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printLevel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() that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takes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a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Node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as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argument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and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prints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keys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in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subtree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rooted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at that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node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in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level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order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(in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order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of their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distance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from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root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,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with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nodes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on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each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level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in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order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from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left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to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right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). Hint: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Use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a Queue.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4557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evel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1293" y="814503"/>
            <a:ext cx="7012258" cy="2910003"/>
          </a:xfrm>
        </p:spPr>
      </p:pic>
      <p:sp>
        <p:nvSpPr>
          <p:cNvPr id="3" name="Metin kutusu 2"/>
          <p:cNvSpPr txBox="1"/>
          <p:nvPr/>
        </p:nvSpPr>
        <p:spPr>
          <a:xfrm>
            <a:off x="771293" y="4204010"/>
            <a:ext cx="10336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BFS is an </a:t>
            </a:r>
            <a:r>
              <a:rPr lang="tr-TR" dirty="0" err="1" smtClean="0"/>
              <a:t>algorithm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traversing</a:t>
            </a:r>
            <a:r>
              <a:rPr lang="tr-TR" dirty="0" smtClean="0"/>
              <a:t> or </a:t>
            </a:r>
            <a:r>
              <a:rPr lang="tr-TR" dirty="0" err="1" smtClean="0"/>
              <a:t>searching</a:t>
            </a:r>
            <a:r>
              <a:rPr lang="tr-TR" dirty="0" smtClean="0"/>
              <a:t> </a:t>
            </a:r>
            <a:r>
              <a:rPr lang="tr-TR" dirty="0" err="1" smtClean="0"/>
              <a:t>tree</a:t>
            </a:r>
            <a:r>
              <a:rPr lang="tr-TR" dirty="0" smtClean="0"/>
              <a:t> or </a:t>
            </a:r>
            <a:r>
              <a:rPr lang="tr-TR" dirty="0" err="1" smtClean="0"/>
              <a:t>graph</a:t>
            </a:r>
            <a:r>
              <a:rPr lang="tr-TR" dirty="0" smtClean="0"/>
              <a:t> data </a:t>
            </a:r>
            <a:r>
              <a:rPr lang="tr-TR" dirty="0" err="1" smtClean="0"/>
              <a:t>structures.It</a:t>
            </a:r>
            <a:r>
              <a:rPr lang="tr-TR" dirty="0" smtClean="0"/>
              <a:t> </a:t>
            </a:r>
            <a:r>
              <a:rPr lang="tr-TR" dirty="0" err="1" smtClean="0"/>
              <a:t>starts</a:t>
            </a:r>
            <a:r>
              <a:rPr lang="tr-TR" dirty="0" smtClean="0"/>
              <a:t> at the </a:t>
            </a:r>
            <a:r>
              <a:rPr lang="tr-TR" dirty="0" err="1" smtClean="0"/>
              <a:t>root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explores</a:t>
            </a:r>
            <a:r>
              <a:rPr lang="tr-TR" dirty="0" smtClean="0"/>
              <a:t> </a:t>
            </a:r>
          </a:p>
          <a:p>
            <a:r>
              <a:rPr lang="tr-TR" dirty="0"/>
              <a:t>t</a:t>
            </a:r>
            <a:r>
              <a:rPr lang="tr-TR" dirty="0" smtClean="0"/>
              <a:t>he </a:t>
            </a:r>
            <a:r>
              <a:rPr lang="tr-TR" dirty="0" err="1" smtClean="0"/>
              <a:t>neighbour</a:t>
            </a:r>
            <a:r>
              <a:rPr lang="tr-TR" dirty="0" smtClean="0"/>
              <a:t> </a:t>
            </a:r>
            <a:r>
              <a:rPr lang="tr-TR" dirty="0" err="1" smtClean="0"/>
              <a:t>nodes</a:t>
            </a:r>
            <a:r>
              <a:rPr lang="tr-TR" dirty="0" smtClean="0"/>
              <a:t> </a:t>
            </a:r>
            <a:r>
              <a:rPr lang="tr-TR" dirty="0" err="1" smtClean="0"/>
              <a:t>first,before</a:t>
            </a:r>
            <a:r>
              <a:rPr lang="tr-TR" dirty="0" smtClean="0"/>
              <a:t> </a:t>
            </a:r>
            <a:r>
              <a:rPr lang="tr-TR" dirty="0" err="1" smtClean="0"/>
              <a:t>moving</a:t>
            </a:r>
            <a:r>
              <a:rPr lang="tr-TR" dirty="0" smtClean="0"/>
              <a:t> to the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 </a:t>
            </a:r>
            <a:r>
              <a:rPr lang="tr-TR" dirty="0" err="1" smtClean="0"/>
              <a:t>neighbours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1421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2314" y="1767236"/>
            <a:ext cx="105156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just"/>
            <a:r>
              <a:rPr lang="en-US" i="1" dirty="0">
                <a:latin typeface="Calibri"/>
              </a:rPr>
              <a:t>For each node, first the node is visited and then it’s child nodes are put in a FIFO queue.</a:t>
            </a:r>
          </a:p>
          <a:p>
            <a:pPr algn="just"/>
            <a:r>
              <a:rPr lang="en-US" dirty="0">
                <a:latin typeface="Consolas"/>
              </a:rPr>
              <a:t>printLevelorder(tree)
1) Create an empty queue q
2) temp_node = root /*start from root*/
3) Loop while temp_node is not NULL
    a) print temp_node-&gt;data.
    b) Enqueue temp_node’s children (first left then right children) to q
    c) </a:t>
            </a:r>
            <a:r>
              <a:rPr lang="en-US" dirty="0" err="1">
                <a:latin typeface="Consolas"/>
              </a:rPr>
              <a:t>Dequeue</a:t>
            </a:r>
            <a:r>
              <a:rPr lang="en-US" dirty="0">
                <a:latin typeface="Consolas"/>
              </a:rPr>
              <a:t> a node from q and assign it’s value to </a:t>
            </a:r>
            <a:r>
              <a:rPr lang="en-US" dirty="0" err="1">
                <a:latin typeface="Consolas"/>
              </a:rPr>
              <a:t>temp_node</a:t>
            </a:r>
            <a:endParaRPr lang="en-US" dirty="0">
              <a:latin typeface="Consola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22314" y="992458"/>
            <a:ext cx="4911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 smtClean="0"/>
              <a:t>Algorithm</a:t>
            </a:r>
            <a:r>
              <a:rPr lang="tr-TR" sz="2400" b="1" dirty="0" smtClean="0"/>
              <a:t> of the </a:t>
            </a:r>
            <a:r>
              <a:rPr lang="tr-TR" sz="2400" b="1" dirty="0" err="1" smtClean="0"/>
              <a:t>level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order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traversal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740787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1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4083" y="38100"/>
            <a:ext cx="5616575" cy="340434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083" y="3505200"/>
            <a:ext cx="5505450" cy="27062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3938" y="695325"/>
            <a:ext cx="5006312" cy="382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95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Heap</a:t>
            </a:r>
            <a:r>
              <a:rPr lang="tr-TR" dirty="0"/>
              <a:t> </a:t>
            </a:r>
            <a:r>
              <a:rPr lang="tr-TR" dirty="0" err="1"/>
              <a:t>Sort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sorting</a:t>
            </a:r>
            <a:r>
              <a:rPr lang="tr-TR" dirty="0"/>
              <a:t> </a:t>
            </a:r>
            <a:r>
              <a:rPr lang="tr-TR" dirty="0" err="1"/>
              <a:t>algorithm</a:t>
            </a:r>
            <a:r>
              <a:rPr lang="tr-TR" dirty="0"/>
              <a:t>,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build</a:t>
            </a:r>
            <a:r>
              <a:rPr lang="tr-TR" dirty="0"/>
              <a:t> a </a:t>
            </a:r>
            <a:r>
              <a:rPr lang="tr-TR" dirty="0" err="1"/>
              <a:t>heap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elements</a:t>
            </a:r>
            <a:r>
              <a:rPr lang="tr-TR" dirty="0"/>
              <a:t>.</a:t>
            </a:r>
          </a:p>
          <a:p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want</a:t>
            </a:r>
            <a:r>
              <a:rPr lang="tr-TR" dirty="0"/>
              <a:t> to </a:t>
            </a:r>
            <a:r>
              <a:rPr lang="tr-TR" dirty="0" err="1"/>
              <a:t>sort</a:t>
            </a:r>
            <a:r>
              <a:rPr lang="tr-TR" dirty="0"/>
              <a:t> the </a:t>
            </a:r>
            <a:r>
              <a:rPr lang="tr-TR" dirty="0" err="1" smtClean="0"/>
              <a:t>elements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ascending</a:t>
            </a:r>
            <a:r>
              <a:rPr lang="tr-TR" dirty="0"/>
              <a:t> </a:t>
            </a:r>
            <a:r>
              <a:rPr lang="tr-TR" dirty="0" err="1"/>
              <a:t>order,we</a:t>
            </a:r>
            <a:r>
              <a:rPr lang="tr-TR" dirty="0"/>
              <a:t> </a:t>
            </a:r>
            <a:r>
              <a:rPr lang="tr-TR" dirty="0" err="1"/>
              <a:t>create</a:t>
            </a:r>
            <a:r>
              <a:rPr lang="tr-TR" dirty="0"/>
              <a:t> a </a:t>
            </a:r>
            <a:r>
              <a:rPr lang="tr-TR" dirty="0" err="1"/>
              <a:t>Min</a:t>
            </a:r>
            <a:r>
              <a:rPr lang="tr-TR" dirty="0"/>
              <a:t> </a:t>
            </a:r>
            <a:r>
              <a:rPr lang="tr-TR" dirty="0" err="1"/>
              <a:t>Heap</a:t>
            </a:r>
            <a:endParaRPr lang="tr-TR" dirty="0"/>
          </a:p>
          <a:p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sort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elements</a:t>
            </a:r>
            <a:r>
              <a:rPr lang="tr-TR" dirty="0"/>
              <a:t> in </a:t>
            </a:r>
            <a:r>
              <a:rPr lang="tr-TR" dirty="0" err="1"/>
              <a:t>descending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,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create</a:t>
            </a:r>
            <a:r>
              <a:rPr lang="tr-TR" dirty="0"/>
              <a:t> a </a:t>
            </a:r>
            <a:r>
              <a:rPr lang="tr-TR" dirty="0" err="1"/>
              <a:t>Max</a:t>
            </a:r>
            <a:r>
              <a:rPr lang="tr-TR" dirty="0"/>
              <a:t> </a:t>
            </a:r>
            <a:r>
              <a:rPr lang="tr-TR" dirty="0" err="1"/>
              <a:t>Heap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latin typeface="Calibri"/>
              </a:rPr>
              <a:t>Definition:  </a:t>
            </a:r>
            <a:r>
              <a:rPr lang="en-US" dirty="0">
                <a:latin typeface="Verdana"/>
              </a:rPr>
              <a:t>A </a:t>
            </a:r>
            <a:r>
              <a:rPr lang="en-US" b="1" dirty="0">
                <a:latin typeface="Calibri"/>
              </a:rPr>
              <a:t>priority queue </a:t>
            </a:r>
            <a:r>
              <a:rPr lang="en-US" dirty="0">
                <a:latin typeface="Verdana"/>
              </a:rPr>
              <a:t>is a data structure of items with keys which supports two basic operations: insert a new item, and remove the item with the largest key. </a:t>
            </a:r>
          </a:p>
          <a:p>
            <a:endParaRPr lang="en-US" dirty="0">
              <a:latin typeface="Verdana"/>
            </a:endParaRPr>
          </a:p>
          <a:p>
            <a:r>
              <a:rPr lang="en-US" dirty="0">
                <a:latin typeface="Verdana"/>
              </a:rPr>
              <a:t>(The above definition is assuming a </a:t>
            </a:r>
            <a:r>
              <a:rPr lang="en-US" i="1" dirty="0">
                <a:latin typeface="Calibri"/>
              </a:rPr>
              <a:t>maximizing</a:t>
            </a:r>
            <a:r>
              <a:rPr lang="en-US" dirty="0">
                <a:latin typeface="Verdana"/>
              </a:rPr>
              <a:t> priority queue. In a </a:t>
            </a:r>
            <a:r>
              <a:rPr lang="en-US" i="1" dirty="0">
                <a:latin typeface="Calibri"/>
              </a:rPr>
              <a:t>minimizing</a:t>
            </a:r>
            <a:r>
              <a:rPr lang="en-US" dirty="0">
                <a:latin typeface="Verdana"/>
              </a:rPr>
              <a:t> priority queue, the remove operation would remove the item with the </a:t>
            </a:r>
            <a:r>
              <a:rPr lang="en-US" i="1" dirty="0">
                <a:latin typeface="Calibri"/>
              </a:rPr>
              <a:t>smallest</a:t>
            </a:r>
            <a:r>
              <a:rPr lang="en-US" dirty="0">
                <a:latin typeface="Verdana"/>
              </a:rPr>
              <a:t> key. For these notes, we assume a maximizing priority queue</a:t>
            </a:r>
            <a:r>
              <a:rPr lang="en-US" dirty="0" smtClean="0">
                <a:latin typeface="Verdana"/>
              </a:rPr>
              <a:t>).</a:t>
            </a:r>
            <a:endParaRPr lang="tr-TR" dirty="0" smtClean="0">
              <a:latin typeface="Verdana"/>
            </a:endParaRPr>
          </a:p>
          <a:p>
            <a:r>
              <a:rPr lang="tr-TR" dirty="0" err="1" smtClean="0">
                <a:latin typeface="Verdana"/>
              </a:rPr>
              <a:t>It</a:t>
            </a:r>
            <a:r>
              <a:rPr lang="tr-TR" dirty="0" smtClean="0">
                <a:latin typeface="Verdana"/>
              </a:rPr>
              <a:t> </a:t>
            </a:r>
            <a:r>
              <a:rPr lang="tr-TR" dirty="0" err="1" smtClean="0">
                <a:latin typeface="Verdana"/>
              </a:rPr>
              <a:t>means</a:t>
            </a:r>
            <a:r>
              <a:rPr lang="tr-TR" dirty="0" smtClean="0">
                <a:latin typeface="Verdana"/>
              </a:rPr>
              <a:t> </a:t>
            </a:r>
            <a:r>
              <a:rPr lang="tr-TR" dirty="0" err="1" smtClean="0">
                <a:latin typeface="Verdana"/>
              </a:rPr>
              <a:t>remove</a:t>
            </a:r>
            <a:r>
              <a:rPr lang="tr-TR" dirty="0" smtClean="0">
                <a:latin typeface="Verdana"/>
              </a:rPr>
              <a:t> the </a:t>
            </a:r>
            <a:r>
              <a:rPr lang="tr-TR" dirty="0" err="1" smtClean="0">
                <a:latin typeface="Verdana"/>
              </a:rPr>
              <a:t>largest</a:t>
            </a:r>
            <a:r>
              <a:rPr lang="tr-TR" dirty="0" smtClean="0">
                <a:latin typeface="Verdana"/>
              </a:rPr>
              <a:t> or </a:t>
            </a:r>
            <a:r>
              <a:rPr lang="tr-TR" dirty="0" err="1" smtClean="0">
                <a:latin typeface="Verdana"/>
              </a:rPr>
              <a:t>smallest</a:t>
            </a:r>
            <a:r>
              <a:rPr lang="tr-TR" dirty="0" smtClean="0">
                <a:latin typeface="Verdana"/>
              </a:rPr>
              <a:t> </a:t>
            </a:r>
            <a:r>
              <a:rPr lang="tr-TR" dirty="0" err="1" smtClean="0">
                <a:latin typeface="Verdana"/>
              </a:rPr>
              <a:t>item</a:t>
            </a:r>
            <a:r>
              <a:rPr lang="tr-TR" dirty="0" smtClean="0">
                <a:latin typeface="Verdana"/>
              </a:rPr>
              <a:t>.</a:t>
            </a:r>
            <a:endParaRPr lang="en-US" dirty="0">
              <a:latin typeface="Verdana"/>
            </a:endParaRPr>
          </a:p>
          <a:p>
            <a:endParaRPr lang="en-US" dirty="0">
              <a:latin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0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Recursive definition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An empty tree is a binary tree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A node with two child </a:t>
            </a:r>
            <a:r>
              <a:rPr lang="en-US" dirty="0" err="1"/>
              <a:t>subtrees</a:t>
            </a:r>
            <a:r>
              <a:rPr lang="en-US" dirty="0"/>
              <a:t> is a binary tree</a:t>
            </a:r>
            <a:endParaRPr lang="tr-TR" dirty="0"/>
          </a:p>
          <a:p>
            <a:pPr marL="990600" lvl="1" indent="-533400">
              <a:buFontTx/>
              <a:buAutoNum type="arabicPeriod"/>
            </a:pPr>
            <a:r>
              <a:rPr lang="en-US" dirty="0"/>
              <a:t>All the numbers on the left of the root are small</a:t>
            </a:r>
            <a:r>
              <a:rPr lang="tr-TR" dirty="0"/>
              <a:t>er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en-US" dirty="0"/>
              <a:t>the root and all the numbers on the right are bigger than the root.</a:t>
            </a:r>
          </a:p>
          <a:p>
            <a:pPr marL="609600" indent="-609600">
              <a:buFontTx/>
              <a:buNone/>
            </a:pPr>
            <a:r>
              <a:rPr lang="en-US" dirty="0">
                <a:solidFill>
                  <a:srgbClr val="CC3300"/>
                </a:solidFill>
              </a:rPr>
              <a:t>Is this a binary tree?</a:t>
            </a:r>
          </a:p>
          <a:p>
            <a:pPr marL="990600" lvl="1" indent="-533400">
              <a:buFontTx/>
              <a:buAutoNum type="arabicPeriod"/>
            </a:pPr>
            <a:endParaRPr lang="en-US" dirty="0"/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8388351" y="3810000"/>
            <a:ext cx="351367" cy="27305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900" u="none"/>
              <a:t>56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6351" y="4041775"/>
            <a:ext cx="1824567" cy="446088"/>
            <a:chOff x="1620" y="1679"/>
            <a:chExt cx="1683" cy="547"/>
          </a:xfrm>
        </p:grpSpPr>
        <p:sp>
          <p:nvSpPr>
            <p:cNvPr id="55302" name="Oval 6"/>
            <p:cNvSpPr>
              <a:spLocks noChangeArrowheads="1"/>
            </p:cNvSpPr>
            <p:nvPr/>
          </p:nvSpPr>
          <p:spPr bwMode="auto">
            <a:xfrm>
              <a:off x="1620" y="1891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900" u="none"/>
                <a:t>26</a:t>
              </a:r>
            </a:p>
          </p:txBody>
        </p:sp>
        <p:sp>
          <p:nvSpPr>
            <p:cNvPr id="55303" name="Oval 7"/>
            <p:cNvSpPr>
              <a:spLocks noChangeArrowheads="1"/>
            </p:cNvSpPr>
            <p:nvPr/>
          </p:nvSpPr>
          <p:spPr bwMode="auto">
            <a:xfrm>
              <a:off x="2978" y="1891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900" u="none"/>
                <a:t>200</a:t>
              </a:r>
            </a:p>
          </p:txBody>
        </p:sp>
        <p:cxnSp>
          <p:nvCxnSpPr>
            <p:cNvPr id="55304" name="AutoShape 8"/>
            <p:cNvCxnSpPr>
              <a:cxnSpLocks noChangeShapeType="1"/>
              <a:stCxn id="55300" idx="5"/>
              <a:endCxn id="55303" idx="0"/>
            </p:cNvCxnSpPr>
            <p:nvPr/>
          </p:nvCxnSpPr>
          <p:spPr bwMode="auto">
            <a:xfrm>
              <a:off x="2600" y="1679"/>
              <a:ext cx="541" cy="2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305" name="AutoShape 9"/>
            <p:cNvCxnSpPr>
              <a:cxnSpLocks noChangeShapeType="1"/>
              <a:stCxn id="55300" idx="3"/>
              <a:endCxn id="55302" idx="0"/>
            </p:cNvCxnSpPr>
            <p:nvPr/>
          </p:nvCxnSpPr>
          <p:spPr bwMode="auto">
            <a:xfrm flipH="1">
              <a:off x="1783" y="1679"/>
              <a:ext cx="588" cy="2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065434" y="4446588"/>
            <a:ext cx="1358900" cy="601662"/>
            <a:chOff x="1103" y="2177"/>
            <a:chExt cx="1254" cy="740"/>
          </a:xfrm>
        </p:grpSpPr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1103" y="2582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900" u="none"/>
                <a:t>18</a:t>
              </a:r>
            </a:p>
          </p:txBody>
        </p:sp>
        <p:sp>
          <p:nvSpPr>
            <p:cNvPr id="55308" name="Oval 12"/>
            <p:cNvSpPr>
              <a:spLocks noChangeArrowheads="1"/>
            </p:cNvSpPr>
            <p:nvPr/>
          </p:nvSpPr>
          <p:spPr bwMode="auto">
            <a:xfrm>
              <a:off x="2032" y="2564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900" u="none"/>
                <a:t>28</a:t>
              </a:r>
            </a:p>
          </p:txBody>
        </p:sp>
        <p:cxnSp>
          <p:nvCxnSpPr>
            <p:cNvPr id="55309" name="AutoShape 13"/>
            <p:cNvCxnSpPr>
              <a:cxnSpLocks noChangeShapeType="1"/>
              <a:stCxn id="55302" idx="3"/>
              <a:endCxn id="55307" idx="0"/>
            </p:cNvCxnSpPr>
            <p:nvPr/>
          </p:nvCxnSpPr>
          <p:spPr bwMode="auto">
            <a:xfrm flipH="1">
              <a:off x="1266" y="2177"/>
              <a:ext cx="402" cy="40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310" name="AutoShape 14"/>
            <p:cNvCxnSpPr>
              <a:cxnSpLocks noChangeShapeType="1"/>
              <a:stCxn id="55302" idx="5"/>
              <a:endCxn id="55308" idx="0"/>
            </p:cNvCxnSpPr>
            <p:nvPr/>
          </p:nvCxnSpPr>
          <p:spPr bwMode="auto">
            <a:xfrm>
              <a:off x="1897" y="2177"/>
              <a:ext cx="298" cy="3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8701618" y="4446588"/>
            <a:ext cx="1187449" cy="596900"/>
            <a:chOff x="2612" y="2177"/>
            <a:chExt cx="1096" cy="733"/>
          </a:xfrm>
        </p:grpSpPr>
        <p:sp>
          <p:nvSpPr>
            <p:cNvPr id="55312" name="Oval 16"/>
            <p:cNvSpPr>
              <a:spLocks noChangeArrowheads="1"/>
            </p:cNvSpPr>
            <p:nvPr/>
          </p:nvSpPr>
          <p:spPr bwMode="auto">
            <a:xfrm>
              <a:off x="2612" y="2566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900" u="none"/>
                <a:t>190</a:t>
              </a:r>
            </a:p>
          </p:txBody>
        </p:sp>
        <p:sp>
          <p:nvSpPr>
            <p:cNvPr id="55313" name="Oval 17"/>
            <p:cNvSpPr>
              <a:spLocks noChangeArrowheads="1"/>
            </p:cNvSpPr>
            <p:nvPr/>
          </p:nvSpPr>
          <p:spPr bwMode="auto">
            <a:xfrm>
              <a:off x="3383" y="2575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900" u="none"/>
                <a:t>213</a:t>
              </a:r>
            </a:p>
          </p:txBody>
        </p:sp>
        <p:cxnSp>
          <p:nvCxnSpPr>
            <p:cNvPr id="55314" name="AutoShape 18"/>
            <p:cNvCxnSpPr>
              <a:cxnSpLocks noChangeShapeType="1"/>
              <a:stCxn id="55303" idx="3"/>
              <a:endCxn id="55312" idx="0"/>
            </p:cNvCxnSpPr>
            <p:nvPr/>
          </p:nvCxnSpPr>
          <p:spPr bwMode="auto">
            <a:xfrm flipH="1">
              <a:off x="2775" y="2177"/>
              <a:ext cx="251" cy="38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315" name="AutoShape 19"/>
            <p:cNvCxnSpPr>
              <a:cxnSpLocks noChangeShapeType="1"/>
              <a:stCxn id="55303" idx="5"/>
              <a:endCxn id="55313" idx="0"/>
            </p:cNvCxnSpPr>
            <p:nvPr/>
          </p:nvCxnSpPr>
          <p:spPr bwMode="auto">
            <a:xfrm>
              <a:off x="3255" y="2177"/>
              <a:ext cx="291" cy="39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705600" y="5008563"/>
            <a:ext cx="1001184" cy="627062"/>
            <a:chOff x="771" y="2868"/>
            <a:chExt cx="923" cy="771"/>
          </a:xfrm>
        </p:grpSpPr>
        <p:sp>
          <p:nvSpPr>
            <p:cNvPr id="55317" name="Oval 21"/>
            <p:cNvSpPr>
              <a:spLocks noChangeArrowheads="1"/>
            </p:cNvSpPr>
            <p:nvPr/>
          </p:nvSpPr>
          <p:spPr bwMode="auto">
            <a:xfrm>
              <a:off x="771" y="3285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900" u="none"/>
                <a:t>12</a:t>
              </a:r>
            </a:p>
          </p:txBody>
        </p:sp>
        <p:sp>
          <p:nvSpPr>
            <p:cNvPr id="55318" name="Oval 22"/>
            <p:cNvSpPr>
              <a:spLocks noChangeArrowheads="1"/>
            </p:cNvSpPr>
            <p:nvPr/>
          </p:nvSpPr>
          <p:spPr bwMode="auto">
            <a:xfrm>
              <a:off x="1369" y="3304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900" u="none"/>
                <a:t>24</a:t>
              </a:r>
            </a:p>
          </p:txBody>
        </p:sp>
        <p:cxnSp>
          <p:nvCxnSpPr>
            <p:cNvPr id="55319" name="AutoShape 23"/>
            <p:cNvCxnSpPr>
              <a:cxnSpLocks noChangeShapeType="1"/>
              <a:stCxn id="55307" idx="3"/>
              <a:endCxn id="55317" idx="0"/>
            </p:cNvCxnSpPr>
            <p:nvPr/>
          </p:nvCxnSpPr>
          <p:spPr bwMode="auto">
            <a:xfrm flipH="1">
              <a:off x="934" y="2868"/>
              <a:ext cx="217" cy="41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320" name="AutoShape 24"/>
            <p:cNvCxnSpPr>
              <a:cxnSpLocks noChangeShapeType="1"/>
              <a:stCxn id="55307" idx="5"/>
              <a:endCxn id="55318" idx="0"/>
            </p:cNvCxnSpPr>
            <p:nvPr/>
          </p:nvCxnSpPr>
          <p:spPr bwMode="auto">
            <a:xfrm>
              <a:off x="1380" y="2868"/>
              <a:ext cx="152" cy="43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7810501" y="5033963"/>
            <a:ext cx="438151" cy="601662"/>
            <a:chOff x="1790" y="2899"/>
            <a:chExt cx="405" cy="740"/>
          </a:xfrm>
        </p:grpSpPr>
        <p:sp>
          <p:nvSpPr>
            <p:cNvPr id="55322" name="Oval 26"/>
            <p:cNvSpPr>
              <a:spLocks noChangeArrowheads="1"/>
            </p:cNvSpPr>
            <p:nvPr/>
          </p:nvSpPr>
          <p:spPr bwMode="auto">
            <a:xfrm>
              <a:off x="1790" y="3304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900" u="none"/>
                <a:t>27</a:t>
              </a:r>
            </a:p>
          </p:txBody>
        </p:sp>
        <p:cxnSp>
          <p:nvCxnSpPr>
            <p:cNvPr id="55323" name="AutoShape 27"/>
            <p:cNvCxnSpPr>
              <a:cxnSpLocks noChangeShapeType="1"/>
              <a:stCxn id="55308" idx="4"/>
              <a:endCxn id="55322" idx="0"/>
            </p:cNvCxnSpPr>
            <p:nvPr/>
          </p:nvCxnSpPr>
          <p:spPr bwMode="auto">
            <a:xfrm flipH="1">
              <a:off x="1953" y="2899"/>
              <a:ext cx="242" cy="40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Exercises</a:t>
            </a:r>
            <a:r>
              <a:rPr lang="tr-TR" dirty="0"/>
              <a:t> 1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701465"/>
            <a:ext cx="10335768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Suppose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that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sequence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P R I O * R * * I * T * Y * * * Q U E * * *U * 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(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where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a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letter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means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insert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and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an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asterisk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means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remove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maximum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) 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applied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to an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initially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empty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priority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queue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.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Give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sequence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letters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returned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by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remove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the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maximum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operations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.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716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Insertion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72624"/>
            <a:ext cx="5953956" cy="3200847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63" y="4437803"/>
            <a:ext cx="4810796" cy="21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07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Deletion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3815"/>
            <a:ext cx="6611273" cy="4248743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848" y="2452526"/>
            <a:ext cx="3419952" cy="319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6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tr-TR" dirty="0"/>
              <a:t>P→</a:t>
            </a:r>
            <a:r>
              <a:rPr lang="tr-TR" dirty="0" smtClean="0"/>
              <a:t>P</a:t>
            </a:r>
          </a:p>
          <a:p>
            <a:r>
              <a:rPr lang="tr-TR" dirty="0" smtClean="0"/>
              <a:t>R</a:t>
            </a:r>
            <a:r>
              <a:rPr lang="tr-TR" dirty="0"/>
              <a:t>→R [P</a:t>
            </a:r>
            <a:r>
              <a:rPr lang="tr-TR" dirty="0" smtClean="0"/>
              <a:t>]</a:t>
            </a:r>
          </a:p>
          <a:p>
            <a:r>
              <a:rPr lang="tr-TR" dirty="0" smtClean="0"/>
              <a:t>I</a:t>
            </a:r>
            <a:r>
              <a:rPr lang="tr-TR" dirty="0"/>
              <a:t>→R [P I</a:t>
            </a:r>
            <a:r>
              <a:rPr lang="tr-TR" dirty="0" smtClean="0"/>
              <a:t>]</a:t>
            </a:r>
          </a:p>
          <a:p>
            <a:r>
              <a:rPr lang="tr-TR" dirty="0" smtClean="0"/>
              <a:t>O</a:t>
            </a:r>
            <a:r>
              <a:rPr lang="tr-TR" dirty="0"/>
              <a:t>→R [P [O] I</a:t>
            </a:r>
            <a:r>
              <a:rPr lang="tr-TR" dirty="0" smtClean="0"/>
              <a:t>]</a:t>
            </a:r>
          </a:p>
          <a:p>
            <a:r>
              <a:rPr lang="tr-TR" dirty="0" smtClean="0"/>
              <a:t>*</a:t>
            </a:r>
            <a:r>
              <a:rPr lang="tr-TR" dirty="0"/>
              <a:t>→P [O I</a:t>
            </a:r>
            <a:r>
              <a:rPr lang="tr-TR" dirty="0" smtClean="0"/>
              <a:t>]</a:t>
            </a:r>
          </a:p>
          <a:p>
            <a:r>
              <a:rPr lang="tr-TR" dirty="0" smtClean="0"/>
              <a:t>R</a:t>
            </a:r>
            <a:r>
              <a:rPr lang="tr-TR" dirty="0"/>
              <a:t>→R [P [O] I</a:t>
            </a:r>
            <a:r>
              <a:rPr lang="tr-TR" dirty="0" smtClean="0"/>
              <a:t>]</a:t>
            </a:r>
          </a:p>
          <a:p>
            <a:r>
              <a:rPr lang="tr-TR" dirty="0" smtClean="0"/>
              <a:t>*</a:t>
            </a:r>
            <a:r>
              <a:rPr lang="tr-TR" dirty="0"/>
              <a:t>→P [O I</a:t>
            </a:r>
            <a:r>
              <a:rPr lang="tr-TR" dirty="0" smtClean="0"/>
              <a:t>]</a:t>
            </a:r>
          </a:p>
          <a:p>
            <a:r>
              <a:rPr lang="tr-TR" dirty="0" smtClean="0"/>
              <a:t>*</a:t>
            </a:r>
            <a:r>
              <a:rPr lang="tr-TR" dirty="0"/>
              <a:t>→O [I</a:t>
            </a:r>
            <a:r>
              <a:rPr lang="tr-TR" dirty="0" smtClean="0"/>
              <a:t>]</a:t>
            </a:r>
          </a:p>
          <a:p>
            <a:r>
              <a:rPr lang="tr-TR" dirty="0" smtClean="0"/>
              <a:t>I</a:t>
            </a:r>
            <a:r>
              <a:rPr lang="tr-TR" dirty="0"/>
              <a:t>→O [I I</a:t>
            </a:r>
            <a:r>
              <a:rPr lang="tr-TR" dirty="0" smtClean="0"/>
              <a:t>]</a:t>
            </a:r>
          </a:p>
          <a:p>
            <a:r>
              <a:rPr lang="tr-TR" dirty="0" smtClean="0"/>
              <a:t>*</a:t>
            </a:r>
            <a:r>
              <a:rPr lang="tr-TR" dirty="0"/>
              <a:t>→I [I</a:t>
            </a:r>
            <a:r>
              <a:rPr lang="tr-TR" dirty="0" smtClean="0"/>
              <a:t>] </a:t>
            </a:r>
          </a:p>
          <a:p>
            <a:r>
              <a:rPr lang="tr-TR" dirty="0" smtClean="0"/>
              <a:t>T</a:t>
            </a:r>
            <a:r>
              <a:rPr lang="tr-TR" dirty="0"/>
              <a:t>→Y [I I</a:t>
            </a:r>
            <a:r>
              <a:rPr lang="tr-TR" dirty="0" smtClean="0"/>
              <a:t>]</a:t>
            </a:r>
          </a:p>
          <a:p>
            <a:r>
              <a:rPr lang="tr-TR" dirty="0" smtClean="0"/>
              <a:t>*</a:t>
            </a:r>
            <a:r>
              <a:rPr lang="tr-TR" dirty="0"/>
              <a:t>→I [I</a:t>
            </a:r>
            <a:r>
              <a:rPr lang="tr-TR" dirty="0" smtClean="0"/>
              <a:t>]</a:t>
            </a:r>
          </a:p>
          <a:p>
            <a:r>
              <a:rPr lang="tr-TR" dirty="0" smtClean="0"/>
              <a:t>*</a:t>
            </a:r>
            <a:r>
              <a:rPr lang="tr-TR" dirty="0"/>
              <a:t>→</a:t>
            </a:r>
            <a:r>
              <a:rPr lang="tr-TR" dirty="0" smtClean="0"/>
              <a:t>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0879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219" y="130639"/>
            <a:ext cx="10515600" cy="6627000"/>
          </a:xfrm>
        </p:spPr>
        <p:txBody>
          <a:bodyPr/>
          <a:lstStyle/>
          <a:p>
            <a:r>
              <a:rPr lang="tr-TR" dirty="0"/>
              <a:t>*</a:t>
            </a:r>
            <a:r>
              <a:rPr lang="tr-TR" dirty="0" smtClean="0"/>
              <a:t>→</a:t>
            </a:r>
          </a:p>
          <a:p>
            <a:r>
              <a:rPr lang="tr-TR" dirty="0" smtClean="0"/>
              <a:t>Q</a:t>
            </a:r>
            <a:r>
              <a:rPr lang="tr-TR" dirty="0"/>
              <a:t>→</a:t>
            </a:r>
            <a:r>
              <a:rPr lang="tr-TR" dirty="0" smtClean="0"/>
              <a:t>Q</a:t>
            </a:r>
          </a:p>
          <a:p>
            <a:r>
              <a:rPr lang="tr-TR" dirty="0" smtClean="0"/>
              <a:t>U</a:t>
            </a:r>
            <a:r>
              <a:rPr lang="tr-TR" dirty="0"/>
              <a:t>→U [Q</a:t>
            </a:r>
            <a:r>
              <a:rPr lang="tr-TR" dirty="0" smtClean="0"/>
              <a:t>]</a:t>
            </a:r>
          </a:p>
          <a:p>
            <a:r>
              <a:rPr lang="tr-TR" dirty="0" smtClean="0"/>
              <a:t>E</a:t>
            </a:r>
            <a:r>
              <a:rPr lang="tr-TR" dirty="0"/>
              <a:t>→U [Q E</a:t>
            </a:r>
            <a:r>
              <a:rPr lang="tr-TR" dirty="0" smtClean="0"/>
              <a:t>]</a:t>
            </a:r>
          </a:p>
          <a:p>
            <a:r>
              <a:rPr lang="tr-TR" dirty="0" smtClean="0"/>
              <a:t>*</a:t>
            </a:r>
            <a:r>
              <a:rPr lang="tr-TR" dirty="0"/>
              <a:t>→Q [E</a:t>
            </a:r>
            <a:r>
              <a:rPr lang="tr-TR" dirty="0" smtClean="0"/>
              <a:t>]</a:t>
            </a:r>
          </a:p>
          <a:p>
            <a:r>
              <a:rPr lang="tr-TR" dirty="0" smtClean="0"/>
              <a:t>*</a:t>
            </a:r>
            <a:r>
              <a:rPr lang="tr-TR" dirty="0"/>
              <a:t>→</a:t>
            </a:r>
            <a:r>
              <a:rPr lang="tr-TR" dirty="0" smtClean="0"/>
              <a:t>E</a:t>
            </a:r>
          </a:p>
          <a:p>
            <a:r>
              <a:rPr lang="tr-TR" dirty="0" smtClean="0"/>
              <a:t>*→</a:t>
            </a:r>
          </a:p>
          <a:p>
            <a:r>
              <a:rPr lang="tr-TR" dirty="0" smtClean="0"/>
              <a:t>U</a:t>
            </a:r>
            <a:r>
              <a:rPr lang="tr-TR" dirty="0"/>
              <a:t>→</a:t>
            </a:r>
            <a:r>
              <a:rPr lang="tr-TR" dirty="0" smtClean="0"/>
              <a:t>U</a:t>
            </a:r>
          </a:p>
          <a:p>
            <a:r>
              <a:rPr lang="tr-TR" dirty="0" smtClean="0"/>
              <a:t>*→</a:t>
            </a:r>
          </a:p>
          <a:p>
            <a:r>
              <a:rPr lang="tr-TR" dirty="0" smtClean="0"/>
              <a:t>E</a:t>
            </a:r>
            <a:r>
              <a:rPr lang="tr-TR" dirty="0"/>
              <a:t>→E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58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561</Words>
  <Application>Microsoft Office PowerPoint</Application>
  <PresentationFormat>Geniş ekran</PresentationFormat>
  <Paragraphs>78</Paragraphs>
  <Slides>18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Courier New</vt:lpstr>
      <vt:lpstr>Verdana</vt:lpstr>
      <vt:lpstr>Office Teması</vt:lpstr>
      <vt:lpstr>Recitation 3 (Heap Sort and Binary Search Tree)</vt:lpstr>
      <vt:lpstr>Heap Sort</vt:lpstr>
      <vt:lpstr>Priority Queue</vt:lpstr>
      <vt:lpstr>Binary Trees</vt:lpstr>
      <vt:lpstr>Exercises 1</vt:lpstr>
      <vt:lpstr>Insertion</vt:lpstr>
      <vt:lpstr>Deletion</vt:lpstr>
      <vt:lpstr>PowerPoint Sunusu</vt:lpstr>
      <vt:lpstr>PowerPoint Sunusu</vt:lpstr>
      <vt:lpstr>Solution</vt:lpstr>
      <vt:lpstr>Exercises 2</vt:lpstr>
      <vt:lpstr>Solution</vt:lpstr>
      <vt:lpstr>Exercises 3</vt:lpstr>
      <vt:lpstr>Solution</vt:lpstr>
      <vt:lpstr>Exercises 4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3</dc:title>
  <dc:creator>bahar</dc:creator>
  <cp:lastModifiedBy>bahar</cp:lastModifiedBy>
  <cp:revision>25</cp:revision>
  <dcterms:created xsi:type="dcterms:W3CDTF">2017-03-07T13:47:38Z</dcterms:created>
  <dcterms:modified xsi:type="dcterms:W3CDTF">2017-03-23T08:04:20Z</dcterms:modified>
</cp:coreProperties>
</file>