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99" r:id="rId5"/>
    <p:sldId id="302" r:id="rId6"/>
    <p:sldId id="274" r:id="rId7"/>
    <p:sldId id="296" r:id="rId8"/>
    <p:sldId id="300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297" r:id="rId17"/>
    <p:sldId id="29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2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1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9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9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0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2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A003-E498-4406-A674-B113626488EF}" type="datetimeFigureOut">
              <a:rPr lang="tr-TR" smtClean="0"/>
              <a:t>17.03.2017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BBM </a:t>
            </a:r>
            <a:r>
              <a:rPr lang="tr-TR" smtClean="0"/>
              <a:t>204 </a:t>
            </a:r>
            <a:r>
              <a:rPr lang="tr-TR" dirty="0" err="1" smtClean="0"/>
              <a:t>Algorithms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52935"/>
          </a:xfrm>
        </p:spPr>
        <p:txBody>
          <a:bodyPr>
            <a:normAutofit fontScale="70000" lnSpcReduction="20000"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Recitation</a:t>
            </a:r>
            <a:r>
              <a:rPr lang="tr-TR" sz="4400" smtClean="0">
                <a:solidFill>
                  <a:srgbClr val="FF0000"/>
                </a:solidFill>
              </a:rPr>
              <a:t> 4</a:t>
            </a:r>
            <a:endParaRPr lang="tr-TR" sz="4400" dirty="0" smtClean="0">
              <a:solidFill>
                <a:srgbClr val="FF0000"/>
              </a:solidFill>
            </a:endParaRPr>
          </a:p>
          <a:p>
            <a:r>
              <a:rPr lang="tr-TR" sz="4400" dirty="0" smtClean="0"/>
              <a:t> </a:t>
            </a:r>
            <a:r>
              <a:rPr lang="tr-TR" sz="3400" dirty="0" smtClean="0"/>
              <a:t>2-3 </a:t>
            </a:r>
            <a:r>
              <a:rPr lang="tr-TR" sz="3400" dirty="0" err="1" smtClean="0"/>
              <a:t>search</a:t>
            </a:r>
            <a:r>
              <a:rPr lang="tr-TR" sz="3400" dirty="0" smtClean="0"/>
              <a:t> </a:t>
            </a:r>
            <a:r>
              <a:rPr lang="tr-TR" sz="3400" dirty="0" err="1" smtClean="0"/>
              <a:t>trees</a:t>
            </a:r>
            <a:endParaRPr lang="tr-TR" sz="3400" dirty="0" smtClean="0"/>
          </a:p>
          <a:p>
            <a:r>
              <a:rPr lang="tr-TR" sz="3400" dirty="0" err="1" smtClean="0"/>
              <a:t>Red-black</a:t>
            </a:r>
            <a:r>
              <a:rPr lang="tr-TR" sz="3400" dirty="0" smtClean="0"/>
              <a:t> </a:t>
            </a:r>
            <a:r>
              <a:rPr lang="tr-TR" sz="3400" dirty="0" err="1" smtClean="0"/>
              <a:t>BSTs</a:t>
            </a:r>
            <a:endParaRPr lang="tr-TR" sz="3400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3400" dirty="0" smtClean="0"/>
              <a:t>Işıl Karabey</a:t>
            </a:r>
          </a:p>
        </p:txBody>
      </p:sp>
    </p:spTree>
    <p:extLst>
      <p:ext uri="{BB962C8B-B14F-4D97-AF65-F5344CB8AC3E}">
        <p14:creationId xmlns:p14="http://schemas.microsoft.com/office/powerpoint/2010/main" val="2747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02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Remove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r>
              <a:rPr lang="tr-TR" dirty="0" smtClean="0">
                <a:solidFill>
                  <a:srgbClr val="FF0000"/>
                </a:solidFill>
              </a:rPr>
              <a:t> 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14149" y="6368955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32" y="1161586"/>
            <a:ext cx="7150233" cy="48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02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Remove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r>
              <a:rPr lang="tr-TR" dirty="0" smtClean="0">
                <a:solidFill>
                  <a:srgbClr val="FF0000"/>
                </a:solidFill>
              </a:rPr>
              <a:t> 1 (</a:t>
            </a:r>
            <a:r>
              <a:rPr lang="tr-TR" dirty="0" err="1" smtClean="0">
                <a:solidFill>
                  <a:srgbClr val="FF0000"/>
                </a:solidFill>
              </a:rPr>
              <a:t>cont</a:t>
            </a:r>
            <a:r>
              <a:rPr lang="tr-TR" dirty="0" smtClean="0">
                <a:solidFill>
                  <a:srgbClr val="FF0000"/>
                </a:solidFill>
              </a:rPr>
              <a:t>.)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14149" y="6368955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71" y="937146"/>
            <a:ext cx="6034815" cy="53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02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Remove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r>
              <a:rPr lang="tr-TR" dirty="0" smtClean="0">
                <a:solidFill>
                  <a:srgbClr val="FF0000"/>
                </a:solidFill>
              </a:rPr>
              <a:t> 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14149" y="6368955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82" y="980954"/>
            <a:ext cx="7234939" cy="54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6737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Red-black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BSTs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719" y="1285887"/>
            <a:ext cx="9797955" cy="4351338"/>
          </a:xfrm>
        </p:spPr>
        <p:txBody>
          <a:bodyPr/>
          <a:lstStyle/>
          <a:p>
            <a:pPr algn="just"/>
            <a:r>
              <a:rPr lang="en-US" sz="2400" dirty="0"/>
              <a:t>Every node is either red or black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/>
              <a:t>If a node has a NULL child, that "child" is considered </a:t>
            </a:r>
            <a:r>
              <a:rPr lang="en-US" sz="2400" dirty="0" smtClean="0"/>
              <a:t>black</a:t>
            </a:r>
            <a:endParaRPr lang="tr-TR" sz="2400" dirty="0" smtClean="0"/>
          </a:p>
          <a:p>
            <a:pPr algn="just"/>
            <a:r>
              <a:rPr lang="en-US" sz="2400" dirty="0"/>
              <a:t>If a node is red, then both of its children are </a:t>
            </a:r>
            <a:r>
              <a:rPr lang="en-US" sz="2400" dirty="0" smtClean="0"/>
              <a:t>black</a:t>
            </a:r>
            <a:endParaRPr lang="tr-TR" sz="2400" dirty="0" smtClean="0"/>
          </a:p>
          <a:p>
            <a:pPr algn="just"/>
            <a:r>
              <a:rPr lang="en-US" sz="2400" dirty="0"/>
              <a:t>Every simple path from a node to a descendant NULL child has the same number of black nodes, (including the black NULL child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algn="just"/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root</a:t>
            </a:r>
            <a:r>
              <a:rPr lang="tr-TR" sz="2400" dirty="0"/>
              <a:t> is </a:t>
            </a:r>
            <a:r>
              <a:rPr lang="tr-TR" sz="2400" dirty="0" err="1"/>
              <a:t>black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905301" y="6337110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http://web.cs.hacettepe.edu.tr/~sever/bil367/lectures/redblack16.pdf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3" y="3798213"/>
            <a:ext cx="6309032" cy="25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Relation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between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Red-black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BSTs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2-3 </a:t>
            </a:r>
            <a:r>
              <a:rPr lang="tr-TR" dirty="0" err="1" smtClean="0">
                <a:solidFill>
                  <a:srgbClr val="FF0000"/>
                </a:solidFill>
              </a:rPr>
              <a:t>tree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05301" y="6337110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http://web.cs.hacettepe.edu.tr/~bbm202/slides/09-balanced-trees.pdf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38" y="987631"/>
            <a:ext cx="8045006" cy="52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6737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Insertion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Cases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Red-black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BSTs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719" y="1285887"/>
            <a:ext cx="979795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/>
              <a:t>Case 1:  </a:t>
            </a:r>
            <a:r>
              <a:rPr lang="en-US" sz="2400" dirty="0" smtClean="0"/>
              <a:t>Right </a:t>
            </a:r>
            <a:r>
              <a:rPr lang="en-US" sz="2400" dirty="0"/>
              <a:t>child red, left child </a:t>
            </a:r>
            <a:r>
              <a:rPr lang="en-US" sz="2400" dirty="0" smtClean="0"/>
              <a:t>black</a:t>
            </a:r>
            <a:r>
              <a:rPr lang="tr-TR" sz="2400" dirty="0"/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</a:rPr>
              <a:t>rotate left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2400" dirty="0" smtClean="0"/>
              <a:t>Case 2: </a:t>
            </a:r>
            <a:r>
              <a:rPr lang="en-US" sz="2400" dirty="0" smtClean="0"/>
              <a:t>Left </a:t>
            </a:r>
            <a:r>
              <a:rPr lang="en-US" sz="2400" dirty="0"/>
              <a:t>child, left-left grandchild </a:t>
            </a:r>
            <a:r>
              <a:rPr lang="en-US" sz="2400" dirty="0" smtClean="0"/>
              <a:t>red</a:t>
            </a:r>
            <a:r>
              <a:rPr lang="tr-TR" sz="2400" dirty="0" smtClean="0"/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</a:rPr>
              <a:t>rotate right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2400" dirty="0" smtClean="0"/>
              <a:t>Case 3: </a:t>
            </a:r>
            <a:r>
              <a:rPr lang="en-US" sz="2400" dirty="0"/>
              <a:t>Both children </a:t>
            </a:r>
            <a:r>
              <a:rPr lang="en-US" sz="2400" dirty="0" smtClean="0"/>
              <a:t>red</a:t>
            </a:r>
            <a:r>
              <a:rPr lang="tr-TR" sz="2400" dirty="0" smtClean="0"/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flip </a:t>
            </a:r>
            <a:r>
              <a:rPr lang="en-US" sz="2400" dirty="0" smtClean="0">
                <a:solidFill>
                  <a:srgbClr val="FF0000"/>
                </a:solidFill>
              </a:rPr>
              <a:t>colors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82471" y="6337110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http://web.cs.hacettepe.edu.tr/~bbm202/slides/09-balanced-trees.pdf</a:t>
            </a:r>
          </a:p>
        </p:txBody>
      </p:sp>
    </p:spTree>
    <p:extLst>
      <p:ext uri="{BB962C8B-B14F-4D97-AF65-F5344CB8AC3E}">
        <p14:creationId xmlns:p14="http://schemas.microsoft.com/office/powerpoint/2010/main" val="715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Exercise-3: </a:t>
            </a:r>
            <a:r>
              <a:rPr lang="tr-TR" dirty="0" err="1" smtClean="0">
                <a:solidFill>
                  <a:srgbClr val="FF0000"/>
                </a:solidFill>
              </a:rPr>
              <a:t>Red-black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BSTs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Insertion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Draw </a:t>
            </a:r>
            <a:r>
              <a:rPr lang="tr-TR" dirty="0" err="1" smtClean="0">
                <a:solidFill>
                  <a:srgbClr val="FF0000"/>
                </a:solidFill>
              </a:rPr>
              <a:t>red</a:t>
            </a:r>
            <a:r>
              <a:rPr lang="tr-TR" dirty="0" err="1" smtClean="0"/>
              <a:t>-black</a:t>
            </a:r>
            <a:r>
              <a:rPr lang="tr-TR" dirty="0" smtClean="0"/>
              <a:t> BST </a:t>
            </a:r>
            <a:r>
              <a:rPr lang="en-US" dirty="0" smtClean="0"/>
              <a:t>that </a:t>
            </a:r>
            <a:r>
              <a:rPr lang="en-US" dirty="0"/>
              <a:t>results when you insert the keys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		</a:t>
            </a:r>
            <a:r>
              <a:rPr lang="en-US" dirty="0" smtClean="0"/>
              <a:t>E </a:t>
            </a:r>
            <a:r>
              <a:rPr lang="en-US" dirty="0"/>
              <a:t>A S Y Q U T I O N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en-US" dirty="0" smtClean="0"/>
              <a:t>in </a:t>
            </a:r>
            <a:r>
              <a:rPr lang="en-US" dirty="0"/>
              <a:t>that order into an initially empty tree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1700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Source: </a:t>
            </a:r>
            <a:r>
              <a:rPr lang="en-US" sz="1700" dirty="0"/>
              <a:t>Algorithms, 4th Edition, R. Sedgewick and K. Wayne, Addison-Wesley Professional, </a:t>
            </a:r>
            <a:r>
              <a:rPr lang="en-US" sz="1700" dirty="0" smtClean="0"/>
              <a:t>2011</a:t>
            </a:r>
            <a:r>
              <a:rPr lang="tr-TR" sz="1700" dirty="0"/>
              <a:t> </a:t>
            </a:r>
            <a:r>
              <a:rPr lang="tr-TR" sz="1700" dirty="0" smtClean="0"/>
              <a:t>(</a:t>
            </a:r>
            <a:r>
              <a:rPr lang="tr-TR" sz="1700" dirty="0" err="1" smtClean="0"/>
              <a:t>Chapter</a:t>
            </a:r>
            <a:r>
              <a:rPr lang="tr-TR" sz="1700" dirty="0" smtClean="0"/>
              <a:t> 3, </a:t>
            </a:r>
            <a:r>
              <a:rPr lang="tr-TR" sz="1700" dirty="0" err="1" smtClean="0"/>
              <a:t>Exercises</a:t>
            </a:r>
            <a:r>
              <a:rPr lang="tr-TR" sz="1700" dirty="0" smtClean="0"/>
              <a:t> 3.3.10, </a:t>
            </a:r>
            <a:r>
              <a:rPr lang="tr-TR" sz="1700" dirty="0" err="1" smtClean="0"/>
              <a:t>pp</a:t>
            </a:r>
            <a:r>
              <a:rPr lang="tr-TR" sz="1700" dirty="0" smtClean="0"/>
              <a:t>. 449)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6986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Exercise-4 (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smtClean="0"/>
              <a:t> </a:t>
            </a:r>
            <a:r>
              <a:rPr lang="tr-TR" smtClean="0">
                <a:sym typeface="Wingdings" panose="05000000000000000000" pitchFamily="2" charset="2"/>
              </a:rPr>
              <a:t></a:t>
            </a:r>
            <a:r>
              <a:rPr lang="tr-TR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Draw </a:t>
            </a:r>
            <a:r>
              <a:rPr lang="tr-TR" dirty="0" err="1" smtClean="0">
                <a:solidFill>
                  <a:srgbClr val="FF0000"/>
                </a:solidFill>
              </a:rPr>
              <a:t>red</a:t>
            </a:r>
            <a:r>
              <a:rPr lang="tr-TR" dirty="0" err="1" smtClean="0"/>
              <a:t>-black</a:t>
            </a:r>
            <a:r>
              <a:rPr lang="tr-TR" dirty="0" smtClean="0"/>
              <a:t> BST </a:t>
            </a:r>
            <a:r>
              <a:rPr lang="en-US" dirty="0" smtClean="0"/>
              <a:t>that </a:t>
            </a:r>
            <a:r>
              <a:rPr lang="en-US" dirty="0"/>
              <a:t>results when you insert the keys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		</a:t>
            </a:r>
            <a:r>
              <a:rPr lang="pt-BR" dirty="0"/>
              <a:t>Y L P M X H C R A E 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en-US" dirty="0" smtClean="0"/>
              <a:t>in </a:t>
            </a:r>
            <a:r>
              <a:rPr lang="en-US" dirty="0"/>
              <a:t>that order into an initially empty tree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1700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Source: </a:t>
            </a:r>
            <a:r>
              <a:rPr lang="en-US" sz="1700" dirty="0"/>
              <a:t>Algorithms, 4th Edition, R. Sedgewick and K. Wayne, Addison-Wesley Professional, </a:t>
            </a:r>
            <a:r>
              <a:rPr lang="en-US" sz="1700" dirty="0" smtClean="0"/>
              <a:t>2011</a:t>
            </a:r>
            <a:r>
              <a:rPr lang="tr-TR" sz="1700" dirty="0"/>
              <a:t> </a:t>
            </a:r>
            <a:r>
              <a:rPr lang="tr-TR" sz="1700" dirty="0" smtClean="0"/>
              <a:t>(</a:t>
            </a:r>
            <a:r>
              <a:rPr lang="tr-TR" sz="1700" dirty="0" err="1" smtClean="0"/>
              <a:t>Chapter</a:t>
            </a:r>
            <a:r>
              <a:rPr lang="tr-TR" sz="1700" dirty="0" smtClean="0"/>
              <a:t> 3, </a:t>
            </a:r>
            <a:r>
              <a:rPr lang="tr-TR" sz="1700" dirty="0" err="1" smtClean="0"/>
              <a:t>Exercises</a:t>
            </a:r>
            <a:r>
              <a:rPr lang="tr-TR" sz="1700" dirty="0" smtClean="0"/>
              <a:t> 3.3.11, </a:t>
            </a:r>
            <a:r>
              <a:rPr lang="tr-TR" sz="1700" dirty="0" err="1" smtClean="0"/>
              <a:t>pp</a:t>
            </a:r>
            <a:r>
              <a:rPr lang="tr-TR" sz="1700" dirty="0" smtClean="0"/>
              <a:t>. 449)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2127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Index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Balanced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2-3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Red-black</a:t>
            </a:r>
            <a:r>
              <a:rPr lang="tr-TR" dirty="0" smtClean="0"/>
              <a:t> </a:t>
            </a:r>
            <a:r>
              <a:rPr lang="tr-TR" dirty="0" err="1" smtClean="0"/>
              <a:t>BSTs</a:t>
            </a:r>
            <a:endParaRPr lang="tr-TR" dirty="0"/>
          </a:p>
          <a:p>
            <a:pPr marL="342900" lvl="1" indent="-342900"/>
            <a:endParaRPr lang="tr-TR" dirty="0" smtClean="0"/>
          </a:p>
          <a:p>
            <a:pPr marL="342900" lvl="1" indent="-342900"/>
            <a:r>
              <a:rPr lang="tr-TR" dirty="0" err="1" smtClean="0"/>
              <a:t>Exercises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2-3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Red-black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marL="342900" lvl="1" indent="-342900"/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a </a:t>
            </a:r>
            <a:r>
              <a:rPr lang="tr-TR" dirty="0" err="1" smtClean="0"/>
              <a:t>balanced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8214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http://ee.usc.edu/~redekopp/cs104/slides/L19_BalancedBST_23.pdf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1374656"/>
            <a:ext cx="7359104" cy="45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673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2-3 </a:t>
            </a:r>
            <a:r>
              <a:rPr lang="tr-TR" dirty="0" err="1" smtClean="0">
                <a:solidFill>
                  <a:srgbClr val="FF0000"/>
                </a:solidFill>
              </a:rPr>
              <a:t>Search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Trees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240439" cy="4351338"/>
          </a:xfrm>
        </p:spPr>
        <p:txBody>
          <a:bodyPr/>
          <a:lstStyle/>
          <a:p>
            <a:pPr algn="just"/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has </a:t>
            </a:r>
            <a:r>
              <a:rPr lang="tr-TR" dirty="0" err="1" smtClean="0"/>
              <a:t>either</a:t>
            </a:r>
            <a:r>
              <a:rPr lang="tr-TR" dirty="0" smtClean="0"/>
              <a:t> 2 </a:t>
            </a:r>
            <a:r>
              <a:rPr lang="tr-TR" dirty="0" err="1" smtClean="0"/>
              <a:t>or</a:t>
            </a:r>
            <a:r>
              <a:rPr lang="tr-TR" dirty="0" smtClean="0"/>
              <a:t> 3 </a:t>
            </a:r>
            <a:r>
              <a:rPr lang="tr-TR" dirty="0" err="1" smtClean="0"/>
              <a:t>children</a:t>
            </a:r>
            <a:endParaRPr lang="tr-TR" dirty="0" smtClean="0"/>
          </a:p>
          <a:p>
            <a:pPr algn="just"/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leaves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algn="just"/>
            <a:r>
              <a:rPr lang="tr-TR" dirty="0" err="1" smtClean="0"/>
              <a:t>Find</a:t>
            </a:r>
            <a:r>
              <a:rPr lang="tr-TR" dirty="0" smtClean="0"/>
              <a:t>, insert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remove</a:t>
            </a:r>
            <a:r>
              <a:rPr lang="tr-TR" dirty="0" smtClean="0"/>
              <a:t> </a:t>
            </a:r>
            <a:r>
              <a:rPr lang="tr-TR" dirty="0" err="1" smtClean="0"/>
              <a:t>operations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O(</a:t>
            </a:r>
            <a:r>
              <a:rPr lang="tr-TR" dirty="0" err="1" smtClean="0"/>
              <a:t>logn</a:t>
            </a:r>
            <a:r>
              <a:rPr lang="tr-TR" dirty="0" smtClean="0"/>
              <a:t>) time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05301" y="6337110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Source: http://ee.usc.edu/~redekopp/cs104/slides/L19_BalancedBST_23.pdf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550" y="508094"/>
            <a:ext cx="3532628" cy="54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37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2-3 </a:t>
            </a:r>
            <a:r>
              <a:rPr lang="tr-TR" dirty="0" err="1" smtClean="0">
                <a:solidFill>
                  <a:srgbClr val="FF0000"/>
                </a:solidFill>
              </a:rPr>
              <a:t>Search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Trees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18949" y="6337110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6" y="1331298"/>
            <a:ext cx="8759095" cy="47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Exercise-1: </a:t>
            </a:r>
            <a:r>
              <a:rPr lang="tr-TR" dirty="0" smtClean="0">
                <a:solidFill>
                  <a:srgbClr val="FF0000"/>
                </a:solidFill>
              </a:rPr>
              <a:t>2-3 </a:t>
            </a:r>
            <a:r>
              <a:rPr lang="tr-TR" dirty="0" err="1" smtClean="0">
                <a:solidFill>
                  <a:srgbClr val="FF0000"/>
                </a:solidFill>
              </a:rPr>
              <a:t>Insertion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Draw the </a:t>
            </a:r>
            <a:r>
              <a:rPr lang="en-US" dirty="0">
                <a:solidFill>
                  <a:srgbClr val="FF0000"/>
                </a:solidFill>
              </a:rPr>
              <a:t>2-3 tree </a:t>
            </a:r>
            <a:r>
              <a:rPr lang="en-US" dirty="0"/>
              <a:t>that results when you insert the keys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		</a:t>
            </a:r>
            <a:r>
              <a:rPr lang="en-US" dirty="0" smtClean="0"/>
              <a:t>E </a:t>
            </a:r>
            <a:r>
              <a:rPr lang="en-US" dirty="0"/>
              <a:t>A S Y Q U T I O N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en-US" dirty="0" smtClean="0"/>
              <a:t>in </a:t>
            </a:r>
            <a:r>
              <a:rPr lang="en-US" dirty="0"/>
              <a:t>that order into an initially empty tree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1700" dirty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642583" y="6117822"/>
            <a:ext cx="1110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Source: </a:t>
            </a:r>
            <a:r>
              <a:rPr lang="en-US"/>
              <a:t>Algorithms, 4th Edition, R. Sedgewick and K. Wayne, Addison-Wesley Professional, 2011</a:t>
            </a:r>
            <a:r>
              <a:rPr lang="tr-TR"/>
              <a:t> (Chapter 3, Exercises 3.3.1, pp. 449)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Exercise-2 (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Draw the </a:t>
            </a:r>
            <a:r>
              <a:rPr lang="en-US" dirty="0">
                <a:solidFill>
                  <a:srgbClr val="FF0000"/>
                </a:solidFill>
              </a:rPr>
              <a:t>2-3 tree </a:t>
            </a:r>
            <a:r>
              <a:rPr lang="en-US" dirty="0"/>
              <a:t>that results when you insert the keys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		</a:t>
            </a:r>
            <a:r>
              <a:rPr lang="pt-BR" dirty="0"/>
              <a:t>Y L P M X H C R A E S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en-US" dirty="0" smtClean="0"/>
              <a:t>in </a:t>
            </a:r>
            <a:r>
              <a:rPr lang="en-US" dirty="0"/>
              <a:t>that order into an initially empty tree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1700" dirty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550460" y="6176963"/>
            <a:ext cx="1109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en-US" dirty="0"/>
              <a:t>Algorithms,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3, </a:t>
            </a:r>
            <a:r>
              <a:rPr lang="tr-TR" dirty="0" err="1"/>
              <a:t>Exercises</a:t>
            </a:r>
            <a:r>
              <a:rPr lang="tr-TR" dirty="0"/>
              <a:t> 3.3.2, </a:t>
            </a:r>
            <a:r>
              <a:rPr lang="tr-TR" dirty="0" err="1"/>
              <a:t>pp</a:t>
            </a:r>
            <a:r>
              <a:rPr lang="tr-TR" dirty="0"/>
              <a:t>. 449)</a:t>
            </a:r>
          </a:p>
        </p:txBody>
      </p:sp>
    </p:spTree>
    <p:extLst>
      <p:ext uri="{BB962C8B-B14F-4D97-AF65-F5344CB8AC3E}">
        <p14:creationId xmlns:p14="http://schemas.microsoft.com/office/powerpoint/2010/main" val="4340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02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2-3 </a:t>
            </a:r>
            <a:r>
              <a:rPr lang="tr-TR" dirty="0" err="1" smtClean="0">
                <a:solidFill>
                  <a:srgbClr val="FF0000"/>
                </a:solidFill>
              </a:rPr>
              <a:t>Search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Tree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Removal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14149" y="6368955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4211"/>
            <a:ext cx="8322460" cy="5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02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Remove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cases</a:t>
            </a:r>
            <a:r>
              <a:rPr lang="tr-TR" dirty="0" smtClean="0">
                <a:solidFill>
                  <a:srgbClr val="FF0000"/>
                </a:solidFill>
              </a:rPr>
              <a:t> of 2-3 </a:t>
            </a:r>
            <a:r>
              <a:rPr lang="tr-TR" dirty="0" err="1" smtClean="0">
                <a:solidFill>
                  <a:srgbClr val="FF0000"/>
                </a:solidFill>
              </a:rPr>
              <a:t>Trees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14149" y="6368955"/>
            <a:ext cx="93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http://ee.usc.edu/~redekopp/cs104/slides/L19_BalancedBST_23.pdf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08" y="874038"/>
            <a:ext cx="8101525" cy="52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404</Words>
  <Application>Microsoft Office PowerPoint</Application>
  <PresentationFormat>Geniş ekran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BBM 204 Algorithms Lab</vt:lpstr>
      <vt:lpstr>Index</vt:lpstr>
      <vt:lpstr>Why do we need a balanced tree?</vt:lpstr>
      <vt:lpstr>2-3 Search Trees</vt:lpstr>
      <vt:lpstr>2-3 Search Trees</vt:lpstr>
      <vt:lpstr>Exercise-1: 2-3 Insertion</vt:lpstr>
      <vt:lpstr>Exercise-2 (Your turn )</vt:lpstr>
      <vt:lpstr>2-3 Search Tree Removal</vt:lpstr>
      <vt:lpstr>Remove cases of 2-3 Trees</vt:lpstr>
      <vt:lpstr>Remove Exercise 1</vt:lpstr>
      <vt:lpstr>Remove Exercise 1 (cont.)</vt:lpstr>
      <vt:lpstr>Remove Exercise 2</vt:lpstr>
      <vt:lpstr>Red-black BSTs</vt:lpstr>
      <vt:lpstr>Relation between Red-black BSTs and 2-3 tree</vt:lpstr>
      <vt:lpstr>Insertion Cases for Red-black BSTs </vt:lpstr>
      <vt:lpstr>Exercise-3: Red-black BSTs Insertion</vt:lpstr>
      <vt:lpstr>Exercise-4 (Your turn )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BBM 202 Algorithms Lab</dc:title>
  <dc:creator>Işıl</dc:creator>
  <cp:lastModifiedBy>Işıl</cp:lastModifiedBy>
  <cp:revision>189</cp:revision>
  <dcterms:created xsi:type="dcterms:W3CDTF">2017-03-02T09:46:06Z</dcterms:created>
  <dcterms:modified xsi:type="dcterms:W3CDTF">2017-03-17T20:33:00Z</dcterms:modified>
</cp:coreProperties>
</file>