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310" r:id="rId5"/>
    <p:sldId id="314" r:id="rId6"/>
    <p:sldId id="312" r:id="rId7"/>
    <p:sldId id="313" r:id="rId8"/>
    <p:sldId id="315" r:id="rId9"/>
    <p:sldId id="316" r:id="rId10"/>
    <p:sldId id="318" r:id="rId11"/>
    <p:sldId id="317" r:id="rId12"/>
    <p:sldId id="320" r:id="rId13"/>
    <p:sldId id="321" r:id="rId14"/>
    <p:sldId id="322" r:id="rId15"/>
    <p:sldId id="319" r:id="rId16"/>
    <p:sldId id="323" r:id="rId17"/>
    <p:sldId id="324" r:id="rId18"/>
    <p:sldId id="325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29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1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18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2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98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8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91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01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9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2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2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1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BBM 204 </a:t>
            </a:r>
            <a:r>
              <a:rPr lang="tr-TR" dirty="0" err="1" smtClean="0"/>
              <a:t>Algorithms</a:t>
            </a:r>
            <a:r>
              <a:rPr lang="tr-TR" dirty="0" smtClean="0"/>
              <a:t> </a:t>
            </a:r>
            <a:r>
              <a:rPr lang="tr-TR" dirty="0" err="1" smtClean="0"/>
              <a:t>Lab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862315"/>
            <a:ext cx="9144000" cy="2738651"/>
          </a:xfrm>
        </p:spPr>
        <p:txBody>
          <a:bodyPr>
            <a:normAutofit fontScale="47500" lnSpcReduction="20000"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Recitation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smtClean="0">
                <a:solidFill>
                  <a:srgbClr val="FF0000"/>
                </a:solidFill>
              </a:rPr>
              <a:t>5</a:t>
            </a:r>
            <a:endParaRPr lang="tr-TR" sz="4400" dirty="0" smtClean="0">
              <a:solidFill>
                <a:srgbClr val="FF0000"/>
              </a:solidFill>
            </a:endParaRPr>
          </a:p>
          <a:p>
            <a:r>
              <a:rPr lang="tr-TR" sz="4400" dirty="0" smtClean="0"/>
              <a:t> </a:t>
            </a:r>
            <a:r>
              <a:rPr lang="tr-TR" sz="3800" dirty="0" err="1" smtClean="0"/>
              <a:t>Hash</a:t>
            </a:r>
            <a:r>
              <a:rPr lang="tr-TR" sz="3800" dirty="0" smtClean="0"/>
              <a:t> </a:t>
            </a:r>
            <a:r>
              <a:rPr lang="tr-TR" sz="3800" dirty="0" err="1" smtClean="0"/>
              <a:t>functions</a:t>
            </a:r>
            <a:endParaRPr lang="tr-TR" sz="3800" dirty="0" smtClean="0"/>
          </a:p>
          <a:p>
            <a:r>
              <a:rPr lang="tr-TR" sz="3800" dirty="0" err="1" smtClean="0"/>
              <a:t>Sequential</a:t>
            </a:r>
            <a:r>
              <a:rPr lang="tr-TR" sz="3800" dirty="0" smtClean="0"/>
              <a:t> </a:t>
            </a:r>
            <a:r>
              <a:rPr lang="tr-TR" sz="3800" dirty="0" err="1" smtClean="0"/>
              <a:t>Chaining</a:t>
            </a:r>
            <a:endParaRPr lang="tr-TR" sz="3800" dirty="0" smtClean="0"/>
          </a:p>
          <a:p>
            <a:r>
              <a:rPr lang="tr-TR" sz="3800" dirty="0" err="1" smtClean="0"/>
              <a:t>Linear</a:t>
            </a:r>
            <a:r>
              <a:rPr lang="tr-TR" sz="3800" dirty="0" smtClean="0"/>
              <a:t> </a:t>
            </a:r>
            <a:r>
              <a:rPr lang="tr-TR" sz="3800" dirty="0" err="1" smtClean="0"/>
              <a:t>Probing</a:t>
            </a:r>
            <a:endParaRPr lang="tr-TR" sz="3800" dirty="0" smtClean="0"/>
          </a:p>
          <a:p>
            <a:r>
              <a:rPr lang="tr-TR" sz="3800" dirty="0" err="1" smtClean="0"/>
              <a:t>Double</a:t>
            </a:r>
            <a:r>
              <a:rPr lang="tr-TR" sz="3800" dirty="0" smtClean="0"/>
              <a:t> </a:t>
            </a:r>
            <a:r>
              <a:rPr lang="tr-TR" sz="3800" dirty="0" err="1" smtClean="0"/>
              <a:t>Hashing</a:t>
            </a:r>
            <a:endParaRPr lang="tr-TR" sz="3800" dirty="0" smtClean="0"/>
          </a:p>
          <a:p>
            <a:endParaRPr lang="tr-TR" sz="3400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sz="3400" dirty="0" smtClean="0"/>
              <a:t>Işıl Karabey</a:t>
            </a:r>
          </a:p>
        </p:txBody>
      </p:sp>
    </p:spTree>
    <p:extLst>
      <p:ext uri="{BB962C8B-B14F-4D97-AF65-F5344CB8AC3E}">
        <p14:creationId xmlns:p14="http://schemas.microsoft.com/office/powerpoint/2010/main" val="27477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203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Disadvantages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Separate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Chaining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47216" y="6268401"/>
            <a:ext cx="1118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tr-TR" dirty="0"/>
              <a:t>http://www.eecs.wsu.edu/~ananth/CptS223/Lectures/hashing.pdf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8" y="1196414"/>
            <a:ext cx="8329247" cy="46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20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Open </a:t>
            </a:r>
            <a:r>
              <a:rPr lang="tr-TR" dirty="0" err="1" smtClean="0">
                <a:solidFill>
                  <a:srgbClr val="FF0000"/>
                </a:solidFill>
              </a:rPr>
              <a:t>Addressing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0129" y="6184144"/>
            <a:ext cx="1118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tr-TR" dirty="0"/>
              <a:t>http://ee.usc.edu/~redekopp/cs104/slides/L21_Hashing.pdf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72" y="1142104"/>
            <a:ext cx="8014648" cy="49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317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Linear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</a:t>
            </a:r>
            <a:r>
              <a:rPr lang="tr-TR" dirty="0" err="1" smtClean="0">
                <a:solidFill>
                  <a:srgbClr val="FF0000"/>
                </a:solidFill>
              </a:rPr>
              <a:t>robing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Exercise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97912"/>
            <a:ext cx="10515600" cy="4351338"/>
          </a:xfrm>
        </p:spPr>
        <p:txBody>
          <a:bodyPr/>
          <a:lstStyle/>
          <a:p>
            <a:r>
              <a:rPr lang="en-US" dirty="0"/>
              <a:t>Give the contents of the hash table that results when you insert items with the keys </a:t>
            </a:r>
            <a:r>
              <a:rPr lang="en-US" dirty="0">
                <a:solidFill>
                  <a:srgbClr val="FF0000"/>
                </a:solidFill>
              </a:rPr>
              <a:t>E A S Y Q U T I O N </a:t>
            </a:r>
            <a:r>
              <a:rPr lang="en-US" dirty="0"/>
              <a:t>in that order into an initially empty table of size </a:t>
            </a:r>
            <a:r>
              <a:rPr lang="en-US" dirty="0">
                <a:solidFill>
                  <a:srgbClr val="FF0000"/>
                </a:solidFill>
              </a:rPr>
              <a:t>M = 16 </a:t>
            </a:r>
            <a:r>
              <a:rPr lang="en-US" dirty="0"/>
              <a:t>using linear </a:t>
            </a:r>
            <a:r>
              <a:rPr lang="en-US" dirty="0" smtClean="0"/>
              <a:t>probing</a:t>
            </a:r>
            <a:endParaRPr lang="tr-TR" dirty="0" smtClean="0"/>
          </a:p>
          <a:p>
            <a:r>
              <a:rPr lang="en-US" dirty="0" smtClean="0"/>
              <a:t>Use </a:t>
            </a:r>
            <a:r>
              <a:rPr lang="en-US" dirty="0"/>
              <a:t>the hash function </a:t>
            </a:r>
            <a:r>
              <a:rPr lang="en-US" dirty="0">
                <a:solidFill>
                  <a:srgbClr val="FF0000"/>
                </a:solidFill>
              </a:rPr>
              <a:t>11k mod M </a:t>
            </a:r>
            <a:r>
              <a:rPr lang="en-US" dirty="0"/>
              <a:t>to transform the kth letter of the alphabet into a table index.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69879" y="6229637"/>
            <a:ext cx="1118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en-US" dirty="0" smtClean="0"/>
              <a:t>Algorithms</a:t>
            </a:r>
            <a:r>
              <a:rPr lang="en-US" dirty="0"/>
              <a:t>, 4th Edition, R. Sedgewick and K. Wayne, Addison-Wesley Professional, 2011</a:t>
            </a:r>
            <a:r>
              <a:rPr lang="tr-TR" dirty="0"/>
              <a:t> (</a:t>
            </a:r>
            <a:r>
              <a:rPr lang="tr-TR" dirty="0" err="1"/>
              <a:t>Chapter</a:t>
            </a:r>
            <a:r>
              <a:rPr lang="tr-TR" dirty="0"/>
              <a:t> 3, </a:t>
            </a:r>
            <a:r>
              <a:rPr lang="tr-TR" dirty="0" err="1"/>
              <a:t>Exercises</a:t>
            </a:r>
            <a:r>
              <a:rPr lang="tr-TR" dirty="0"/>
              <a:t> </a:t>
            </a:r>
            <a:r>
              <a:rPr lang="tr-TR" dirty="0" smtClean="0"/>
              <a:t>3.4.10, </a:t>
            </a:r>
            <a:r>
              <a:rPr lang="tr-TR" dirty="0" err="1"/>
              <a:t>pp</a:t>
            </a:r>
            <a:r>
              <a:rPr lang="tr-TR" dirty="0"/>
              <a:t>. </a:t>
            </a:r>
            <a:r>
              <a:rPr lang="tr-TR" dirty="0" smtClean="0"/>
              <a:t>480)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2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69879" y="6306975"/>
            <a:ext cx="1118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tr-TR" dirty="0"/>
              <a:t>http://www.eecs.wsu.edu/~ananth/CptS223/Lectures/hashing.pdf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12" y="450470"/>
            <a:ext cx="7539987" cy="57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317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Double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Hashing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Exercise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97912"/>
            <a:ext cx="10515600" cy="4351338"/>
          </a:xfrm>
        </p:spPr>
        <p:txBody>
          <a:bodyPr/>
          <a:lstStyle/>
          <a:p>
            <a:r>
              <a:rPr lang="en-US" dirty="0"/>
              <a:t>Give the contents of the hash table that results when you insert items with the keys </a:t>
            </a:r>
            <a:r>
              <a:rPr lang="en-US" dirty="0">
                <a:solidFill>
                  <a:srgbClr val="FF0000"/>
                </a:solidFill>
              </a:rPr>
              <a:t>E A S Y Q U T I O N </a:t>
            </a:r>
            <a:r>
              <a:rPr lang="en-US" dirty="0"/>
              <a:t>in that order into an initially empty table of size </a:t>
            </a:r>
            <a:r>
              <a:rPr lang="en-US" dirty="0">
                <a:solidFill>
                  <a:srgbClr val="FF0000"/>
                </a:solidFill>
              </a:rPr>
              <a:t>M = 16 </a:t>
            </a: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double </a:t>
            </a:r>
            <a:r>
              <a:rPr lang="en-US" dirty="0" smtClean="0">
                <a:solidFill>
                  <a:srgbClr val="FF0000"/>
                </a:solidFill>
              </a:rPr>
              <a:t>hashing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Use </a:t>
            </a:r>
            <a:r>
              <a:rPr lang="en-US" dirty="0"/>
              <a:t>the hash function </a:t>
            </a:r>
            <a:r>
              <a:rPr lang="en-US" dirty="0">
                <a:solidFill>
                  <a:srgbClr val="FF0000"/>
                </a:solidFill>
              </a:rPr>
              <a:t>11k mod M </a:t>
            </a:r>
            <a:r>
              <a:rPr lang="en-US" dirty="0"/>
              <a:t>for the </a:t>
            </a:r>
            <a:r>
              <a:rPr lang="en-US" dirty="0" err="1" smtClean="0"/>
              <a:t>init</a:t>
            </a:r>
            <a:r>
              <a:rPr lang="tr-TR" dirty="0" smtClean="0"/>
              <a:t>i</a:t>
            </a:r>
            <a:r>
              <a:rPr lang="en-US" dirty="0" smtClean="0"/>
              <a:t>al </a:t>
            </a:r>
            <a:r>
              <a:rPr lang="en-US" dirty="0"/>
              <a:t>probe and the second hash function </a:t>
            </a:r>
            <a:r>
              <a:rPr lang="en-US" dirty="0">
                <a:solidFill>
                  <a:srgbClr val="FF0000"/>
                </a:solidFill>
              </a:rPr>
              <a:t>(k mod 3) + 1 </a:t>
            </a:r>
            <a:r>
              <a:rPr lang="en-US" dirty="0"/>
              <a:t>for the search increment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69879" y="6229637"/>
            <a:ext cx="1118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en-US" dirty="0"/>
              <a:t>http://www.cs.princeton.edu/courses/archive/spr04/cos226/exercises/hash.html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56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6733" y="6347917"/>
            <a:ext cx="1118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tr-TR" dirty="0"/>
              <a:t>http://www.eecs.wsu.edu/~ananth/CptS223/Lectures/hashing.pdf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56" y="254346"/>
            <a:ext cx="7933512" cy="57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6733" y="6347917"/>
            <a:ext cx="1118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</a:t>
            </a:r>
            <a:r>
              <a:rPr lang="tr-TR" dirty="0"/>
              <a:t>: http://ee.usc.edu/~redekopp/cs104/slides/L21_Hashing.pdf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132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Summary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Hash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Tables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33" y="1439374"/>
            <a:ext cx="9535360" cy="49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2183" y="6488668"/>
            <a:ext cx="1118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</a:t>
            </a:r>
            <a:r>
              <a:rPr lang="tr-TR" dirty="0"/>
              <a:t>: https://www.cs.bgu.ac.il/~ds132/wiki.files/ds132_ps8%20-%20solutions.pdf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4516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Summary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Collusion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Methods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09" y="786785"/>
            <a:ext cx="8285939" cy="5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2183" y="6488668"/>
            <a:ext cx="1118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</a:t>
            </a:r>
            <a:r>
              <a:rPr lang="tr-TR" dirty="0"/>
              <a:t>: http://bigocheatsheet.com/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4516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Hash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Table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vs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Other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Search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Trees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79" y="976218"/>
            <a:ext cx="9356841" cy="54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Index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Hashing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Sequential</a:t>
            </a:r>
            <a:r>
              <a:rPr lang="tr-TR" dirty="0" smtClean="0"/>
              <a:t> </a:t>
            </a:r>
            <a:r>
              <a:rPr lang="tr-TR" dirty="0" err="1" smtClean="0"/>
              <a:t>chaining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Linear</a:t>
            </a:r>
            <a:r>
              <a:rPr lang="tr-TR" dirty="0" smtClean="0"/>
              <a:t> </a:t>
            </a:r>
            <a:r>
              <a:rPr lang="tr-TR" dirty="0" err="1" smtClean="0"/>
              <a:t>probing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Double</a:t>
            </a:r>
            <a:r>
              <a:rPr lang="tr-TR" dirty="0" smtClean="0"/>
              <a:t> </a:t>
            </a:r>
            <a:r>
              <a:rPr lang="tr-TR" dirty="0" err="1"/>
              <a:t>h</a:t>
            </a:r>
            <a:r>
              <a:rPr lang="tr-TR" dirty="0" err="1" smtClean="0"/>
              <a:t>ashing</a:t>
            </a:r>
            <a:endParaRPr lang="tr-TR" dirty="0"/>
          </a:p>
          <a:p>
            <a:pPr marL="342900" lvl="1" indent="-342900"/>
            <a:endParaRPr lang="tr-TR" dirty="0" smtClean="0"/>
          </a:p>
          <a:p>
            <a:pPr marL="342900" lvl="1" indent="-342900"/>
            <a:r>
              <a:rPr lang="tr-TR" dirty="0" err="1" smtClean="0"/>
              <a:t>Exercises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sequential</a:t>
            </a:r>
            <a:r>
              <a:rPr lang="tr-TR" dirty="0" smtClean="0"/>
              <a:t> </a:t>
            </a:r>
            <a:r>
              <a:rPr lang="tr-TR" dirty="0" err="1" smtClean="0"/>
              <a:t>chaining</a:t>
            </a:r>
            <a:r>
              <a:rPr lang="tr-TR" dirty="0" smtClean="0"/>
              <a:t>, </a:t>
            </a:r>
            <a:r>
              <a:rPr lang="tr-TR" dirty="0" err="1" smtClean="0"/>
              <a:t>linear</a:t>
            </a:r>
            <a:r>
              <a:rPr lang="tr-TR" dirty="0" smtClean="0"/>
              <a:t> </a:t>
            </a:r>
            <a:r>
              <a:rPr lang="tr-TR" dirty="0" err="1" smtClean="0"/>
              <a:t>probing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double</a:t>
            </a:r>
            <a:r>
              <a:rPr lang="tr-TR" dirty="0" smtClean="0"/>
              <a:t> </a:t>
            </a:r>
            <a:r>
              <a:rPr lang="tr-TR" dirty="0" err="1" smtClean="0"/>
              <a:t>hashing</a:t>
            </a: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88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Hashing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Data </a:t>
            </a:r>
            <a:r>
              <a:rPr lang="en-US" sz="2600" dirty="0"/>
              <a:t>records are stored in a </a:t>
            </a:r>
            <a:r>
              <a:rPr lang="en-US" sz="2600" u="sng" dirty="0"/>
              <a:t>hash </a:t>
            </a:r>
            <a:r>
              <a:rPr lang="en-US" sz="2600" u="sng" dirty="0" smtClean="0"/>
              <a:t>table</a:t>
            </a:r>
            <a:endParaRPr lang="tr-TR" sz="2600" u="sng" dirty="0"/>
          </a:p>
          <a:p>
            <a:endParaRPr lang="tr-TR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position of a data record in the hash table is determined by its </a:t>
            </a:r>
            <a:r>
              <a:rPr lang="en-US" sz="2600" u="sng" dirty="0" smtClean="0"/>
              <a:t>key</a:t>
            </a:r>
            <a:endParaRPr lang="tr-TR" sz="2600" u="sng" dirty="0"/>
          </a:p>
          <a:p>
            <a:endParaRPr lang="tr-TR" sz="2600" dirty="0" smtClean="0"/>
          </a:p>
          <a:p>
            <a:r>
              <a:rPr lang="en-US" sz="2600" dirty="0" smtClean="0"/>
              <a:t>A </a:t>
            </a:r>
            <a:r>
              <a:rPr lang="en-US" sz="2600" u="sng" dirty="0"/>
              <a:t>hash function </a:t>
            </a:r>
            <a:r>
              <a:rPr lang="en-US" sz="2600" dirty="0"/>
              <a:t>maps keys to positions in the hash </a:t>
            </a:r>
            <a:r>
              <a:rPr lang="en-US" sz="2600" dirty="0" smtClean="0"/>
              <a:t>table</a:t>
            </a:r>
            <a:endParaRPr lang="tr-TR" sz="2600" dirty="0"/>
          </a:p>
          <a:p>
            <a:endParaRPr lang="tr-TR" sz="2600" dirty="0" smtClean="0"/>
          </a:p>
          <a:p>
            <a:r>
              <a:rPr lang="en-US" sz="2600" dirty="0" smtClean="0"/>
              <a:t>If </a:t>
            </a:r>
            <a:r>
              <a:rPr lang="en-US" sz="2600" dirty="0"/>
              <a:t>a hash function maps two keys to the same position in the hash table, then a </a:t>
            </a:r>
            <a:r>
              <a:rPr lang="en-US" sz="2600" u="sng" dirty="0"/>
              <a:t>collision</a:t>
            </a:r>
            <a:r>
              <a:rPr lang="en-US" sz="2600" dirty="0"/>
              <a:t> </a:t>
            </a:r>
            <a:r>
              <a:rPr lang="en-US" sz="2600" dirty="0" smtClean="0"/>
              <a:t>occurs</a:t>
            </a:r>
            <a:endParaRPr lang="tr-TR" sz="2600" dirty="0"/>
          </a:p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Source: http://www3.cs.stonybrook.edu/~cse214/lecture_slides/unit8.pdf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6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Goals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Hashing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Source: http://www3.cs.stonybrook.edu/~cse214/lecture_slides/unit8.pdf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3253"/>
            <a:ext cx="8088763" cy="4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Hash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Function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Desirables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http://ee.usc.edu/~redekopp/cs104/slides/L21_Hashing.pdf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73" y="1483168"/>
            <a:ext cx="10649482" cy="416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Simple </a:t>
            </a:r>
            <a:r>
              <a:rPr lang="tr-TR" dirty="0" err="1" smtClean="0">
                <a:solidFill>
                  <a:srgbClr val="FF0000"/>
                </a:solidFill>
              </a:rPr>
              <a:t>Example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Source: http://www3.cs.stonybrook.edu/~cse214/lecture_slides/unit8.pdf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06" y="1484465"/>
            <a:ext cx="7868306" cy="44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1773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Resolving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Collusions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dirty="0" err="1" smtClean="0"/>
              <a:t>Two</a:t>
            </a:r>
            <a:r>
              <a:rPr lang="tr-TR" sz="2600" dirty="0" smtClean="0"/>
              <a:t> </a:t>
            </a:r>
            <a:r>
              <a:rPr lang="tr-TR" sz="2600" dirty="0" err="1" smtClean="0"/>
              <a:t>approaches</a:t>
            </a:r>
            <a:r>
              <a:rPr lang="tr-TR" sz="2600" dirty="0" smtClean="0"/>
              <a:t>:</a:t>
            </a:r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 err="1" smtClean="0"/>
              <a:t>Separate</a:t>
            </a:r>
            <a:r>
              <a:rPr lang="tr-TR" sz="2600" dirty="0" smtClean="0"/>
              <a:t> </a:t>
            </a:r>
            <a:r>
              <a:rPr lang="tr-TR" sz="2600" dirty="0" err="1" smtClean="0"/>
              <a:t>chaining</a:t>
            </a:r>
            <a:endParaRPr lang="tr-TR" sz="2600" dirty="0" smtClean="0"/>
          </a:p>
          <a:p>
            <a:endParaRPr lang="tr-TR" sz="2600" dirty="0" smtClean="0"/>
          </a:p>
          <a:p>
            <a:r>
              <a:rPr lang="tr-TR" sz="2600" dirty="0" smtClean="0"/>
              <a:t>Open </a:t>
            </a:r>
            <a:r>
              <a:rPr lang="tr-TR" sz="2600" dirty="0" err="1" smtClean="0"/>
              <a:t>addressing</a:t>
            </a:r>
            <a:endParaRPr lang="tr-TR" sz="2600" dirty="0" smtClean="0"/>
          </a:p>
          <a:p>
            <a:pPr marL="719138" indent="-273050">
              <a:buFont typeface="Wingdings" panose="05000000000000000000" pitchFamily="2" charset="2"/>
              <a:buChar char="ü"/>
            </a:pPr>
            <a:r>
              <a:rPr lang="tr-TR" sz="2600" dirty="0"/>
              <a:t>	</a:t>
            </a:r>
            <a:r>
              <a:rPr lang="tr-TR" sz="2600" dirty="0" err="1" smtClean="0"/>
              <a:t>Linear</a:t>
            </a:r>
            <a:r>
              <a:rPr lang="tr-TR" sz="2600" dirty="0" smtClean="0"/>
              <a:t> </a:t>
            </a:r>
            <a:r>
              <a:rPr lang="tr-TR" sz="2600" dirty="0" err="1" smtClean="0"/>
              <a:t>probing</a:t>
            </a:r>
            <a:endParaRPr lang="tr-TR" sz="2600" dirty="0" smtClean="0"/>
          </a:p>
          <a:p>
            <a:pPr marL="719138" indent="-273050">
              <a:buFont typeface="Wingdings" panose="05000000000000000000" pitchFamily="2" charset="2"/>
              <a:buChar char="ü"/>
              <a:tabLst>
                <a:tab pos="446088" algn="l"/>
              </a:tabLst>
            </a:pPr>
            <a:r>
              <a:rPr lang="tr-TR" sz="2600" dirty="0"/>
              <a:t>	</a:t>
            </a:r>
            <a:r>
              <a:rPr lang="tr-TR" sz="2600" dirty="0" err="1" smtClean="0"/>
              <a:t>Double</a:t>
            </a:r>
            <a:r>
              <a:rPr lang="tr-TR" sz="2600" dirty="0" smtClean="0"/>
              <a:t> </a:t>
            </a:r>
            <a:r>
              <a:rPr lang="tr-TR" sz="2600" dirty="0" err="1" smtClean="0"/>
              <a:t>hashing</a:t>
            </a:r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38200" y="6448989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http://www.cs.princeton.edu/courses/archive/spr03/cs226/lectures/hashing.4up.pdf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94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1773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Separate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Chaining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200" y="6448989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http://www.eecs.wsu.edu/~ananth/CptS223/Lectures/hashing.pdf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75" y="1104805"/>
            <a:ext cx="9714778" cy="51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203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Separate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Chaining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Exercise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11560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Give the contents of the hash table that results when you insert items with the keys </a:t>
            </a:r>
            <a:r>
              <a:rPr lang="en-US" dirty="0">
                <a:solidFill>
                  <a:srgbClr val="FF0000"/>
                </a:solidFill>
              </a:rPr>
              <a:t>E A S Y Q U T I O N </a:t>
            </a:r>
            <a:r>
              <a:rPr lang="en-US" dirty="0"/>
              <a:t>in that order into an initially empty table of </a:t>
            </a:r>
            <a:r>
              <a:rPr lang="en-US" dirty="0">
                <a:solidFill>
                  <a:srgbClr val="FF0000"/>
                </a:solidFill>
              </a:rPr>
              <a:t>M = 5 </a:t>
            </a:r>
            <a:r>
              <a:rPr lang="en-US" dirty="0"/>
              <a:t>lists, using </a:t>
            </a:r>
            <a:r>
              <a:rPr lang="en-US" dirty="0">
                <a:solidFill>
                  <a:srgbClr val="FF0000"/>
                </a:solidFill>
              </a:rPr>
              <a:t>separate chaining </a:t>
            </a:r>
            <a:r>
              <a:rPr lang="en-US" dirty="0"/>
              <a:t>with unordered </a:t>
            </a:r>
            <a:r>
              <a:rPr lang="en-US" dirty="0" smtClean="0"/>
              <a:t>lists </a:t>
            </a:r>
            <a:endParaRPr lang="tr-TR" dirty="0" smtClean="0"/>
          </a:p>
          <a:p>
            <a:pPr algn="just"/>
            <a:r>
              <a:rPr lang="en-US" dirty="0" smtClean="0"/>
              <a:t>Use </a:t>
            </a:r>
            <a:r>
              <a:rPr lang="en-US" dirty="0"/>
              <a:t>the hash function </a:t>
            </a:r>
            <a:r>
              <a:rPr lang="en-US" dirty="0">
                <a:solidFill>
                  <a:srgbClr val="FF0000"/>
                </a:solidFill>
              </a:rPr>
              <a:t>11 k mod M </a:t>
            </a:r>
            <a:r>
              <a:rPr lang="en-US" dirty="0"/>
              <a:t>to transform the kth letter of the alphabet into a table index, e.g., hash(I) = hash(9) = 99 % 5 = 4.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6314" y="5999995"/>
            <a:ext cx="1118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en-US" dirty="0" smtClean="0"/>
              <a:t>Algorithms</a:t>
            </a:r>
            <a:r>
              <a:rPr lang="en-US" dirty="0"/>
              <a:t>, 4th Edition, R. Sedgewick and K. Wayne, Addison-Wesley Professional, 2011</a:t>
            </a:r>
            <a:r>
              <a:rPr lang="tr-TR" dirty="0"/>
              <a:t> (</a:t>
            </a:r>
            <a:r>
              <a:rPr lang="tr-TR" dirty="0" err="1"/>
              <a:t>Chapter</a:t>
            </a:r>
            <a:r>
              <a:rPr lang="tr-TR" dirty="0"/>
              <a:t> 3, </a:t>
            </a:r>
            <a:r>
              <a:rPr lang="tr-TR" dirty="0" err="1"/>
              <a:t>Exercises</a:t>
            </a:r>
            <a:r>
              <a:rPr lang="tr-TR" dirty="0"/>
              <a:t> </a:t>
            </a:r>
            <a:r>
              <a:rPr lang="tr-TR" dirty="0" smtClean="0"/>
              <a:t>3.4.1, </a:t>
            </a:r>
            <a:r>
              <a:rPr lang="tr-TR" dirty="0" err="1"/>
              <a:t>pp</a:t>
            </a:r>
            <a:r>
              <a:rPr lang="tr-TR" dirty="0"/>
              <a:t>. </a:t>
            </a:r>
            <a:r>
              <a:rPr lang="tr-TR" dirty="0" smtClean="0"/>
              <a:t>480)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82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509</Words>
  <Application>Microsoft Office PowerPoint</Application>
  <PresentationFormat>Geniş ekran</PresentationFormat>
  <Paragraphs>97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Teması</vt:lpstr>
      <vt:lpstr>BBM 204 Algorithms Lab</vt:lpstr>
      <vt:lpstr>Index</vt:lpstr>
      <vt:lpstr>Hashing</vt:lpstr>
      <vt:lpstr>Goals of Hashing</vt:lpstr>
      <vt:lpstr>Hash Function Desirables</vt:lpstr>
      <vt:lpstr>Simple Example</vt:lpstr>
      <vt:lpstr>Resolving Collusions</vt:lpstr>
      <vt:lpstr>Separate Chaining</vt:lpstr>
      <vt:lpstr>Separate Chaining Exercise</vt:lpstr>
      <vt:lpstr>Disadvantages of Separate Chaining</vt:lpstr>
      <vt:lpstr>Open Addressing</vt:lpstr>
      <vt:lpstr>Linear Probing Exercise</vt:lpstr>
      <vt:lpstr>PowerPoint Sunusu</vt:lpstr>
      <vt:lpstr>Double Hashing Exercise</vt:lpstr>
      <vt:lpstr>PowerPoint Sunusu</vt:lpstr>
      <vt:lpstr>Summary of Hash Tables</vt:lpstr>
      <vt:lpstr>Summary of Collusion Methods</vt:lpstr>
      <vt:lpstr>Hash Table vs Other Search Trees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BBM 202 Algorithms Lab</dc:title>
  <dc:creator>Işıl</dc:creator>
  <cp:lastModifiedBy>Işıl</cp:lastModifiedBy>
  <cp:revision>264</cp:revision>
  <dcterms:created xsi:type="dcterms:W3CDTF">2017-03-02T09:46:06Z</dcterms:created>
  <dcterms:modified xsi:type="dcterms:W3CDTF">2017-03-23T22:25:03Z</dcterms:modified>
</cp:coreProperties>
</file>