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26" r:id="rId5"/>
    <p:sldId id="327" r:id="rId6"/>
    <p:sldId id="328" r:id="rId7"/>
    <p:sldId id="329" r:id="rId8"/>
    <p:sldId id="330" r:id="rId9"/>
    <p:sldId id="331" r:id="rId10"/>
    <p:sldId id="312" r:id="rId11"/>
    <p:sldId id="332" r:id="rId12"/>
    <p:sldId id="333" r:id="rId13"/>
    <p:sldId id="340" r:id="rId14"/>
    <p:sldId id="334" r:id="rId15"/>
    <p:sldId id="335" r:id="rId16"/>
    <p:sldId id="336" r:id="rId17"/>
    <p:sldId id="337" r:id="rId18"/>
    <p:sldId id="338" r:id="rId19"/>
    <p:sldId id="341" r:id="rId20"/>
    <p:sldId id="343" r:id="rId21"/>
    <p:sldId id="344" r:id="rId22"/>
    <p:sldId id="345" r:id="rId23"/>
    <p:sldId id="339" r:id="rId24"/>
    <p:sldId id="342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29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1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18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2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98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8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91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0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9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2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2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A003-E498-4406-A674-B113626488EF}" type="datetimeFigureOut">
              <a:rPr lang="tr-TR" smtClean="0"/>
              <a:t>6.04.2017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1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Graph_(discrete_mathematics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BBM 204 </a:t>
            </a:r>
            <a:r>
              <a:rPr lang="tr-TR" dirty="0" err="1" smtClean="0"/>
              <a:t>Algorithms</a:t>
            </a:r>
            <a:r>
              <a:rPr lang="tr-TR" dirty="0" smtClean="0"/>
              <a:t> </a:t>
            </a:r>
            <a:r>
              <a:rPr lang="tr-TR" dirty="0" err="1" smtClean="0"/>
              <a:t>Lab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12191"/>
            <a:ext cx="9144000" cy="2888775"/>
          </a:xfrm>
        </p:spPr>
        <p:txBody>
          <a:bodyPr>
            <a:normAutofit fontScale="70000" lnSpcReduction="20000"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Recitation7</a:t>
            </a:r>
            <a:endParaRPr lang="tr-TR" sz="4400" dirty="0" smtClean="0">
              <a:solidFill>
                <a:srgbClr val="FF0000"/>
              </a:solidFill>
            </a:endParaRPr>
          </a:p>
          <a:p>
            <a:r>
              <a:rPr lang="tr-TR" sz="2600" dirty="0" err="1" smtClean="0"/>
              <a:t>Undirected</a:t>
            </a:r>
            <a:r>
              <a:rPr lang="tr-TR" sz="2600" dirty="0" smtClean="0"/>
              <a:t> </a:t>
            </a:r>
            <a:r>
              <a:rPr lang="tr-TR" sz="2600" dirty="0" err="1" smtClean="0"/>
              <a:t>versus</a:t>
            </a:r>
            <a:r>
              <a:rPr lang="tr-TR" sz="2600" dirty="0" smtClean="0"/>
              <a:t> </a:t>
            </a:r>
            <a:r>
              <a:rPr lang="tr-TR" sz="2600" dirty="0" err="1" smtClean="0"/>
              <a:t>Directed</a:t>
            </a:r>
            <a:r>
              <a:rPr lang="tr-TR" sz="2600" dirty="0" smtClean="0"/>
              <a:t> </a:t>
            </a:r>
            <a:r>
              <a:rPr lang="tr-TR" sz="2600" dirty="0" err="1" smtClean="0"/>
              <a:t>Graphs</a:t>
            </a:r>
            <a:endParaRPr lang="tr-TR" sz="2600" dirty="0" smtClean="0"/>
          </a:p>
          <a:p>
            <a:r>
              <a:rPr lang="tr-TR" sz="2600" dirty="0" err="1" smtClean="0"/>
              <a:t>Directed</a:t>
            </a:r>
            <a:r>
              <a:rPr lang="tr-TR" sz="2600" dirty="0" smtClean="0"/>
              <a:t> </a:t>
            </a:r>
            <a:r>
              <a:rPr lang="tr-TR" sz="2600" dirty="0" err="1" smtClean="0"/>
              <a:t>Graphs</a:t>
            </a:r>
            <a:endParaRPr lang="tr-TR" sz="2600" dirty="0" smtClean="0"/>
          </a:p>
          <a:p>
            <a:r>
              <a:rPr lang="tr-TR" sz="2600" dirty="0" err="1" smtClean="0"/>
              <a:t>Strongly</a:t>
            </a:r>
            <a:r>
              <a:rPr lang="tr-TR" sz="2600" dirty="0" smtClean="0"/>
              <a:t> Components</a:t>
            </a:r>
            <a:endParaRPr lang="tr-TR" sz="2600" dirty="0" smtClean="0"/>
          </a:p>
          <a:p>
            <a:endParaRPr lang="tr-TR" sz="3400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sz="3400" dirty="0" smtClean="0"/>
              <a:t>Işıl Karabey</a:t>
            </a:r>
          </a:p>
        </p:txBody>
      </p:sp>
    </p:spTree>
    <p:extLst>
      <p:ext uri="{BB962C8B-B14F-4D97-AF65-F5344CB8AC3E}">
        <p14:creationId xmlns:p14="http://schemas.microsoft.com/office/powerpoint/2010/main" val="27477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Drawing</a:t>
            </a:r>
            <a:r>
              <a:rPr lang="tr-TR" dirty="0" smtClean="0">
                <a:solidFill>
                  <a:srgbClr val="FF0000"/>
                </a:solidFill>
              </a:rPr>
              <a:t> a </a:t>
            </a:r>
            <a:r>
              <a:rPr lang="tr-TR" dirty="0" err="1" smtClean="0">
                <a:solidFill>
                  <a:srgbClr val="FF0000"/>
                </a:solidFill>
              </a:rPr>
              <a:t>Digraph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0" y="6177887"/>
            <a:ext cx="888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Source: </a:t>
            </a:r>
            <a:r>
              <a:rPr lang="en-US" dirty="0"/>
              <a:t>Algorithms, 4th Edition, R. Sedgewick and K. Wayne, Addison-Wesley Professional, 2011</a:t>
            </a:r>
            <a:r>
              <a:rPr lang="tr-TR" dirty="0"/>
              <a:t> (</a:t>
            </a:r>
            <a:r>
              <a:rPr lang="tr-TR" dirty="0" err="1"/>
              <a:t>Chapter</a:t>
            </a:r>
            <a:r>
              <a:rPr lang="tr-TR" dirty="0"/>
              <a:t> 4, </a:t>
            </a:r>
            <a:r>
              <a:rPr lang="tr-TR" dirty="0" err="1" smtClean="0"/>
              <a:t>Exercises</a:t>
            </a:r>
            <a:r>
              <a:rPr lang="tr-TR" dirty="0" smtClean="0"/>
              <a:t> 4.1.2, </a:t>
            </a:r>
            <a:r>
              <a:rPr lang="tr-TR" dirty="0" err="1" smtClean="0"/>
              <a:t>pp</a:t>
            </a:r>
            <a:r>
              <a:rPr lang="tr-TR" dirty="0"/>
              <a:t>. </a:t>
            </a:r>
            <a:r>
              <a:rPr lang="tr-TR" dirty="0" smtClean="0"/>
              <a:t>696)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533" y="28575"/>
            <a:ext cx="23050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Recall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955342" y="6264323"/>
            <a:ext cx="1102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en-US" dirty="0"/>
              <a:t>Algorithms, 4th Edition, R. Sedgewick and K. Wayne, Addison-Wesley Professional, 2011</a:t>
            </a:r>
            <a:r>
              <a:rPr lang="tr-TR" dirty="0"/>
              <a:t> (</a:t>
            </a:r>
            <a:r>
              <a:rPr lang="tr-TR" dirty="0" err="1"/>
              <a:t>Chapter</a:t>
            </a:r>
            <a:r>
              <a:rPr lang="tr-TR" dirty="0"/>
              <a:t> </a:t>
            </a:r>
            <a:r>
              <a:rPr lang="tr-TR" dirty="0" smtClean="0"/>
              <a:t>4, </a:t>
            </a:r>
            <a:r>
              <a:rPr lang="tr-TR" dirty="0" err="1" smtClean="0"/>
              <a:t>pp</a:t>
            </a:r>
            <a:r>
              <a:rPr lang="tr-TR" dirty="0"/>
              <a:t>. </a:t>
            </a:r>
            <a:r>
              <a:rPr lang="tr-TR" dirty="0" smtClean="0"/>
              <a:t>525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40" y="184956"/>
            <a:ext cx="4553589" cy="60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Recall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Adjacency-list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digraph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representation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https://www.cs.princeton.edu/~rs/AlgsDS07/13DirectedGraphs.pdf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57" y="1052597"/>
            <a:ext cx="7335848" cy="52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Graph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Traversals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http://www.inf.ed.ac.uk/teaching/courses/cs2/LectureNotes/CS2Bh/ADS/lecture9.pdf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0136"/>
            <a:ext cx="9823695" cy="45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https://www.cs.princeton.edu/~rs/AlgsDS07/13DirectedGraphs.pdf</a:t>
            </a:r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917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Depth-</a:t>
            </a:r>
            <a:r>
              <a:rPr lang="tr-TR" dirty="0" err="1">
                <a:solidFill>
                  <a:srgbClr val="FF0000"/>
                </a:solidFill>
              </a:rPr>
              <a:t>first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search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digraphs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38" y="1046420"/>
            <a:ext cx="6219372" cy="51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http://www.inf.ed.ac.uk/teaching/courses/cs2/LectureNotes/CS2Bh/ADS/lecture9.pdf</a:t>
            </a:r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14992" y="123761"/>
            <a:ext cx="10515600" cy="354327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Depth-</a:t>
            </a:r>
            <a:r>
              <a:rPr lang="tr-TR" dirty="0" err="1">
                <a:solidFill>
                  <a:srgbClr val="FF0000"/>
                </a:solidFill>
              </a:rPr>
              <a:t>first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search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 err="1">
                <a:solidFill>
                  <a:srgbClr val="FF0000"/>
                </a:solidFill>
              </a:rPr>
              <a:t>single-source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reachability</a:t>
            </a:r>
            <a:r>
              <a:rPr lang="tr-TR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26" y="870514"/>
            <a:ext cx="6887747" cy="302969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539" y="2054083"/>
            <a:ext cx="4446118" cy="40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https://www.cs.princeton.edu/~rs/AlgsDS07/13DirectedGraphs.pdf</a:t>
            </a:r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917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Depth-</a:t>
            </a:r>
            <a:r>
              <a:rPr lang="tr-TR" dirty="0" err="1">
                <a:solidFill>
                  <a:srgbClr val="FF0000"/>
                </a:solidFill>
              </a:rPr>
              <a:t>first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search</a:t>
            </a:r>
            <a:r>
              <a:rPr lang="tr-TR" dirty="0">
                <a:solidFill>
                  <a:srgbClr val="FF0000"/>
                </a:solidFill>
              </a:rPr>
              <a:t> (DFS)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0" y="1446630"/>
            <a:ext cx="9081240" cy="40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https://www.cs.princeton.edu/~rs/AlgsDS07/13DirectedGraphs.pdf</a:t>
            </a:r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917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Breadth-first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search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digraphs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05" y="1156259"/>
            <a:ext cx="7297910" cy="51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https://www.cs.princeton.edu/~rs/AlgsDS07/13DirectedGraphs.pdf</a:t>
            </a:r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917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Digraph</a:t>
            </a:r>
            <a:r>
              <a:rPr lang="tr-TR" dirty="0">
                <a:solidFill>
                  <a:srgbClr val="FF0000"/>
                </a:solidFill>
              </a:rPr>
              <a:t> BFS </a:t>
            </a:r>
            <a:r>
              <a:rPr lang="tr-TR" dirty="0" err="1">
                <a:solidFill>
                  <a:srgbClr val="FF0000"/>
                </a:solidFill>
              </a:rPr>
              <a:t>application</a:t>
            </a:r>
            <a:r>
              <a:rPr lang="tr-TR" dirty="0">
                <a:solidFill>
                  <a:srgbClr val="FF0000"/>
                </a:solidFill>
              </a:rPr>
              <a:t>: Web </a:t>
            </a:r>
            <a:r>
              <a:rPr lang="tr-TR" dirty="0" err="1">
                <a:solidFill>
                  <a:srgbClr val="FF0000"/>
                </a:solidFill>
              </a:rPr>
              <a:t>Crawler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13" y="955460"/>
            <a:ext cx="7757222" cy="54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http://www.inf.ed.ac.uk/teaching/courses/cs2/LectureNotes/CS2Bh/ADS/lecture9.pdf</a:t>
            </a:r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3651" y="305984"/>
            <a:ext cx="10515600" cy="553917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Breadth-first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search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 err="1">
                <a:solidFill>
                  <a:srgbClr val="FF0000"/>
                </a:solidFill>
              </a:rPr>
              <a:t>single-source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reachability</a:t>
            </a:r>
            <a:r>
              <a:rPr lang="tr-TR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51" y="987280"/>
            <a:ext cx="7130791" cy="28668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44" y="1921036"/>
            <a:ext cx="4155034" cy="44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Index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Undirected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Directed</a:t>
            </a:r>
            <a:r>
              <a:rPr lang="tr-TR" dirty="0"/>
              <a:t> </a:t>
            </a:r>
            <a:r>
              <a:rPr lang="tr-TR" dirty="0" err="1"/>
              <a:t>Graphs</a:t>
            </a:r>
            <a:endParaRPr lang="tr-TR" dirty="0"/>
          </a:p>
          <a:p>
            <a:r>
              <a:rPr lang="tr-TR" dirty="0" err="1"/>
              <a:t>Directed</a:t>
            </a:r>
            <a:r>
              <a:rPr lang="tr-TR" dirty="0"/>
              <a:t> </a:t>
            </a:r>
            <a:r>
              <a:rPr lang="tr-TR" dirty="0" err="1" smtClean="0"/>
              <a:t>Graphs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DFS </a:t>
            </a:r>
            <a:r>
              <a:rPr lang="tr-TR" dirty="0" err="1" smtClean="0"/>
              <a:t>and</a:t>
            </a:r>
            <a:r>
              <a:rPr lang="tr-TR" dirty="0" smtClean="0"/>
              <a:t> BFS in </a:t>
            </a:r>
            <a:r>
              <a:rPr lang="tr-TR" dirty="0" err="1" smtClean="0"/>
              <a:t>Directed</a:t>
            </a:r>
            <a:r>
              <a:rPr lang="tr-TR" dirty="0" smtClean="0"/>
              <a:t> </a:t>
            </a:r>
            <a:r>
              <a:rPr lang="tr-TR" dirty="0" err="1" smtClean="0"/>
              <a:t>Graphs</a:t>
            </a:r>
            <a:endParaRPr lang="tr-TR" dirty="0"/>
          </a:p>
          <a:p>
            <a:r>
              <a:rPr lang="tr-TR" dirty="0" err="1"/>
              <a:t>Strongly</a:t>
            </a:r>
            <a:r>
              <a:rPr lang="tr-TR" dirty="0"/>
              <a:t> Components</a:t>
            </a:r>
          </a:p>
          <a:p>
            <a:pPr marL="342900" lvl="1" indent="-342900"/>
            <a:endParaRPr lang="tr-TR" dirty="0" smtClean="0"/>
          </a:p>
          <a:p>
            <a:pPr marL="342900" lvl="1" indent="-342900"/>
            <a:r>
              <a:rPr lang="tr-TR" dirty="0" err="1" smtClean="0"/>
              <a:t>Exercises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directed</a:t>
            </a:r>
            <a:r>
              <a:rPr lang="tr-TR" dirty="0" smtClean="0"/>
              <a:t> </a:t>
            </a:r>
            <a:r>
              <a:rPr lang="tr-TR" dirty="0" err="1" smtClean="0"/>
              <a:t>graphs</a:t>
            </a: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8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50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Strongly Connected Directed graphs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6786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Every </a:t>
            </a:r>
            <a:r>
              <a:rPr lang="en-US" altLang="en-US" dirty="0"/>
              <a:t>pair of vertices are reachable from each other</a:t>
            </a:r>
            <a:endParaRPr lang="en-US" altLang="en-US" sz="2400" dirty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www.cs.bu.edu/~</a:t>
            </a:r>
            <a:r>
              <a:rPr lang="tr-TR" dirty="0" err="1"/>
              <a:t>steng</a:t>
            </a:r>
            <a:r>
              <a:rPr lang="tr-TR" dirty="0"/>
              <a:t>/</a:t>
            </a:r>
            <a:r>
              <a:rPr lang="tr-TR" dirty="0" err="1"/>
              <a:t>teaching</a:t>
            </a:r>
            <a:r>
              <a:rPr lang="tr-TR" dirty="0"/>
              <a:t>/Fall2003/.../lecture16.ppt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15" y="1894784"/>
            <a:ext cx="5149664" cy="43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50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Strongly </a:t>
            </a:r>
            <a:r>
              <a:rPr lang="en-US" altLang="en-US" dirty="0" smtClean="0">
                <a:solidFill>
                  <a:srgbClr val="FF0000"/>
                </a:solidFill>
              </a:rPr>
              <a:t>Connected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www.cs.bu.edu/~</a:t>
            </a:r>
            <a:r>
              <a:rPr lang="tr-TR" dirty="0" err="1"/>
              <a:t>steng</a:t>
            </a:r>
            <a:r>
              <a:rPr lang="tr-TR" dirty="0"/>
              <a:t>/</a:t>
            </a:r>
            <a:r>
              <a:rPr lang="tr-TR" dirty="0" err="1"/>
              <a:t>teaching</a:t>
            </a:r>
            <a:r>
              <a:rPr lang="tr-TR" dirty="0"/>
              <a:t>/Fall2003/.../lecture16.ppt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51" y="1375420"/>
            <a:ext cx="7394166" cy="43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50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Strongly </a:t>
            </a:r>
            <a:r>
              <a:rPr lang="en-US" altLang="en-US" dirty="0" smtClean="0">
                <a:solidFill>
                  <a:srgbClr val="FF0000"/>
                </a:solidFill>
              </a:rPr>
              <a:t>Connected</a:t>
            </a:r>
            <a:r>
              <a:rPr lang="tr-TR" altLang="en-US" dirty="0" smtClean="0">
                <a:solidFill>
                  <a:srgbClr val="FF0000"/>
                </a:solidFill>
              </a:rPr>
              <a:t> Components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www.cs.bu.edu/~</a:t>
            </a:r>
            <a:r>
              <a:rPr lang="tr-TR" dirty="0" err="1"/>
              <a:t>steng</a:t>
            </a:r>
            <a:r>
              <a:rPr lang="tr-TR" dirty="0"/>
              <a:t>/</a:t>
            </a:r>
            <a:r>
              <a:rPr lang="tr-TR" dirty="0" err="1"/>
              <a:t>teaching</a:t>
            </a:r>
            <a:r>
              <a:rPr lang="tr-TR" dirty="0"/>
              <a:t>/Fall2003/.../lecture16.ppt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39" y="1723740"/>
            <a:ext cx="7569956" cy="41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83442" y="385648"/>
            <a:ext cx="11121788" cy="1325563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Kosaraju's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algorithm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for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Strongly</a:t>
            </a:r>
            <a:r>
              <a:rPr lang="tr-TR" dirty="0" smtClean="0">
                <a:solidFill>
                  <a:srgbClr val="FF0000"/>
                </a:solidFill>
              </a:rPr>
              <a:t> Components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www.cs.bu.edu/~</a:t>
            </a:r>
            <a:r>
              <a:rPr lang="tr-TR" dirty="0" err="1"/>
              <a:t>steng</a:t>
            </a:r>
            <a:r>
              <a:rPr lang="tr-TR" dirty="0"/>
              <a:t>/</a:t>
            </a:r>
            <a:r>
              <a:rPr lang="tr-TR" dirty="0" err="1"/>
              <a:t>teaching</a:t>
            </a:r>
            <a:r>
              <a:rPr lang="tr-TR" dirty="0"/>
              <a:t>/Fall2003/.../lecture16.ppt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178255" y="2054452"/>
            <a:ext cx="95534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buFontTx/>
              <a:buAutoNum type="arabicPeriod"/>
            </a:pPr>
            <a:r>
              <a:rPr lang="en-US" altLang="tr-TR" sz="2800" dirty="0"/>
              <a:t>call DFS(G) to compute finishing times f[u] for each vertex u.</a:t>
            </a:r>
          </a:p>
          <a:p>
            <a:pPr marL="419100" indent="-419100">
              <a:buFontTx/>
              <a:buAutoNum type="arabicPeriod"/>
            </a:pPr>
            <a:r>
              <a:rPr lang="en-US" altLang="tr-TR" sz="2800" dirty="0"/>
              <a:t>compute G</a:t>
            </a:r>
            <a:r>
              <a:rPr lang="en-US" altLang="tr-TR" sz="2800" baseline="30000" dirty="0"/>
              <a:t>T</a:t>
            </a:r>
          </a:p>
          <a:p>
            <a:pPr marL="419100" indent="-419100">
              <a:buFontTx/>
              <a:buAutoNum type="arabicPeriod"/>
            </a:pPr>
            <a:r>
              <a:rPr lang="en-US" altLang="tr-TR" sz="2800" dirty="0"/>
              <a:t>call DFS(G</a:t>
            </a:r>
            <a:r>
              <a:rPr lang="en-US" altLang="tr-TR" sz="2800" baseline="30000" dirty="0"/>
              <a:t>T</a:t>
            </a:r>
            <a:r>
              <a:rPr lang="en-US" altLang="tr-TR" sz="2800" dirty="0"/>
              <a:t>), but in the main loop of DFS, consider the vertices in order of decreasing f[u]</a:t>
            </a:r>
          </a:p>
          <a:p>
            <a:pPr marL="419100" indent="-419100">
              <a:buFontTx/>
              <a:buAutoNum type="arabicPeriod"/>
            </a:pPr>
            <a:r>
              <a:rPr lang="en-US" altLang="tr-TR" sz="2800" dirty="0"/>
              <a:t>output the vertices of each tree in the depth-first forest of step 3 as a separate strongly connected component.</a:t>
            </a:r>
          </a:p>
          <a:p>
            <a:pPr marL="419100" indent="-419100">
              <a:buFontTx/>
              <a:buNone/>
            </a:pPr>
            <a:r>
              <a:rPr lang="en-US" altLang="tr-TR" sz="2800" i="1" dirty="0"/>
              <a:t>The graph G</a:t>
            </a:r>
            <a:r>
              <a:rPr lang="en-US" altLang="tr-TR" sz="2800" i="1" baseline="30000" dirty="0"/>
              <a:t>T</a:t>
            </a:r>
            <a:r>
              <a:rPr lang="en-US" altLang="tr-TR" sz="2800" i="1" dirty="0"/>
              <a:t> is the transpose of G, which is visualized by reversing the arrows on the digraph.</a:t>
            </a:r>
            <a:endParaRPr lang="en-US" altLang="tr-TR" sz="2800" i="1" dirty="0"/>
          </a:p>
        </p:txBody>
      </p:sp>
    </p:spTree>
    <p:extLst>
      <p:ext uri="{BB962C8B-B14F-4D97-AF65-F5344CB8AC3E}">
        <p14:creationId xmlns:p14="http://schemas.microsoft.com/office/powerpoint/2010/main" val="34388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316109"/>
            <a:ext cx="10515600" cy="4948214"/>
          </a:xfrm>
        </p:spPr>
        <p:txBody>
          <a:bodyPr>
            <a:normAutofit/>
          </a:bodyPr>
          <a:lstStyle/>
          <a:p>
            <a:endParaRPr lang="tr-TR" sz="2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9144" y="6391702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https://www.cs.princeton.edu/~rs/AlgsDS07/13DirectedGraphs.pdf</a:t>
            </a:r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9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Digraph-processing </a:t>
            </a:r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69" y="989973"/>
            <a:ext cx="7103593" cy="51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Undirected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versus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Directed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Graphs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http://www.inf.ed.ac.uk/teaching/courses/cs2/LectureNotes/CS2Bh/ADS/lecture9.pdf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2500"/>
            <a:ext cx="8492487" cy="33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Representation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Undirected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Directed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Graphs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106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https://courses.cs.washington.edu/courses/cse326/00wi/handouts/lecture21/sld014.htm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0946"/>
            <a:ext cx="8123886" cy="45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Example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Graphs</a:t>
            </a:r>
            <a:r>
              <a:rPr lang="tr-TR" dirty="0" smtClean="0">
                <a:solidFill>
                  <a:srgbClr val="FF0000"/>
                </a:solidFill>
              </a:rPr>
              <a:t> 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Real Life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http://www.inf.ed.ac.uk/teaching/courses/cs2/LectureNotes/CS2Bh/ADS/lecture9.pdf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30" y="1155510"/>
            <a:ext cx="7372731" cy="50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Examples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Cont’d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18949" y="6364407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http://www.inf.ed.ac.uk/teaching/courses/cs2/LectureNotes/CS2Bh/ADS/lecture9.pdf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" y="1288257"/>
            <a:ext cx="11111881" cy="165334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95895"/>
            <a:ext cx="6470828" cy="32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38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Examples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Cont’d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http://www.inf.ed.ac.uk/teaching/courses/cs2/LectureNotes/CS2Bh/ADS/lecture9.pdf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48" y="1321266"/>
            <a:ext cx="8210989" cy="49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Directed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Graphs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</a:t>
            </a:r>
            <a:r>
              <a:rPr lang="en-US" dirty="0"/>
              <a:t> </a:t>
            </a:r>
            <a:r>
              <a:rPr lang="en-US" b="1" dirty="0"/>
              <a:t>directed graph</a:t>
            </a:r>
            <a:r>
              <a:rPr lang="en-US" dirty="0"/>
              <a:t> (or </a:t>
            </a:r>
            <a:r>
              <a:rPr lang="en-US" b="1" dirty="0"/>
              <a:t>digraph</a:t>
            </a:r>
            <a:r>
              <a:rPr lang="en-US" dirty="0"/>
              <a:t>) is a </a:t>
            </a:r>
            <a:r>
              <a:rPr lang="en-US" dirty="0">
                <a:hlinkClick r:id="rId2" tooltip="Graph (discrete mathematics)"/>
              </a:rPr>
              <a:t>graph</a:t>
            </a:r>
            <a:r>
              <a:rPr lang="en-US" dirty="0"/>
              <a:t> that is a set of vertices connected by edges, where the edges have a direction associated with </a:t>
            </a:r>
            <a:r>
              <a:rPr lang="en-US" dirty="0" smtClean="0"/>
              <a:t>them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https://en.wikipedia.org/wiki/Directed_graph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53" y="3399927"/>
            <a:ext cx="24765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1806" y="219550"/>
            <a:ext cx="10515600" cy="553824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Digraph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Representation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5343" y="6264323"/>
            <a:ext cx="91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tr-TR" dirty="0"/>
              <a:t>https://www.cs.princeton.edu/~rs/AlgsDS07/13DirectedGraphs.pdf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57" y="762900"/>
            <a:ext cx="7967578" cy="55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381</Words>
  <Application>Microsoft Office PowerPoint</Application>
  <PresentationFormat>Geniş ekran</PresentationFormat>
  <Paragraphs>144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Teması</vt:lpstr>
      <vt:lpstr>BBM 204 Algorithms Lab</vt:lpstr>
      <vt:lpstr>Index</vt:lpstr>
      <vt:lpstr>Undirected versus Directed Graphs</vt:lpstr>
      <vt:lpstr>Representation of Undirected and Directed Graphs</vt:lpstr>
      <vt:lpstr>Example of Graphs in Real Life </vt:lpstr>
      <vt:lpstr>Examples Cont’d </vt:lpstr>
      <vt:lpstr>Examples Cont’d </vt:lpstr>
      <vt:lpstr>Directed Graphs</vt:lpstr>
      <vt:lpstr>Digraph Representation</vt:lpstr>
      <vt:lpstr>Drawing a Digraph</vt:lpstr>
      <vt:lpstr>Recall</vt:lpstr>
      <vt:lpstr>Recall Adjacency-list digraph representation</vt:lpstr>
      <vt:lpstr>Graph Traversals</vt:lpstr>
      <vt:lpstr>Depth-first search in digraphs</vt:lpstr>
      <vt:lpstr>Depth-first search (single-source reachability)</vt:lpstr>
      <vt:lpstr>Depth-first search (DFS)</vt:lpstr>
      <vt:lpstr>Breadth-first search in digraphs</vt:lpstr>
      <vt:lpstr>Digraph BFS application: Web Crawler</vt:lpstr>
      <vt:lpstr>Breadth-first search (single-source reachability)</vt:lpstr>
      <vt:lpstr>Strongly Connected Directed graphs</vt:lpstr>
      <vt:lpstr>Strongly Connected</vt:lpstr>
      <vt:lpstr>Strongly Connected Components</vt:lpstr>
      <vt:lpstr>Kosaraju's algorithm for Strongly Components</vt:lpstr>
      <vt:lpstr>Digraph-processing 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BBM 202 Algorithms Lab</dc:title>
  <dc:creator>Işıl</dc:creator>
  <cp:lastModifiedBy>Işıl</cp:lastModifiedBy>
  <cp:revision>338</cp:revision>
  <dcterms:created xsi:type="dcterms:W3CDTF">2017-03-02T09:46:06Z</dcterms:created>
  <dcterms:modified xsi:type="dcterms:W3CDTF">2017-04-06T22:02:20Z</dcterms:modified>
</cp:coreProperties>
</file>