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455" r:id="rId3"/>
    <p:sldId id="416" r:id="rId4"/>
    <p:sldId id="417" r:id="rId5"/>
    <p:sldId id="418" r:id="rId6"/>
    <p:sldId id="429" r:id="rId7"/>
    <p:sldId id="311" r:id="rId8"/>
    <p:sldId id="600" r:id="rId9"/>
    <p:sldId id="312" r:id="rId10"/>
    <p:sldId id="601" r:id="rId11"/>
    <p:sldId id="419" r:id="rId12"/>
    <p:sldId id="602" r:id="rId13"/>
    <p:sldId id="603" r:id="rId14"/>
    <p:sldId id="313" r:id="rId15"/>
    <p:sldId id="314" r:id="rId16"/>
    <p:sldId id="316" r:id="rId17"/>
    <p:sldId id="317" r:id="rId18"/>
    <p:sldId id="423" r:id="rId19"/>
    <p:sldId id="630" r:id="rId20"/>
    <p:sldId id="319" r:id="rId21"/>
    <p:sldId id="320" r:id="rId22"/>
    <p:sldId id="321" r:id="rId23"/>
    <p:sldId id="322" r:id="rId24"/>
    <p:sldId id="323" r:id="rId25"/>
    <p:sldId id="324" r:id="rId26"/>
    <p:sldId id="631" r:id="rId27"/>
    <p:sldId id="436" r:id="rId28"/>
    <p:sldId id="434" r:id="rId29"/>
    <p:sldId id="327" r:id="rId30"/>
    <p:sldId id="329" r:id="rId31"/>
    <p:sldId id="330" r:id="rId32"/>
    <p:sldId id="437" r:id="rId33"/>
    <p:sldId id="438" r:id="rId34"/>
    <p:sldId id="439" r:id="rId35"/>
    <p:sldId id="331" r:id="rId36"/>
    <p:sldId id="332" r:id="rId37"/>
    <p:sldId id="445" r:id="rId38"/>
    <p:sldId id="446" r:id="rId39"/>
    <p:sldId id="333" r:id="rId40"/>
    <p:sldId id="458" r:id="rId41"/>
    <p:sldId id="459" r:id="rId42"/>
    <p:sldId id="460" r:id="rId43"/>
    <p:sldId id="461" r:id="rId44"/>
    <p:sldId id="462" r:id="rId45"/>
    <p:sldId id="463" r:id="rId46"/>
    <p:sldId id="466" r:id="rId47"/>
    <p:sldId id="467" r:id="rId48"/>
    <p:sldId id="468" r:id="rId49"/>
    <p:sldId id="614" r:id="rId50"/>
    <p:sldId id="615" r:id="rId51"/>
    <p:sldId id="616" r:id="rId52"/>
    <p:sldId id="471" r:id="rId53"/>
    <p:sldId id="623" r:id="rId54"/>
    <p:sldId id="624" r:id="rId55"/>
    <p:sldId id="625" r:id="rId56"/>
    <p:sldId id="507" r:id="rId57"/>
    <p:sldId id="604" r:id="rId58"/>
    <p:sldId id="607" r:id="rId59"/>
    <p:sldId id="608" r:id="rId60"/>
    <p:sldId id="605" r:id="rId61"/>
    <p:sldId id="606" r:id="rId62"/>
    <p:sldId id="609" r:id="rId63"/>
    <p:sldId id="611" r:id="rId64"/>
    <p:sldId id="612" r:id="rId65"/>
    <p:sldId id="610" r:id="rId66"/>
    <p:sldId id="566" r:id="rId67"/>
    <p:sldId id="617" r:id="rId68"/>
    <p:sldId id="567" r:id="rId69"/>
    <p:sldId id="618" r:id="rId70"/>
    <p:sldId id="619" r:id="rId71"/>
    <p:sldId id="569" r:id="rId72"/>
    <p:sldId id="620" r:id="rId73"/>
    <p:sldId id="574" r:id="rId74"/>
    <p:sldId id="575" r:id="rId75"/>
    <p:sldId id="621" r:id="rId76"/>
    <p:sldId id="579" r:id="rId77"/>
    <p:sldId id="580" r:id="rId78"/>
    <p:sldId id="581" r:id="rId79"/>
    <p:sldId id="582" r:id="rId80"/>
    <p:sldId id="622" r:id="rId81"/>
    <p:sldId id="583" r:id="rId82"/>
    <p:sldId id="626" r:id="rId83"/>
    <p:sldId id="628" r:id="rId84"/>
    <p:sldId id="627" r:id="rId85"/>
    <p:sldId id="629" r:id="rId86"/>
    <p:sldId id="590" r:id="rId87"/>
    <p:sldId id="591" r:id="rId88"/>
    <p:sldId id="592" r:id="rId89"/>
    <p:sldId id="593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E41C-8FF6-43EB-9C32-0D3091E14AF0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4957-85BF-4E0B-8B67-422CADA2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69C5AA-5377-4654-955C-FB79ED4D579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17318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308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968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353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811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5DC18E-F7E2-446B-919B-D7FF750D02D3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8288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62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5280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1487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9205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857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4432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745E84-13B3-4304-9EC6-714B9E7262F7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1412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F671A4-2A55-4BE5-929B-54BD8893A706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87598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6341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7095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3411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560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046A37-D978-4FC5-A2B2-03DD0F6CD0A8}" type="slidenum">
              <a:rPr lang="en-US" altLang="en-US" sz="1200"/>
              <a:pPr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4916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9084C3-8468-45BC-8913-233B19193A71}" type="slidenum">
              <a:rPr lang="en-US" altLang="en-US" sz="1200"/>
              <a:pPr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0005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E64B0E-5E68-4E7F-94A0-5A8E0500B2B1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26304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686E63-AD19-4120-B689-AEB94AC53569}" type="slidenum">
              <a:rPr lang="en-US" altLang="en-US" sz="1200"/>
              <a:pPr/>
              <a:t>63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063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5754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A57436-B8A7-4427-9249-A09F990FF6CB}" type="slidenum">
              <a:rPr lang="en-US" altLang="en-US" sz="1200"/>
              <a:pPr/>
              <a:t>64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1128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631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4119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0246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8762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9165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29920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2540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3249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822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75585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83484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3586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25931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97125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0807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0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215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883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12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270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469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8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61084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7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61084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981201"/>
            <a:ext cx="5080000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41132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2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DEE7-60CE-4D29-82F4-662CFCF3058C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415F-0468-494F-9321-35FAA9BF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image" Target="../media/image31.jpe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3.w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jpe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30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83.emf"/><Relationship Id="rId4" Type="http://schemas.openxmlformats.org/officeDocument/2006/relationships/oleObject" Target="../embeddings/oleObject3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85.emf"/><Relationship Id="rId4" Type="http://schemas.openxmlformats.org/officeDocument/2006/relationships/oleObject" Target="../embeddings/oleObject3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93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9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Bayesian </a:t>
            </a:r>
            <a:r>
              <a:rPr lang="en-US" dirty="0"/>
              <a:t>D</a:t>
            </a:r>
            <a:r>
              <a:rPr lang="en-US" dirty="0" smtClean="0"/>
              <a:t>ecision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5" y="3602038"/>
            <a:ext cx="11596255" cy="1655762"/>
          </a:xfrm>
        </p:spPr>
        <p:txBody>
          <a:bodyPr/>
          <a:lstStyle/>
          <a:p>
            <a:r>
              <a:rPr lang="en-US" dirty="0" smtClean="0"/>
              <a:t>Slides are adapted from </a:t>
            </a:r>
            <a:r>
              <a:rPr lang="en-US" dirty="0" smtClean="0"/>
              <a:t>Jason Corso, </a:t>
            </a:r>
            <a:r>
              <a:rPr lang="en-US" altLang="ko-KR" dirty="0" smtClean="0">
                <a:ea typeface="굴림" pitchFamily="48" charset="-127"/>
              </a:rPr>
              <a:t>George </a:t>
            </a:r>
            <a:r>
              <a:rPr lang="en-US" altLang="ko-KR" dirty="0" err="1" smtClean="0">
                <a:ea typeface="굴림" pitchFamily="48" charset="-127"/>
              </a:rPr>
              <a:t>Bebis</a:t>
            </a:r>
            <a:r>
              <a:rPr lang="en-US" altLang="ko-KR" dirty="0" smtClean="0">
                <a:ea typeface="굴림" pitchFamily="48" charset="-127"/>
              </a:rPr>
              <a:t> and </a:t>
            </a:r>
            <a:r>
              <a:rPr lang="en-US" dirty="0" err="1" smtClean="0"/>
              <a:t>Sargur</a:t>
            </a:r>
            <a:r>
              <a:rPr lang="en-US" dirty="0" smtClean="0"/>
              <a:t> Srihari </a:t>
            </a:r>
          </a:p>
          <a:p>
            <a:r>
              <a:rPr lang="en-US" dirty="0" smtClean="0"/>
              <a:t>based on the content from </a:t>
            </a:r>
            <a:r>
              <a:rPr lang="en-US" dirty="0" err="1" smtClean="0"/>
              <a:t>Duda</a:t>
            </a:r>
            <a:r>
              <a:rPr lang="en-US" dirty="0" smtClean="0"/>
              <a:t>, Hart &amp; Stork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2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908"/>
            <a:ext cx="10361084" cy="1141413"/>
          </a:xfrm>
        </p:spPr>
        <p:txBody>
          <a:bodyPr/>
          <a:lstStyle/>
          <a:p>
            <a:r>
              <a:rPr lang="en-US" dirty="0" smtClean="0"/>
              <a:t>Prior Probability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3" y="840779"/>
            <a:ext cx="9141266" cy="569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3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8455A-AE96-47B7-A961-BA03F5C5890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en-US" dirty="0"/>
          </a:p>
          <a:p>
            <a:pPr lvl="2"/>
            <a:r>
              <a:rPr lang="en-US" altLang="en-US" sz="3200" dirty="0"/>
              <a:t>The catch of salmon and sea bass is </a:t>
            </a:r>
            <a:r>
              <a:rPr lang="en-US" altLang="en-US" sz="3200" dirty="0" err="1"/>
              <a:t>equiprobable</a:t>
            </a:r>
            <a:endParaRPr lang="en-US" altLang="en-US" sz="3200" dirty="0"/>
          </a:p>
          <a:p>
            <a:pPr lvl="3"/>
            <a:endParaRPr lang="en-US" altLang="en-US" sz="3200" dirty="0"/>
          </a:p>
          <a:p>
            <a:pPr lvl="3"/>
            <a:r>
              <a:rPr lang="en-US" altLang="en-US" sz="3200" i="1" dirty="0"/>
              <a:t>P(</a:t>
            </a:r>
            <a:r>
              <a:rPr lang="en-US" altLang="en-US" sz="3200" i="1" dirty="0">
                <a:sym typeface="Symbol" panose="05050102010706020507" pitchFamily="18" charset="2"/>
              </a:rPr>
              <a:t></a:t>
            </a:r>
            <a:r>
              <a:rPr lang="en-US" altLang="en-US" sz="3200" i="1" baseline="-25000" dirty="0"/>
              <a:t>1</a:t>
            </a:r>
            <a:r>
              <a:rPr lang="en-US" altLang="en-US" sz="3200" i="1" dirty="0"/>
              <a:t>) = P(</a:t>
            </a:r>
            <a:r>
              <a:rPr lang="en-US" altLang="en-US" sz="3200" i="1" dirty="0">
                <a:sym typeface="Symbol" panose="05050102010706020507" pitchFamily="18" charset="2"/>
              </a:rPr>
              <a:t></a:t>
            </a:r>
            <a:r>
              <a:rPr lang="en-US" altLang="en-US" sz="3200" i="1" baseline="-25000" dirty="0"/>
              <a:t>2</a:t>
            </a:r>
            <a:r>
              <a:rPr lang="en-US" altLang="en-US" sz="3200" i="1" dirty="0"/>
              <a:t>)</a:t>
            </a:r>
            <a:r>
              <a:rPr lang="en-US" altLang="en-US" sz="3200" dirty="0"/>
              <a:t>   (uniform priors)</a:t>
            </a:r>
            <a:br>
              <a:rPr lang="en-US" altLang="en-US" sz="3200" dirty="0"/>
            </a:br>
            <a:endParaRPr lang="en-US" altLang="en-US" sz="3200" dirty="0"/>
          </a:p>
          <a:p>
            <a:pPr lvl="3"/>
            <a:r>
              <a:rPr lang="en-US" altLang="en-US" sz="3200" i="1" dirty="0"/>
              <a:t>P(</a:t>
            </a:r>
            <a:r>
              <a:rPr lang="en-US" altLang="en-US" sz="3200" i="1" dirty="0">
                <a:sym typeface="Symbol" panose="05050102010706020507" pitchFamily="18" charset="2"/>
              </a:rPr>
              <a:t></a:t>
            </a:r>
            <a:r>
              <a:rPr lang="en-US" altLang="en-US" sz="3200" i="1" baseline="-25000" dirty="0"/>
              <a:t>1</a:t>
            </a:r>
            <a:r>
              <a:rPr lang="en-US" altLang="en-US" sz="3200" i="1" dirty="0"/>
              <a:t>) + P( </a:t>
            </a:r>
            <a:r>
              <a:rPr lang="en-US" altLang="en-US" sz="3200" i="1" dirty="0">
                <a:sym typeface="Symbol" panose="05050102010706020507" pitchFamily="18" charset="2"/>
              </a:rPr>
              <a:t></a:t>
            </a:r>
            <a:r>
              <a:rPr lang="en-US" altLang="en-US" sz="3200" i="1" baseline="-25000" dirty="0"/>
              <a:t>2</a:t>
            </a:r>
            <a:r>
              <a:rPr lang="en-US" altLang="en-US" sz="3200" i="1" dirty="0"/>
              <a:t>) = 1</a:t>
            </a:r>
            <a:r>
              <a:rPr lang="en-US" altLang="en-US" sz="3200" dirty="0"/>
              <a:t> (exclusivity and </a:t>
            </a:r>
            <a:r>
              <a:rPr lang="en-US" altLang="en-US" sz="3200" dirty="0" err="1"/>
              <a:t>exhaustivity</a:t>
            </a:r>
            <a:r>
              <a:rPr lang="en-US" altLang="en-US" sz="3200" dirty="0"/>
              <a:t>)</a:t>
            </a:r>
          </a:p>
          <a:p>
            <a:pPr lvl="1"/>
            <a:endParaRPr lang="en-US" altLang="en-US" sz="3200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70609" y="284019"/>
            <a:ext cx="10747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b="1" dirty="0" smtClean="0"/>
              <a:t>Prior Probability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47267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2348"/>
            <a:ext cx="10515600" cy="1325563"/>
          </a:xfrm>
        </p:spPr>
        <p:txBody>
          <a:bodyPr/>
          <a:lstStyle/>
          <a:p>
            <a:r>
              <a:rPr lang="en-US" dirty="0" smtClean="0"/>
              <a:t>Decision Rule from only Priors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026"/>
            <a:ext cx="10960768" cy="5602502"/>
          </a:xfrm>
          <a:prstGeom prst="rect">
            <a:avLst/>
          </a:prstGeom>
        </p:spPr>
      </p:pic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44828"/>
              </p:ext>
            </p:extLst>
          </p:nvPr>
        </p:nvGraphicFramePr>
        <p:xfrm>
          <a:off x="7341017" y="5349540"/>
          <a:ext cx="46624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name="Equation" r:id="rId4" imgW="2146300" imgH="482600" progId="Equation.DSMT4">
                  <p:embed/>
                </p:oleObj>
              </mc:Choice>
              <mc:Fallback>
                <p:oleObj name="Equation" r:id="rId4" imgW="2146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017" y="5349540"/>
                        <a:ext cx="46624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11869" y="3192355"/>
            <a:ext cx="7315200" cy="685800"/>
          </a:xfrm>
          <a:prstGeom prst="roundRect">
            <a:avLst>
              <a:gd name="adj" fmla="val 231"/>
            </a:avLst>
          </a:prstGeom>
          <a:noFill/>
          <a:ln w="3816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98757" y="4272971"/>
            <a:ext cx="3093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Favours  the most likely class.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1017" y="6392528"/>
            <a:ext cx="383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dirty="0"/>
              <a:t>or</a:t>
            </a:r>
            <a:r>
              <a:rPr lang="en-GB" altLang="en-US" i="1" dirty="0"/>
              <a:t>    P(error) = min[P(</a:t>
            </a:r>
            <a:r>
              <a:rPr lang="en-GB" altLang="en-US" i="1" dirty="0">
                <a:cs typeface="Times New Roman" panose="02020603050405020304" pitchFamily="18" charset="0"/>
              </a:rPr>
              <a:t>ω</a:t>
            </a:r>
            <a:r>
              <a:rPr lang="en-GB" altLang="en-US" i="1" baseline="-25000" dirty="0"/>
              <a:t>1</a:t>
            </a:r>
            <a:r>
              <a:rPr lang="en-GB" altLang="en-US" i="1" dirty="0"/>
              <a:t>), P(</a:t>
            </a:r>
            <a:r>
              <a:rPr lang="en-GB" altLang="en-US" i="1" dirty="0">
                <a:cs typeface="Times New Roman" panose="02020603050405020304" pitchFamily="18" charset="0"/>
              </a:rPr>
              <a:t>ω</a:t>
            </a:r>
            <a:r>
              <a:rPr lang="en-GB" altLang="en-US" i="1" baseline="-25000" dirty="0"/>
              <a:t>2</a:t>
            </a:r>
            <a:r>
              <a:rPr lang="en-GB" altLang="en-US" i="1" dirty="0"/>
              <a:t>)]</a:t>
            </a:r>
            <a:endParaRPr lang="en-GB" altLang="en-US" i="1" dirty="0"/>
          </a:p>
        </p:txBody>
      </p:sp>
    </p:spTree>
    <p:extLst>
      <p:ext uri="{BB962C8B-B14F-4D97-AF65-F5344CB8AC3E}">
        <p14:creationId xmlns:p14="http://schemas.microsoft.com/office/powerpoint/2010/main" val="424594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and Feature spaces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39" y="1953419"/>
            <a:ext cx="9499888" cy="44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11970327" cy="5029200"/>
          </a:xfrm>
        </p:spPr>
        <p:txBody>
          <a:bodyPr/>
          <a:lstStyle/>
          <a:p>
            <a:pPr lvl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 </a:t>
            </a:r>
            <a:r>
              <a:rPr lang="en-US" dirty="0"/>
              <a:t>class-conditional probability density function is the probability density function for x, our feature, given that the state of nature is ω</a:t>
            </a:r>
            <a:endParaRPr lang="en-GB" altLang="en-US" dirty="0"/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e.g., how frequently we will measure a pattern with </a:t>
            </a:r>
            <a:r>
              <a:rPr lang="en-GB" altLang="en-US" dirty="0">
                <a:solidFill>
                  <a:srgbClr val="FF0000"/>
                </a:solidFill>
              </a:rPr>
              <a:t>feature value </a:t>
            </a:r>
            <a:r>
              <a:rPr lang="en-GB" altLang="en-US" i="1" dirty="0">
                <a:solidFill>
                  <a:srgbClr val="FF0000"/>
                </a:solidFill>
              </a:rPr>
              <a:t>x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r>
              <a:rPr lang="en-GB" altLang="en-US" dirty="0"/>
              <a:t>given that the pattern belongs to </a:t>
            </a:r>
            <a:r>
              <a:rPr lang="en-GB" altLang="en-US" dirty="0">
                <a:solidFill>
                  <a:srgbClr val="FF0000"/>
                </a:solidFill>
              </a:rPr>
              <a:t>class </a:t>
            </a:r>
            <a:r>
              <a:rPr lang="en-GB" altLang="en-US" dirty="0" err="1">
                <a:solidFill>
                  <a:srgbClr val="FF0000"/>
                </a:solidFill>
              </a:rPr>
              <a:t>ω</a:t>
            </a:r>
            <a:r>
              <a:rPr lang="en-GB" altLang="en-US" baseline="-25000" dirty="0" err="1">
                <a:solidFill>
                  <a:srgbClr val="FF0000"/>
                </a:solidFill>
              </a:rPr>
              <a:t>j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endParaRPr lang="en-GB" alt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i="1" dirty="0" smtClean="0"/>
              <a:t>P(x | </a:t>
            </a:r>
            <a:r>
              <a:rPr lang="en-US" altLang="en-US" i="1" dirty="0" smtClean="0">
                <a:sym typeface="Symbol" panose="05050102010706020507" pitchFamily="18" charset="2"/>
              </a:rPr>
              <a:t></a:t>
            </a:r>
            <a:r>
              <a:rPr lang="en-US" altLang="en-US" i="1" baseline="-25000" dirty="0" smtClean="0"/>
              <a:t>1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P(x | </a:t>
            </a:r>
            <a:r>
              <a:rPr lang="en-US" altLang="en-US" i="1" dirty="0" smtClean="0">
                <a:sym typeface="Symbol" panose="05050102010706020507" pitchFamily="18" charset="2"/>
              </a:rPr>
              <a:t></a:t>
            </a:r>
            <a:r>
              <a:rPr lang="en-US" altLang="en-US" i="1" baseline="-25000" dirty="0" smtClean="0"/>
              <a:t>2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describe </a:t>
            </a:r>
            <a:endParaRPr lang="en-US" altLang="en-US" dirty="0" smtClean="0"/>
          </a:p>
          <a:p>
            <a:pPr marL="457200" lvl="1" indent="0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 smtClean="0"/>
              <a:t>the </a:t>
            </a:r>
            <a:r>
              <a:rPr lang="en-US" altLang="en-US" dirty="0" smtClean="0"/>
              <a:t>difference in lightness </a:t>
            </a:r>
            <a:endParaRPr lang="en-US" altLang="en-US" dirty="0" smtClean="0"/>
          </a:p>
          <a:p>
            <a:pPr marL="457200" lvl="1" indent="0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 smtClean="0"/>
              <a:t>between </a:t>
            </a:r>
            <a:r>
              <a:rPr lang="en-US" altLang="en-US" dirty="0" smtClean="0"/>
              <a:t>populations of </a:t>
            </a:r>
            <a:endParaRPr lang="en-US" altLang="en-US" dirty="0" smtClean="0"/>
          </a:p>
          <a:p>
            <a:pPr marL="457200" lvl="1" indent="0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 smtClean="0"/>
              <a:t>sea-bass </a:t>
            </a:r>
            <a:r>
              <a:rPr lang="en-US" altLang="en-US" dirty="0" smtClean="0"/>
              <a:t>and salmon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33296" r="15370" b="34300"/>
          <a:stretch>
            <a:fillRect/>
          </a:stretch>
        </p:blipFill>
        <p:spPr bwMode="auto">
          <a:xfrm>
            <a:off x="6213763" y="2737723"/>
            <a:ext cx="5756564" cy="395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-12124" y="0"/>
            <a:ext cx="122041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dirty="0"/>
              <a:t>Class Conditional probability density </a:t>
            </a:r>
            <a:r>
              <a:rPr lang="en-GB" altLang="en-US" sz="4000" i="1" dirty="0"/>
              <a:t>p(x/</a:t>
            </a:r>
            <a:r>
              <a:rPr lang="en-GB" altLang="en-US" sz="4000" i="1" dirty="0" err="1"/>
              <a:t>ω</a:t>
            </a:r>
            <a:r>
              <a:rPr lang="en-GB" altLang="en-US" sz="4000" i="1" baseline="-25000" dirty="0" err="1"/>
              <a:t>j</a:t>
            </a:r>
            <a:r>
              <a:rPr lang="en-GB" altLang="en-US" sz="4000" i="1" dirty="0"/>
              <a:t>)</a:t>
            </a:r>
            <a:r>
              <a:rPr lang="en-GB" altLang="en-US" sz="4000" dirty="0"/>
              <a:t> </a:t>
            </a:r>
            <a:r>
              <a:rPr lang="en-GB" altLang="en-US" sz="4000" dirty="0">
                <a:solidFill>
                  <a:srgbClr val="FF0000"/>
                </a:solidFill>
              </a:rPr>
              <a:t>(</a:t>
            </a:r>
            <a:r>
              <a:rPr lang="en-GB" altLang="en-US" sz="4000" i="1" dirty="0">
                <a:solidFill>
                  <a:srgbClr val="FF0000"/>
                </a:solidFill>
              </a:rPr>
              <a:t>likelihood</a:t>
            </a:r>
            <a:r>
              <a:rPr lang="en-GB" altLang="en-US" sz="4000" dirty="0">
                <a:solidFill>
                  <a:srgbClr val="FF0000"/>
                </a:solidFill>
              </a:rPr>
              <a:t>) </a:t>
            </a:r>
            <a:r>
              <a:rPr lang="en-GB" altLang="en-US" sz="4000" dirty="0"/>
              <a:t>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9371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113319"/>
            <a:ext cx="10728231" cy="4495800"/>
          </a:xfrm>
        </p:spPr>
        <p:txBody>
          <a:bodyPr/>
          <a:lstStyle/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e.g</a:t>
            </a:r>
            <a:r>
              <a:rPr lang="en-GB" altLang="en-US" dirty="0" smtClean="0"/>
              <a:t>., the probability that the fish belongs to </a:t>
            </a:r>
            <a:r>
              <a:rPr lang="en-GB" altLang="en-US" dirty="0" smtClean="0">
                <a:solidFill>
                  <a:srgbClr val="FF0000"/>
                </a:solidFill>
              </a:rPr>
              <a:t>class </a:t>
            </a:r>
            <a:r>
              <a:rPr lang="en-GB" altLang="en-US" i="1" dirty="0" err="1" smtClean="0">
                <a:solidFill>
                  <a:srgbClr val="FF0000"/>
                </a:solidFill>
              </a:rPr>
              <a:t>ω</a:t>
            </a:r>
            <a:r>
              <a:rPr lang="en-GB" altLang="en-US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dirty="0" smtClean="0"/>
              <a:t>given </a:t>
            </a:r>
            <a:r>
              <a:rPr lang="en-GB" altLang="en-US" dirty="0" smtClean="0">
                <a:solidFill>
                  <a:srgbClr val="FF0000"/>
                </a:solidFill>
              </a:rPr>
              <a:t>feature </a:t>
            </a:r>
            <a:r>
              <a:rPr lang="en-GB" altLang="en-US" i="1" dirty="0" smtClean="0">
                <a:solidFill>
                  <a:srgbClr val="FF0000"/>
                </a:solidFill>
              </a:rPr>
              <a:t>x</a:t>
            </a:r>
            <a:r>
              <a:rPr lang="en-GB" altLang="en-US" dirty="0" smtClean="0"/>
              <a:t>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 smtClean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90136" y="133350"/>
            <a:ext cx="10747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dirty="0"/>
              <a:t>Conditional probability </a:t>
            </a:r>
            <a:r>
              <a:rPr lang="en-GB" altLang="en-US" sz="4000" i="1" dirty="0"/>
              <a:t>P(</a:t>
            </a:r>
            <a:r>
              <a:rPr lang="en-GB" altLang="en-US" sz="4000" i="1" dirty="0" err="1"/>
              <a:t>ω</a:t>
            </a:r>
            <a:r>
              <a:rPr lang="en-GB" altLang="en-US" sz="4000" i="1" baseline="-25000" dirty="0" err="1"/>
              <a:t>j</a:t>
            </a:r>
            <a:r>
              <a:rPr lang="en-GB" altLang="en-US" sz="4000" i="1" baseline="-25000" dirty="0"/>
              <a:t> </a:t>
            </a:r>
            <a:r>
              <a:rPr lang="en-GB" altLang="en-US" sz="4000" i="1" dirty="0"/>
              <a:t>/x) </a:t>
            </a:r>
            <a:r>
              <a:rPr lang="en-GB" altLang="en-US" sz="4000" i="1" dirty="0">
                <a:solidFill>
                  <a:srgbClr val="FF0000"/>
                </a:solidFill>
              </a:rPr>
              <a:t>(posterior) </a:t>
            </a:r>
            <a:r>
              <a:rPr lang="en-GB" altLang="en-US" sz="4000" i="1" dirty="0"/>
              <a:t>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GB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13" y="879308"/>
            <a:ext cx="8559466" cy="5172298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38" y="4411925"/>
            <a:ext cx="44958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389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388918" y="250825"/>
            <a:ext cx="9126682" cy="130175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Decision Rule Using </a:t>
            </a:r>
            <a:r>
              <a:rPr lang="en-GB" altLang="en-US" sz="4000" b="1" dirty="0">
                <a:solidFill>
                  <a:srgbClr val="FF0000"/>
                </a:solidFill>
              </a:rPr>
              <a:t>Conditional </a:t>
            </a:r>
            <a:r>
              <a:rPr lang="en-GB" altLang="en-US" sz="4000" b="1" dirty="0"/>
              <a:t>Probabilities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738313"/>
            <a:ext cx="8305800" cy="4876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Using </a:t>
            </a:r>
            <a:r>
              <a:rPr lang="en-GB" altLang="en-US" sz="2400">
                <a:solidFill>
                  <a:srgbClr val="FF0000"/>
                </a:solidFill>
              </a:rPr>
              <a:t>Bayes’ rule</a:t>
            </a:r>
            <a:r>
              <a:rPr lang="en-GB" altLang="en-US" sz="2400"/>
              <a:t>:</a:t>
            </a:r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   </a:t>
            </a:r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    where                                                 </a:t>
            </a:r>
            <a:r>
              <a:rPr lang="en-GB" altLang="en-US" sz="1800"/>
              <a:t>(i.e., scale factor – sum of probs = 1)</a:t>
            </a:r>
            <a:r>
              <a:rPr lang="en-GB" altLang="en-US" sz="2400"/>
              <a:t>         </a:t>
            </a:r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/>
              <a:t>        Decide </a:t>
            </a:r>
            <a:r>
              <a:rPr lang="en-GB" altLang="en-US" sz="2400" i="1"/>
              <a:t>ω</a:t>
            </a:r>
            <a:r>
              <a:rPr lang="en-GB" altLang="en-US" sz="2400" i="1" baseline="-25000"/>
              <a:t>1  </a:t>
            </a:r>
            <a:r>
              <a:rPr lang="en-GB" altLang="en-US" sz="2400"/>
              <a:t>if </a:t>
            </a:r>
            <a:r>
              <a:rPr lang="en-GB" altLang="en-US" sz="2400" i="1"/>
              <a:t>P(ω</a:t>
            </a:r>
            <a:r>
              <a:rPr lang="en-GB" altLang="en-US" sz="2400" i="1" baseline="-25000"/>
              <a:t>1</a:t>
            </a:r>
            <a:r>
              <a:rPr lang="en-GB" altLang="en-US" sz="2400" i="1"/>
              <a:t> /x) &gt; P(ω</a:t>
            </a:r>
            <a:r>
              <a:rPr lang="en-GB" altLang="en-US" sz="2400" i="1" baseline="-25000"/>
              <a:t>2 </a:t>
            </a:r>
            <a:r>
              <a:rPr lang="en-GB" altLang="en-US" sz="2400" i="1"/>
              <a:t>/x);</a:t>
            </a:r>
            <a:r>
              <a:rPr lang="en-GB" altLang="en-US" sz="2400" b="1" i="1"/>
              <a:t> </a:t>
            </a:r>
            <a:r>
              <a:rPr lang="en-GB" altLang="en-US" sz="2400"/>
              <a:t>otherwise </a:t>
            </a:r>
            <a:r>
              <a:rPr lang="en-GB" altLang="en-US" sz="2400" b="1"/>
              <a:t>decide  </a:t>
            </a:r>
            <a:r>
              <a:rPr lang="en-GB" altLang="en-US" sz="2400" i="1"/>
              <a:t>ω</a:t>
            </a:r>
            <a:r>
              <a:rPr lang="en-GB" altLang="en-US" sz="2400" i="1" baseline="-25000"/>
              <a:t>2</a:t>
            </a:r>
            <a:r>
              <a:rPr lang="en-GB" altLang="en-US" sz="2400"/>
              <a:t>  		                    </a:t>
            </a:r>
            <a:r>
              <a:rPr lang="en-GB" altLang="en-US" sz="2400">
                <a:solidFill>
                  <a:srgbClr val="FF3300"/>
                </a:solidFill>
              </a:rPr>
              <a:t>or</a:t>
            </a:r>
          </a:p>
          <a:p>
            <a:pPr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/>
              <a:t>   Decide  </a:t>
            </a:r>
            <a:r>
              <a:rPr lang="en-GB" altLang="en-US" sz="2400" i="1"/>
              <a:t>ω</a:t>
            </a:r>
            <a:r>
              <a:rPr lang="en-GB" altLang="en-US" sz="2400" i="1" baseline="-25000"/>
              <a:t>1 </a:t>
            </a:r>
            <a:r>
              <a:rPr lang="en-GB" altLang="en-US" sz="2400"/>
              <a:t>if  </a:t>
            </a:r>
            <a:r>
              <a:rPr lang="en-GB" altLang="en-US" sz="2400" i="1"/>
              <a:t>p(x/ω</a:t>
            </a:r>
            <a:r>
              <a:rPr lang="en-GB" altLang="en-US" sz="2400" i="1" baseline="-25000"/>
              <a:t>1</a:t>
            </a:r>
            <a:r>
              <a:rPr lang="en-GB" altLang="en-US" sz="2400" i="1"/>
              <a:t>)P(ω</a:t>
            </a:r>
            <a:r>
              <a:rPr lang="en-GB" altLang="en-US" sz="2400" i="1" baseline="-25000"/>
              <a:t>1</a:t>
            </a:r>
            <a:r>
              <a:rPr lang="en-GB" altLang="en-US" sz="2400" i="1"/>
              <a:t>)&gt;p(x/ω</a:t>
            </a:r>
            <a:r>
              <a:rPr lang="en-GB" altLang="en-US" sz="2400" i="1" baseline="-25000"/>
              <a:t>2</a:t>
            </a:r>
            <a:r>
              <a:rPr lang="en-GB" altLang="en-US" sz="2400" i="1"/>
              <a:t>)P(ω</a:t>
            </a:r>
            <a:r>
              <a:rPr lang="en-GB" altLang="en-US" sz="2400" i="1" baseline="-25000"/>
              <a:t>2</a:t>
            </a:r>
            <a:r>
              <a:rPr lang="en-GB" altLang="en-US" sz="2400" i="1"/>
              <a:t>);</a:t>
            </a:r>
            <a:r>
              <a:rPr lang="en-GB" altLang="en-US" sz="2400"/>
              <a:t> otherwise </a:t>
            </a:r>
            <a:r>
              <a:rPr lang="en-GB" altLang="en-US" sz="2400" b="1"/>
              <a:t>decide  </a:t>
            </a:r>
            <a:r>
              <a:rPr lang="en-GB" altLang="en-US" sz="2400" i="1"/>
              <a:t>ω</a:t>
            </a:r>
            <a:r>
              <a:rPr lang="en-GB" altLang="en-US" sz="2400" i="1" baseline="-25000"/>
              <a:t>2</a:t>
            </a:r>
          </a:p>
          <a:p>
            <a:pPr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baseline="-25000"/>
              <a:t>				</a:t>
            </a:r>
            <a:r>
              <a:rPr lang="en-GB" altLang="en-US" sz="2400" i="1"/>
              <a:t>        </a:t>
            </a:r>
            <a:r>
              <a:rPr lang="en-GB" altLang="en-US" sz="2400">
                <a:solidFill>
                  <a:srgbClr val="FF0000"/>
                </a:solidFill>
              </a:rPr>
              <a:t>or</a:t>
            </a:r>
            <a:endParaRPr lang="en-GB" altLang="en-US" sz="2400" baseline="-2500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 </a:t>
            </a:r>
            <a:r>
              <a:rPr lang="en-GB" altLang="en-US" sz="2400" b="1"/>
              <a:t>Decide  </a:t>
            </a:r>
            <a:r>
              <a:rPr lang="en-GB" altLang="en-US" sz="2400" i="1"/>
              <a:t>ω</a:t>
            </a:r>
            <a:r>
              <a:rPr lang="en-GB" altLang="en-US" sz="2400" i="1" baseline="-25000"/>
              <a:t>1 </a:t>
            </a:r>
            <a:r>
              <a:rPr lang="en-GB" altLang="en-US" sz="2400"/>
              <a:t>if  </a:t>
            </a:r>
            <a:r>
              <a:rPr lang="en-GB" altLang="en-US" sz="2400" i="1"/>
              <a:t>p(x/ω</a:t>
            </a:r>
            <a:r>
              <a:rPr lang="en-GB" altLang="en-US" sz="2400" i="1" baseline="-25000"/>
              <a:t>1</a:t>
            </a:r>
            <a:r>
              <a:rPr lang="en-GB" altLang="en-US" sz="2400" i="1"/>
              <a:t>)/p(x/ω</a:t>
            </a:r>
            <a:r>
              <a:rPr lang="en-GB" altLang="en-US" sz="2400" i="1" baseline="-25000"/>
              <a:t>2</a:t>
            </a:r>
            <a:r>
              <a:rPr lang="en-GB" altLang="en-US" sz="2400" i="1"/>
              <a:t>) &gt;P(ω</a:t>
            </a:r>
            <a:r>
              <a:rPr lang="en-GB" altLang="en-US" sz="2400" i="1" baseline="-25000"/>
              <a:t>2</a:t>
            </a:r>
            <a:r>
              <a:rPr lang="en-GB" altLang="en-US" sz="2400" i="1"/>
              <a:t>)/P(ω</a:t>
            </a:r>
            <a:r>
              <a:rPr lang="en-GB" altLang="en-US" sz="2400" i="1" baseline="-25000"/>
              <a:t>1</a:t>
            </a:r>
            <a:r>
              <a:rPr lang="en-GB" altLang="en-US" sz="2400" i="1"/>
              <a:t>) ;</a:t>
            </a:r>
            <a:r>
              <a:rPr lang="en-GB" altLang="en-US" sz="2400"/>
              <a:t> otherwise </a:t>
            </a:r>
            <a:r>
              <a:rPr lang="en-GB" altLang="en-US" sz="2400" b="1"/>
              <a:t>decide  </a:t>
            </a:r>
            <a:r>
              <a:rPr lang="en-GB" altLang="en-US" sz="2400" i="1"/>
              <a:t>ω</a:t>
            </a:r>
            <a:r>
              <a:rPr lang="en-GB" altLang="en-US" sz="2400" i="1" baseline="-25000"/>
              <a:t>2</a:t>
            </a:r>
          </a:p>
          <a:p>
            <a:pPr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2979739" y="2324100"/>
          <a:ext cx="64611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" name="Equation" r:id="rId4" imgW="3009900" imgH="444500" progId="Equation.DSMT4">
                  <p:embed/>
                </p:oleObj>
              </mc:Choice>
              <mc:Fallback>
                <p:oleObj name="Equation" r:id="rId4" imgW="3009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9" y="2324100"/>
                        <a:ext cx="64611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3422650" y="3286125"/>
          <a:ext cx="29781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" name="Equation" r:id="rId6" imgW="1574800" imgH="444500" progId="Equation.DSMT4">
                  <p:embed/>
                </p:oleObj>
              </mc:Choice>
              <mc:Fallback>
                <p:oleObj name="Equation" r:id="rId6" imgW="1574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3286125"/>
                        <a:ext cx="297815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057400" y="4119563"/>
            <a:ext cx="8305800" cy="2627312"/>
          </a:xfrm>
          <a:prstGeom prst="roundRect">
            <a:avLst>
              <a:gd name="adj" fmla="val 106"/>
            </a:avLst>
          </a:prstGeom>
          <a:noFill/>
          <a:ln w="284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819400" y="2292350"/>
            <a:ext cx="6858000" cy="990600"/>
          </a:xfrm>
          <a:prstGeom prst="roundRect">
            <a:avLst>
              <a:gd name="adj" fmla="val 157"/>
            </a:avLst>
          </a:prstGeom>
          <a:noFill/>
          <a:ln w="284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35688" y="6419850"/>
            <a:ext cx="984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threshold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6550" y="6419850"/>
            <a:ext cx="1530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54861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40327" y="475457"/>
            <a:ext cx="10349345" cy="1301750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4000" b="1" dirty="0"/>
              <a:t>Decision Rule Using </a:t>
            </a:r>
            <a:r>
              <a:rPr lang="en-GB" altLang="en-US" sz="4000" b="1" dirty="0">
                <a:solidFill>
                  <a:srgbClr val="FF0000"/>
                </a:solidFill>
              </a:rPr>
              <a:t>Conditional </a:t>
            </a:r>
            <a:r>
              <a:rPr lang="en-GB" altLang="en-US" sz="4000" b="1" dirty="0"/>
              <a:t>Probabilities (cont’d)</a:t>
            </a:r>
            <a:endParaRPr lang="en-GB" sz="4000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4151" r="16670" b="34166"/>
          <a:stretch>
            <a:fillRect/>
          </a:stretch>
        </p:blipFill>
        <p:spPr bwMode="auto">
          <a:xfrm>
            <a:off x="6400801" y="3048000"/>
            <a:ext cx="400367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640263" y="2390776"/>
          <a:ext cx="24384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r:id="rId5" imgW="1457280" imgH="390600" progId="">
                  <p:embed/>
                </p:oleObj>
              </mc:Choice>
              <mc:Fallback>
                <p:oleObj r:id="rId5" imgW="1457280" imgH="390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2390776"/>
                        <a:ext cx="24384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33296" r="15370" b="34300"/>
          <a:stretch>
            <a:fillRect/>
          </a:stretch>
        </p:blipFill>
        <p:spPr bwMode="auto">
          <a:xfrm>
            <a:off x="1828800" y="3065463"/>
            <a:ext cx="40576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715000" y="3471863"/>
            <a:ext cx="76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8247064" y="2436813"/>
            <a:ext cx="112553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P(ω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j </a:t>
            </a: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/x)</a:t>
            </a:r>
            <a:endParaRPr lang="en-GB" altLang="en-US" sz="20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2392363" y="2327276"/>
            <a:ext cx="104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p(x/ω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09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3813"/>
            <a:ext cx="7042485" cy="13370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x is an observation for which: </a:t>
            </a:r>
          </a:p>
          <a:p>
            <a:r>
              <a:rPr lang="en-US" dirty="0" smtClean="0"/>
              <a:t>if P(</a:t>
            </a:r>
            <a:r>
              <a:rPr lang="el-GR" dirty="0" smtClean="0"/>
              <a:t>ω1 | </a:t>
            </a:r>
            <a:r>
              <a:rPr lang="en-US" dirty="0" smtClean="0"/>
              <a:t>x) &gt; P(</a:t>
            </a:r>
            <a:r>
              <a:rPr lang="el-GR" dirty="0" smtClean="0"/>
              <a:t>ω2 | </a:t>
            </a:r>
            <a:r>
              <a:rPr lang="en-US" dirty="0" smtClean="0"/>
              <a:t>x) True state of nature = </a:t>
            </a:r>
            <a:r>
              <a:rPr lang="el-GR" dirty="0" smtClean="0"/>
              <a:t>ω1 </a:t>
            </a:r>
            <a:endParaRPr lang="en-US" dirty="0" smtClean="0"/>
          </a:p>
          <a:p>
            <a:r>
              <a:rPr lang="en-US" dirty="0" smtClean="0"/>
              <a:t>if P(</a:t>
            </a:r>
            <a:r>
              <a:rPr lang="el-GR" dirty="0" smtClean="0"/>
              <a:t>ω1 | </a:t>
            </a:r>
            <a:r>
              <a:rPr lang="en-US" dirty="0" smtClean="0"/>
              <a:t>x) &lt; P(</a:t>
            </a:r>
            <a:r>
              <a:rPr lang="el-GR" dirty="0" smtClean="0"/>
              <a:t>ω2 | </a:t>
            </a:r>
            <a:r>
              <a:rPr lang="en-US" dirty="0" smtClean="0"/>
              <a:t>x) True state of nature = </a:t>
            </a:r>
            <a:r>
              <a:rPr lang="el-GR" dirty="0" smtClean="0"/>
              <a:t>ω2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8" y="2484943"/>
            <a:ext cx="9051759" cy="43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0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Decision Rule (with equal costs)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18" y="1547813"/>
            <a:ext cx="8401050" cy="518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98022"/>
            <a:ext cx="9396845" cy="53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6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/>
              <a:t>Where do Probabilities come from</a:t>
            </a:r>
            <a:r>
              <a:rPr lang="en-GB" altLang="en-US" sz="4000"/>
              <a:t>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752600"/>
            <a:ext cx="7924800" cy="48768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/>
              <a:t>There are two competitive answers: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/>
          </a:p>
          <a:p>
            <a:pPr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/>
              <a:t>	</a:t>
            </a:r>
            <a:r>
              <a:rPr lang="en-US" altLang="en-US"/>
              <a:t>(1)</a:t>
            </a:r>
            <a:r>
              <a:rPr lang="en-US" altLang="en-US" b="1"/>
              <a:t> Relative frequency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objective</a:t>
            </a:r>
            <a:r>
              <a:rPr lang="en-US" altLang="en-US"/>
              <a:t>) approach.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/>
              <a:t>Probabilities can only come from experiments.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/>
              <a:t>	(2)</a:t>
            </a:r>
            <a:r>
              <a:rPr lang="en-US" altLang="en-US" b="1"/>
              <a:t> Bayesian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subjective</a:t>
            </a:r>
            <a:r>
              <a:rPr lang="en-US" altLang="en-US"/>
              <a:t>) approach.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/>
              <a:t>Probabilities may reflect degree of belief and can be based on opinion.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599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/>
              <a:t>Example </a:t>
            </a:r>
            <a:r>
              <a:rPr lang="en-GB" altLang="en-US" sz="3200"/>
              <a:t>(</a:t>
            </a:r>
            <a:r>
              <a:rPr lang="en-US" altLang="en-US" sz="3200"/>
              <a:t>objective approach)</a:t>
            </a:r>
            <a:endParaRPr lang="en-GB" altLang="en-US" sz="32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52663" y="1981200"/>
            <a:ext cx="7924800" cy="45720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Classify cars whether they are more or less than $50K:</a:t>
            </a:r>
            <a:r>
              <a:rPr lang="en-GB" altLang="en-US"/>
              <a:t> 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u="sng"/>
              <a:t>Classes</a:t>
            </a:r>
            <a:r>
              <a:rPr lang="en-GB" altLang="en-US" sz="2000"/>
              <a:t>:  </a:t>
            </a:r>
            <a:r>
              <a:rPr lang="en-GB" altLang="en-US" sz="2000">
                <a:solidFill>
                  <a:srgbClr val="FF0000"/>
                </a:solidFill>
              </a:rPr>
              <a:t>C</a:t>
            </a:r>
            <a:r>
              <a:rPr lang="en-GB" altLang="en-US" sz="2000" baseline="-25000">
                <a:solidFill>
                  <a:srgbClr val="FF0000"/>
                </a:solidFill>
              </a:rPr>
              <a:t>1</a:t>
            </a:r>
            <a:r>
              <a:rPr lang="en-GB" altLang="en-US" sz="2000">
                <a:solidFill>
                  <a:srgbClr val="FF0000"/>
                </a:solidFill>
              </a:rPr>
              <a:t> </a:t>
            </a:r>
            <a:r>
              <a:rPr lang="en-GB" altLang="en-US" sz="2000"/>
              <a:t>if price &gt; $50K,   </a:t>
            </a:r>
            <a:r>
              <a:rPr lang="en-GB" altLang="en-US" sz="2000">
                <a:solidFill>
                  <a:srgbClr val="FF0000"/>
                </a:solidFill>
              </a:rPr>
              <a:t>C</a:t>
            </a:r>
            <a:r>
              <a:rPr lang="en-GB" altLang="en-US" sz="2000" baseline="-25000">
                <a:solidFill>
                  <a:srgbClr val="FF0000"/>
                </a:solidFill>
              </a:rPr>
              <a:t>2</a:t>
            </a:r>
            <a:r>
              <a:rPr lang="en-GB" altLang="en-US" sz="2000"/>
              <a:t> if price &lt;= $50K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u="sng"/>
              <a:t>Features</a:t>
            </a:r>
            <a:r>
              <a:rPr lang="en-GB" altLang="en-US" sz="2000"/>
              <a:t>: x, the </a:t>
            </a:r>
            <a:r>
              <a:rPr lang="en-GB" altLang="en-US" sz="2000">
                <a:solidFill>
                  <a:srgbClr val="FF0000"/>
                </a:solidFill>
              </a:rPr>
              <a:t>height</a:t>
            </a:r>
            <a:r>
              <a:rPr lang="en-GB" altLang="en-US" sz="2000"/>
              <a:t> of a car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Use the Bayes’ rule to compute the posterior probabilities:</a:t>
            </a:r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We need to estimate  </a:t>
            </a:r>
            <a:r>
              <a:rPr lang="en-GB" altLang="en-US" sz="2400" i="1"/>
              <a:t>p(x/C</a:t>
            </a:r>
            <a:r>
              <a:rPr lang="en-GB" altLang="en-US" sz="2400" i="1" baseline="-25000"/>
              <a:t>1</a:t>
            </a:r>
            <a:r>
              <a:rPr lang="en-GB" altLang="en-US" sz="2400" i="1"/>
              <a:t>), p(x/C</a:t>
            </a:r>
            <a:r>
              <a:rPr lang="en-GB" altLang="en-US" sz="2400" i="1" baseline="-25000"/>
              <a:t>2</a:t>
            </a:r>
            <a:r>
              <a:rPr lang="en-GB" altLang="en-US" sz="2400" i="1"/>
              <a:t>), P(C</a:t>
            </a:r>
            <a:r>
              <a:rPr lang="en-GB" altLang="en-US" sz="2400" i="1" baseline="-25000"/>
              <a:t>1</a:t>
            </a:r>
            <a:r>
              <a:rPr lang="en-GB" altLang="en-US" sz="2400" i="1"/>
              <a:t>), P(C</a:t>
            </a:r>
            <a:r>
              <a:rPr lang="en-GB" altLang="en-US" sz="2400" i="1" baseline="-25000"/>
              <a:t>2</a:t>
            </a:r>
            <a:r>
              <a:rPr lang="en-GB" altLang="en-US" sz="2400" i="1"/>
              <a:t>)</a:t>
            </a:r>
          </a:p>
        </p:txBody>
      </p:sp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3962400" y="4233864"/>
          <a:ext cx="33528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4" imgW="1609560" imgH="419040" progId="Equation.DSMT4">
                  <p:embed/>
                </p:oleObj>
              </mc:Choice>
              <mc:Fallback>
                <p:oleObj name="Equation" r:id="rId4" imgW="1609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33864"/>
                        <a:ext cx="33528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818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/>
              <a:t>Example (cont’d)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844675"/>
            <a:ext cx="8153400" cy="4572000"/>
          </a:xfrm>
        </p:spPr>
        <p:txBody>
          <a:bodyPr/>
          <a:lstStyle/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Collect data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Ask drivers how much their car was and measure height. </a:t>
            </a: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Determine </a:t>
            </a:r>
            <a:r>
              <a:rPr lang="en-GB" altLang="en-US" sz="2400">
                <a:solidFill>
                  <a:srgbClr val="FF0000"/>
                </a:solidFill>
              </a:rPr>
              <a:t>prior</a:t>
            </a:r>
            <a:r>
              <a:rPr lang="en-GB" altLang="en-US" sz="2400"/>
              <a:t> probabilities </a:t>
            </a:r>
            <a:r>
              <a:rPr lang="en-GB" altLang="en-US" sz="2400" i="1"/>
              <a:t>P(C</a:t>
            </a:r>
            <a:r>
              <a:rPr lang="en-GB" altLang="en-US" sz="2400" i="1" baseline="-25000"/>
              <a:t>1</a:t>
            </a:r>
            <a:r>
              <a:rPr lang="en-GB" altLang="en-US" sz="2400" i="1"/>
              <a:t>), P(C</a:t>
            </a:r>
            <a:r>
              <a:rPr lang="en-GB" altLang="en-US" sz="2400" i="1" baseline="-25000"/>
              <a:t>2</a:t>
            </a:r>
            <a:r>
              <a:rPr lang="en-GB" altLang="en-US" sz="2400" i="1"/>
              <a:t>)</a:t>
            </a:r>
            <a:endParaRPr lang="en-GB" altLang="en-US" sz="240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e.g.,  1209 samples: #C</a:t>
            </a:r>
            <a:r>
              <a:rPr lang="en-GB" altLang="en-US" sz="2000" baseline="-25000"/>
              <a:t>1</a:t>
            </a:r>
            <a:r>
              <a:rPr lang="en-GB" altLang="en-US" sz="2000"/>
              <a:t>=221  #C</a:t>
            </a:r>
            <a:r>
              <a:rPr lang="en-GB" altLang="en-US" sz="2000" baseline="-25000"/>
              <a:t>2</a:t>
            </a:r>
            <a:r>
              <a:rPr lang="en-GB" altLang="en-US" sz="2000"/>
              <a:t>=988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7086600" y="4322764"/>
          <a:ext cx="251460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r:id="rId4" imgW="1371600" imgH="809640" progId="">
                  <p:embed/>
                </p:oleObj>
              </mc:Choice>
              <mc:Fallback>
                <p:oleObj r:id="rId4" imgW="1371600" imgH="809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22764"/>
                        <a:ext cx="2514600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6" descr="figure 24"/>
          <p:cNvPicPr>
            <a:picLocks noChangeAspect="1" noChangeArrowheads="1"/>
          </p:cNvPicPr>
          <p:nvPr/>
        </p:nvPicPr>
        <p:blipFill>
          <a:blip r:embed="rId6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4660" r="7042" b="18457"/>
          <a:stretch>
            <a:fillRect/>
          </a:stretch>
        </p:blipFill>
        <p:spPr bwMode="auto">
          <a:xfrm>
            <a:off x="2819400" y="3657600"/>
            <a:ext cx="3879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639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/>
              <a:t>Example (cont’d)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987550"/>
            <a:ext cx="7620000" cy="46482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Determine </a:t>
            </a:r>
            <a:r>
              <a:rPr lang="en-GB" altLang="en-US" sz="2400">
                <a:solidFill>
                  <a:srgbClr val="FF0000"/>
                </a:solidFill>
              </a:rPr>
              <a:t>class conditional probabilities </a:t>
            </a:r>
            <a:r>
              <a:rPr lang="en-GB" altLang="en-US" sz="2400"/>
              <a:t>(</a:t>
            </a:r>
            <a:r>
              <a:rPr lang="en-GB" altLang="en-US" sz="2400" i="1"/>
              <a:t>likelihood</a:t>
            </a:r>
            <a:r>
              <a:rPr lang="en-GB" altLang="en-US" sz="2400"/>
              <a:t>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Discretize car height into bins and use normalized histogram</a:t>
            </a:r>
          </a:p>
        </p:txBody>
      </p:sp>
      <p:pic>
        <p:nvPicPr>
          <p:cNvPr id="31748" name="Picture 5" descr="figure 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592" r="6000" b="9286"/>
          <a:stretch>
            <a:fillRect/>
          </a:stretch>
        </p:blipFill>
        <p:spPr>
          <a:xfrm>
            <a:off x="3810001" y="3352800"/>
            <a:ext cx="5432425" cy="2425700"/>
          </a:xfrm>
          <a:noFill/>
        </p:spPr>
      </p:pic>
      <p:graphicFrame>
        <p:nvGraphicFramePr>
          <p:cNvPr id="31749" name="Object 1"/>
          <p:cNvGraphicFramePr>
            <a:graphicFrameLocks noChangeAspect="1"/>
          </p:cNvGraphicFramePr>
          <p:nvPr/>
        </p:nvGraphicFramePr>
        <p:xfrm>
          <a:off x="2286000" y="4098926"/>
          <a:ext cx="1200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5" imgW="571252" imgH="228501" progId="Equation.DSMT4">
                  <p:embed/>
                </p:oleObj>
              </mc:Choice>
              <mc:Fallback>
                <p:oleObj name="Equation" r:id="rId5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98926"/>
                        <a:ext cx="12001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8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/>
              <a:t>Example (cont’d)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24000"/>
            <a:ext cx="7696200" cy="51816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Calculate the </a:t>
            </a:r>
            <a:r>
              <a:rPr lang="en-GB" altLang="en-US" sz="2400">
                <a:solidFill>
                  <a:srgbClr val="FF0000"/>
                </a:solidFill>
              </a:rPr>
              <a:t>posterior </a:t>
            </a:r>
            <a:r>
              <a:rPr lang="en-GB" altLang="en-US" sz="2400"/>
              <a:t>probability</a:t>
            </a:r>
            <a:r>
              <a:rPr lang="en-GB" altLang="en-US" sz="2400">
                <a:solidFill>
                  <a:srgbClr val="FF0000"/>
                </a:solidFill>
              </a:rPr>
              <a:t> </a:t>
            </a:r>
            <a:r>
              <a:rPr lang="en-GB" altLang="en-US" sz="2400"/>
              <a:t>for each bin:</a:t>
            </a:r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2667000" y="2209800"/>
          <a:ext cx="64770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r:id="rId4" imgW="3762360" imgH="838080" progId="">
                  <p:embed/>
                </p:oleObj>
              </mc:Choice>
              <mc:Fallback>
                <p:oleObj r:id="rId4" imgW="376236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9800"/>
                        <a:ext cx="64770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7" name="Picture 6" descr="figure 26"/>
          <p:cNvPicPr>
            <a:picLocks noChangeAspect="1" noChangeArrowheads="1"/>
          </p:cNvPicPr>
          <p:nvPr/>
        </p:nvPicPr>
        <p:blipFill>
          <a:blip r:embed="rId6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611" r="7394" b="2681"/>
          <a:stretch>
            <a:fillRect/>
          </a:stretch>
        </p:blipFill>
        <p:spPr bwMode="auto">
          <a:xfrm>
            <a:off x="3733800" y="4038601"/>
            <a:ext cx="5334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8" name="Object 1"/>
          <p:cNvGraphicFramePr>
            <a:graphicFrameLocks noChangeAspect="1"/>
          </p:cNvGraphicFramePr>
          <p:nvPr/>
        </p:nvGraphicFramePr>
        <p:xfrm>
          <a:off x="2057400" y="4795839"/>
          <a:ext cx="11239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" name="Equation" r:id="rId7" imgW="571252" imgH="228501" progId="Equation.DSMT4">
                  <p:embed/>
                </p:oleObj>
              </mc:Choice>
              <mc:Fallback>
                <p:oleObj name="Equation" r:id="rId7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95839"/>
                        <a:ext cx="11239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758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A More General Theory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8652" y="1143000"/>
            <a:ext cx="10964780" cy="4495800"/>
          </a:xfrm>
        </p:spPr>
        <p:txBody>
          <a:bodyPr>
            <a:normAutofit/>
          </a:bodyPr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Use more than one features.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Allow more than two categories.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Allow </a:t>
            </a:r>
            <a:r>
              <a:rPr lang="en-GB" altLang="en-US" dirty="0">
                <a:solidFill>
                  <a:srgbClr val="FF0000"/>
                </a:solidFill>
              </a:rPr>
              <a:t>actions</a:t>
            </a:r>
            <a:r>
              <a:rPr lang="en-GB" altLang="en-US" dirty="0"/>
              <a:t> other than classifying the input to one of the possible categories (e.g., </a:t>
            </a:r>
            <a:r>
              <a:rPr lang="en-GB" altLang="en-US" dirty="0">
                <a:solidFill>
                  <a:srgbClr val="FF0000"/>
                </a:solidFill>
              </a:rPr>
              <a:t>rejection</a:t>
            </a:r>
            <a:r>
              <a:rPr lang="en-GB" altLang="en-US" dirty="0" smtClean="0"/>
              <a:t>) - </a:t>
            </a:r>
            <a:r>
              <a:rPr lang="en-US" dirty="0" smtClean="0"/>
              <a:t>Refusing to make a decision in close or bad cases!</a:t>
            </a:r>
            <a:r>
              <a:rPr lang="en-GB" altLang="en-US" dirty="0" smtClean="0"/>
              <a:t>.</a:t>
            </a:r>
            <a:endParaRPr lang="en-GB" altLang="en-US" dirty="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Employ a more general error function (i.e., expected “</a:t>
            </a:r>
            <a:r>
              <a:rPr lang="en-GB" altLang="en-US" dirty="0">
                <a:solidFill>
                  <a:srgbClr val="FF0000"/>
                </a:solidFill>
              </a:rPr>
              <a:t>risk</a:t>
            </a:r>
            <a:r>
              <a:rPr lang="en-GB" altLang="en-US" dirty="0"/>
              <a:t>”) by associating a “</a:t>
            </a:r>
            <a:r>
              <a:rPr lang="en-GB" altLang="en-US" dirty="0">
                <a:solidFill>
                  <a:srgbClr val="FF0000"/>
                </a:solidFill>
              </a:rPr>
              <a:t>cost</a:t>
            </a:r>
            <a:r>
              <a:rPr lang="en-GB" altLang="en-US" dirty="0"/>
              <a:t>” (based on a “</a:t>
            </a:r>
            <a:r>
              <a:rPr lang="en-GB" altLang="en-US" dirty="0">
                <a:solidFill>
                  <a:srgbClr val="FF0000"/>
                </a:solidFill>
              </a:rPr>
              <a:t>loss</a:t>
            </a:r>
            <a:r>
              <a:rPr lang="en-GB" altLang="en-US" dirty="0"/>
              <a:t>” function) with different errors</a:t>
            </a:r>
            <a:r>
              <a:rPr lang="en-GB" altLang="en-US" dirty="0" smtClean="0"/>
              <a:t>. 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Note that, t</a:t>
            </a:r>
            <a:r>
              <a:rPr lang="en-US" dirty="0" smtClean="0"/>
              <a:t>he loss function states how costly each action taken is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20087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1084" cy="1141413"/>
          </a:xfrm>
        </p:spPr>
        <p:txBody>
          <a:bodyPr/>
          <a:lstStyle/>
          <a:p>
            <a:r>
              <a:rPr lang="en-US" dirty="0" smtClean="0"/>
              <a:t>Loss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9" y="910581"/>
            <a:ext cx="9314698" cy="5662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546" y="6029770"/>
            <a:ext cx="1065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dirty="0"/>
              <a:t>If action </a:t>
            </a:r>
            <a:r>
              <a:rPr lang="en-US" altLang="en-US" b="1" i="1" dirty="0">
                <a:sym typeface="Symbol" panose="05050102010706020507" pitchFamily="18" charset="2"/>
              </a:rPr>
              <a:t>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is taken and the true state of nature is </a:t>
            </a:r>
            <a:r>
              <a:rPr lang="en-US" altLang="en-US" b="1" dirty="0">
                <a:sym typeface="Symbol" panose="05050102010706020507" pitchFamily="18" charset="2"/>
              </a:rPr>
              <a:t></a:t>
            </a:r>
            <a:r>
              <a:rPr lang="en-US" altLang="en-US" b="1" baseline="-25000" dirty="0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then the </a:t>
            </a:r>
            <a:r>
              <a:rPr lang="en-US" altLang="en-US" dirty="0">
                <a:sym typeface="Symbol" panose="05050102010706020507" pitchFamily="18" charset="2"/>
              </a:rPr>
              <a:t>decision is correct if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= j</a:t>
            </a:r>
            <a:r>
              <a:rPr lang="en-US" altLang="en-US" dirty="0">
                <a:sym typeface="Symbol" panose="05050102010706020507" pitchFamily="18" charset="2"/>
              </a:rPr>
              <a:t> and in error if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b="1" i="1" dirty="0">
                <a:sym typeface="Symbol" panose="05050102010706020507" pitchFamily="18" charset="2"/>
              </a:rPr>
              <a:t>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smtClean="0">
                <a:sym typeface="Symbol" panose="05050102010706020507" pitchFamily="18" charset="2"/>
              </a:rPr>
              <a:t>j</a:t>
            </a:r>
          </a:p>
          <a:p>
            <a:pPr>
              <a:buFontTx/>
              <a:buNone/>
            </a:pPr>
            <a:r>
              <a:rPr lang="en-US" altLang="en-US" dirty="0"/>
              <a:t>Seek a decision rule that minimizes the </a:t>
            </a:r>
            <a:r>
              <a:rPr lang="en-US" altLang="en-US" i="1" dirty="0">
                <a:solidFill>
                  <a:srgbClr val="FF0000"/>
                </a:solidFill>
              </a:rPr>
              <a:t>probability of error</a:t>
            </a:r>
            <a:r>
              <a:rPr lang="en-US" altLang="en-US" i="1" dirty="0"/>
              <a:t> </a:t>
            </a:r>
            <a:r>
              <a:rPr lang="en-US" altLang="en-US" dirty="0"/>
              <a:t>which is the </a:t>
            </a:r>
            <a:r>
              <a:rPr lang="en-US" altLang="en-US" i="1" dirty="0">
                <a:solidFill>
                  <a:srgbClr val="FF0000"/>
                </a:solidFill>
              </a:rPr>
              <a:t>error rate</a:t>
            </a:r>
            <a:r>
              <a:rPr lang="en-US" altLang="en-US" i="1" dirty="0">
                <a:sym typeface="Symbol" panose="05050102010706020507" pitchFamily="18" charset="2"/>
              </a:rPr>
              <a:t/>
            </a:r>
            <a:br>
              <a:rPr lang="en-US" altLang="en-US" i="1" dirty="0">
                <a:sym typeface="Symbol" panose="05050102010706020507" pitchFamily="18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35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352"/>
            <a:ext cx="10515600" cy="1325563"/>
          </a:xfrm>
        </p:spPr>
        <p:txBody>
          <a:bodyPr/>
          <a:lstStyle/>
          <a:p>
            <a:r>
              <a:rPr lang="en-US" dirty="0" smtClean="0"/>
              <a:t>Expected loss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07" y="1135480"/>
            <a:ext cx="9066797" cy="56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31" y="267999"/>
            <a:ext cx="10491787" cy="6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51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Overall Risk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8969" y="1475874"/>
            <a:ext cx="9990220" cy="4572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Suppose </a:t>
            </a:r>
            <a:r>
              <a:rPr lang="el-GR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</a:rPr>
              <a:t>is a general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decision rule </a:t>
            </a:r>
            <a:r>
              <a:rPr lang="en-US" altLang="en-US" dirty="0">
                <a:cs typeface="Times New Roman" panose="02020603050405020304" pitchFamily="18" charset="0"/>
              </a:rPr>
              <a:t>that determines which action </a:t>
            </a:r>
            <a:r>
              <a:rPr lang="en-GB" altLang="en-US" dirty="0"/>
              <a:t>α</a:t>
            </a:r>
            <a:r>
              <a:rPr lang="en-GB" altLang="en-US" baseline="-25000" dirty="0"/>
              <a:t>1, </a:t>
            </a:r>
            <a:r>
              <a:rPr lang="en-GB" altLang="en-US" dirty="0"/>
              <a:t>α</a:t>
            </a:r>
            <a:r>
              <a:rPr lang="en-GB" altLang="en-US" baseline="-25000" dirty="0"/>
              <a:t>2, …, </a:t>
            </a:r>
            <a:r>
              <a:rPr lang="en-GB" altLang="en-US" dirty="0"/>
              <a:t>α</a:t>
            </a:r>
            <a:r>
              <a:rPr lang="en-GB" altLang="en-US" baseline="-25000" dirty="0"/>
              <a:t>l  </a:t>
            </a:r>
            <a:r>
              <a:rPr lang="en-GB" altLang="en-US" dirty="0"/>
              <a:t>to take for every </a:t>
            </a:r>
            <a:r>
              <a:rPr lang="en-GB" altLang="en-US" b="1" dirty="0"/>
              <a:t>x</a:t>
            </a:r>
            <a:r>
              <a:rPr lang="en-GB" altLang="en-US" dirty="0"/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The </a:t>
            </a:r>
            <a:r>
              <a:rPr lang="en-GB" altLang="en-US" dirty="0">
                <a:solidFill>
                  <a:srgbClr val="FF0000"/>
                </a:solidFill>
              </a:rPr>
              <a:t>overall risk </a:t>
            </a:r>
            <a:r>
              <a:rPr lang="en-GB" altLang="en-US" dirty="0"/>
              <a:t>is defined as: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i="1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i="1" dirty="0"/>
          </a:p>
          <a:p>
            <a:pPr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i="1" dirty="0"/>
              <a:t>    </a:t>
            </a:r>
            <a:r>
              <a:rPr lang="en-US" dirty="0"/>
              <a:t>Clearly, we want the rule α(·) that minimizes R(α(x)|x) for all x. </a:t>
            </a:r>
            <a:endParaRPr lang="en-GB" altLang="en-US" i="1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	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dirty="0"/>
          </a:p>
        </p:txBody>
      </p:sp>
      <p:graphicFrame>
        <p:nvGraphicFramePr>
          <p:cNvPr id="419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234574"/>
              </p:ext>
            </p:extLst>
          </p:nvPr>
        </p:nvGraphicFramePr>
        <p:xfrm>
          <a:off x="561473" y="3045911"/>
          <a:ext cx="383698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Equation" r:id="rId4" imgW="1485900" imgH="279400" progId="Equation.DSMT4">
                  <p:embed/>
                </p:oleObj>
              </mc:Choice>
              <mc:Fallback>
                <p:oleObj name="Equation" r:id="rId4" imgW="1485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73" y="3045911"/>
                        <a:ext cx="3836988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1472" y="4543926"/>
            <a:ext cx="1163052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The </a:t>
            </a:r>
            <a:r>
              <a:rPr lang="en-GB" altLang="en-US" i="1" dirty="0" smtClean="0">
                <a:solidFill>
                  <a:srgbClr val="FF0000"/>
                </a:solidFill>
              </a:rPr>
              <a:t>Bayes rule </a:t>
            </a:r>
            <a:r>
              <a:rPr lang="en-GB" altLang="en-US" dirty="0" smtClean="0"/>
              <a:t>minimizes </a:t>
            </a:r>
            <a:r>
              <a:rPr lang="en-GB" altLang="en-US" i="1" dirty="0" smtClean="0"/>
              <a:t>R</a:t>
            </a:r>
            <a:r>
              <a:rPr lang="en-GB" altLang="en-US" dirty="0" smtClean="0"/>
              <a:t> by:</a:t>
            </a:r>
          </a:p>
          <a:p>
            <a:pPr marL="457200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(</a:t>
            </a:r>
            <a:r>
              <a:rPr lang="en-GB" altLang="en-US" dirty="0" err="1" smtClean="0"/>
              <a:t>i</a:t>
            </a:r>
            <a:r>
              <a:rPr lang="en-GB" altLang="en-US" dirty="0" smtClean="0"/>
              <a:t>)  Computing </a:t>
            </a:r>
            <a:r>
              <a:rPr lang="en-GB" altLang="en-US" i="1" dirty="0" smtClean="0">
                <a:solidFill>
                  <a:srgbClr val="FF0000"/>
                </a:solidFill>
              </a:rPr>
              <a:t>R(α</a:t>
            </a:r>
            <a:r>
              <a:rPr lang="en-GB" alt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GB" altLang="en-US" i="1" dirty="0" smtClean="0">
                <a:solidFill>
                  <a:srgbClr val="FF0000"/>
                </a:solidFill>
              </a:rPr>
              <a:t> /</a:t>
            </a:r>
            <a:r>
              <a:rPr lang="en-GB" altLang="en-US" b="1" dirty="0" smtClean="0">
                <a:solidFill>
                  <a:srgbClr val="FF0000"/>
                </a:solidFill>
              </a:rPr>
              <a:t>x</a:t>
            </a:r>
            <a:r>
              <a:rPr lang="en-GB" altLang="en-US" i="1" dirty="0" smtClean="0">
                <a:solidFill>
                  <a:srgbClr val="FF0000"/>
                </a:solidFill>
              </a:rPr>
              <a:t>)</a:t>
            </a:r>
            <a:r>
              <a:rPr lang="en-GB" altLang="en-US" i="1" dirty="0" smtClean="0"/>
              <a:t> </a:t>
            </a:r>
            <a:r>
              <a:rPr lang="en-GB" altLang="en-US" dirty="0" smtClean="0"/>
              <a:t>for every </a:t>
            </a:r>
            <a:r>
              <a:rPr lang="en-GB" altLang="en-US" i="1" dirty="0" smtClean="0">
                <a:solidFill>
                  <a:srgbClr val="FF0000"/>
                </a:solidFill>
              </a:rPr>
              <a:t>α</a:t>
            </a:r>
            <a:r>
              <a:rPr lang="en-GB" alt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GB" altLang="en-US" i="1" baseline="-25000" dirty="0" smtClean="0"/>
              <a:t>  </a:t>
            </a:r>
            <a:r>
              <a:rPr lang="en-GB" altLang="en-US" dirty="0" smtClean="0"/>
              <a:t>given an </a:t>
            </a:r>
            <a:r>
              <a:rPr lang="en-GB" altLang="en-US" b="1" dirty="0" smtClean="0"/>
              <a:t>x</a:t>
            </a:r>
            <a:endParaRPr lang="en-GB" altLang="en-US" b="1" baseline="-25000" dirty="0" smtClean="0"/>
          </a:p>
          <a:p>
            <a:pPr marL="457200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(ii) Choosing the action </a:t>
            </a:r>
            <a:r>
              <a:rPr lang="en-GB" altLang="en-US" i="1" dirty="0" smtClean="0">
                <a:solidFill>
                  <a:srgbClr val="FF0000"/>
                </a:solidFill>
              </a:rPr>
              <a:t>α</a:t>
            </a:r>
            <a:r>
              <a:rPr lang="en-GB" alt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GB" altLang="en-US" i="1" baseline="-25000" dirty="0" smtClean="0">
                <a:solidFill>
                  <a:srgbClr val="FF0000"/>
                </a:solidFill>
              </a:rPr>
              <a:t> </a:t>
            </a:r>
            <a:r>
              <a:rPr lang="en-GB" altLang="en-US" dirty="0" smtClean="0"/>
              <a:t>with the minimum </a:t>
            </a:r>
            <a:r>
              <a:rPr lang="en-GB" altLang="en-US" i="1" dirty="0" smtClean="0">
                <a:solidFill>
                  <a:srgbClr val="FF0000"/>
                </a:solidFill>
              </a:rPr>
              <a:t>R(α</a:t>
            </a:r>
            <a:r>
              <a:rPr lang="en-GB" alt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GB" altLang="en-US" i="1" dirty="0" smtClean="0">
                <a:solidFill>
                  <a:srgbClr val="FF0000"/>
                </a:solidFill>
              </a:rPr>
              <a:t> /</a:t>
            </a:r>
            <a:r>
              <a:rPr lang="en-GB" altLang="en-US" b="1" dirty="0" smtClean="0">
                <a:solidFill>
                  <a:srgbClr val="FF0000"/>
                </a:solidFill>
              </a:rPr>
              <a:t>x</a:t>
            </a:r>
            <a:r>
              <a:rPr lang="en-GB" altLang="en-US" i="1" dirty="0" smtClean="0">
                <a:solidFill>
                  <a:srgbClr val="FF0000"/>
                </a:solidFill>
              </a:rPr>
              <a:t>)</a:t>
            </a:r>
            <a:r>
              <a:rPr lang="en-GB" altLang="en-US" i="1" dirty="0" smtClean="0"/>
              <a:t> </a:t>
            </a:r>
            <a:endParaRPr lang="en-GB" altLang="en-US" dirty="0" smtClean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The resulting minimum R</a:t>
            </a:r>
            <a:r>
              <a:rPr lang="en-GB" altLang="en-US" baseline="30000" dirty="0" smtClean="0"/>
              <a:t>*</a:t>
            </a:r>
            <a:r>
              <a:rPr lang="en-GB" altLang="en-US" dirty="0" smtClean="0"/>
              <a:t> is called </a:t>
            </a:r>
            <a:r>
              <a:rPr lang="en-GB" altLang="en-US" i="1" dirty="0" smtClean="0">
                <a:solidFill>
                  <a:srgbClr val="FF0000"/>
                </a:solidFill>
              </a:rPr>
              <a:t>Bayes risk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dirty="0" smtClean="0"/>
              <a:t>and is the best (i.e., </a:t>
            </a:r>
            <a:r>
              <a:rPr lang="en-GB" altLang="en-US" dirty="0" smtClean="0">
                <a:solidFill>
                  <a:srgbClr val="FF0000"/>
                </a:solidFill>
              </a:rPr>
              <a:t>optimum</a:t>
            </a:r>
            <a:r>
              <a:rPr lang="en-GB" altLang="en-US" dirty="0" smtClean="0"/>
              <a:t>) performance that can be achieved: 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36540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76238"/>
            <a:ext cx="90487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87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Example: Two-category classification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01863" y="1524000"/>
            <a:ext cx="8001000" cy="4876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Define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200" dirty="0">
                <a:solidFill>
                  <a:srgbClr val="FF0000"/>
                </a:solidFill>
              </a:rPr>
              <a:t>α</a:t>
            </a:r>
            <a:r>
              <a:rPr lang="en-GB" altLang="en-US" sz="2200" baseline="-25000" dirty="0">
                <a:solidFill>
                  <a:srgbClr val="FF0000"/>
                </a:solidFill>
              </a:rPr>
              <a:t>1</a:t>
            </a:r>
            <a:r>
              <a:rPr lang="en-GB" altLang="en-US" sz="2200" dirty="0"/>
              <a:t>: decide ω</a:t>
            </a:r>
            <a:r>
              <a:rPr lang="en-GB" altLang="en-US" sz="2200" baseline="-25000" dirty="0"/>
              <a:t>1 </a:t>
            </a:r>
            <a:endParaRPr lang="en-GB" altLang="en-US" sz="2200" dirty="0"/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200" dirty="0">
                <a:solidFill>
                  <a:srgbClr val="FF0000"/>
                </a:solidFill>
              </a:rPr>
              <a:t>α</a:t>
            </a:r>
            <a:r>
              <a:rPr lang="en-GB" altLang="en-US" sz="2200" baseline="-25000" dirty="0">
                <a:solidFill>
                  <a:srgbClr val="FF0000"/>
                </a:solidFill>
              </a:rPr>
              <a:t>2</a:t>
            </a:r>
            <a:r>
              <a:rPr lang="en-GB" altLang="en-US" sz="2200" baseline="-25000" dirty="0"/>
              <a:t>: </a:t>
            </a:r>
            <a:r>
              <a:rPr lang="en-GB" altLang="en-US" sz="2200" dirty="0"/>
              <a:t>decide ω</a:t>
            </a:r>
            <a:r>
              <a:rPr lang="en-GB" altLang="en-US" sz="2200" baseline="-25000" dirty="0"/>
              <a:t>2 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2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sz="2200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cs typeface="Times New Roman" panose="02020603050405020304" pitchFamily="18" charset="0"/>
              </a:rPr>
              <a:t>= </a:t>
            </a:r>
            <a:r>
              <a:rPr lang="el-GR" altLang="en-US" sz="2200" i="1" dirty="0">
                <a:cs typeface="Times New Roman" panose="02020603050405020304" pitchFamily="18" charset="0"/>
              </a:rPr>
              <a:t>λ</a:t>
            </a:r>
            <a:r>
              <a:rPr lang="en-US" altLang="en-US" sz="2200" i="1" dirty="0">
                <a:cs typeface="Times New Roman" panose="02020603050405020304" pitchFamily="18" charset="0"/>
              </a:rPr>
              <a:t>(</a:t>
            </a:r>
            <a:r>
              <a:rPr lang="el-GR" altLang="en-US" sz="2200" i="1" dirty="0">
                <a:cs typeface="Times New Roman" panose="02020603050405020304" pitchFamily="18" charset="0"/>
              </a:rPr>
              <a:t>α</a:t>
            </a:r>
            <a:r>
              <a:rPr lang="en-US" altLang="en-US" sz="2200" i="1" baseline="-25000" dirty="0" err="1">
                <a:cs typeface="Times New Roman" panose="02020603050405020304" pitchFamily="18" charset="0"/>
              </a:rPr>
              <a:t>i</a:t>
            </a:r>
            <a:r>
              <a:rPr lang="en-US" altLang="en-US" sz="2200" i="1" dirty="0">
                <a:cs typeface="Times New Roman" panose="02020603050405020304" pitchFamily="18" charset="0"/>
              </a:rPr>
              <a:t> /</a:t>
            </a:r>
            <a:r>
              <a:rPr lang="el-GR" altLang="en-US" sz="2200" i="1" dirty="0">
                <a:cs typeface="Times New Roman" panose="02020603050405020304" pitchFamily="18" charset="0"/>
              </a:rPr>
              <a:t>ω</a:t>
            </a:r>
            <a:r>
              <a:rPr lang="en-US" altLang="en-US" sz="2200" i="1" baseline="-25000" dirty="0">
                <a:cs typeface="Times New Roman" panose="02020603050405020304" pitchFamily="18" charset="0"/>
              </a:rPr>
              <a:t>j</a:t>
            </a:r>
            <a:r>
              <a:rPr lang="en-US" altLang="en-US" sz="2200" i="1" dirty="0">
                <a:cs typeface="Times New Roman" panose="02020603050405020304" pitchFamily="18" charset="0"/>
              </a:rPr>
              <a:t>)</a:t>
            </a:r>
            <a:endParaRPr lang="en-GB" altLang="en-US" sz="2200" baseline="-250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loss incurred for deciding </a:t>
            </a:r>
            <a:r>
              <a:rPr lang="en-US" altLang="en-US" sz="2400" i="1" dirty="0">
                <a:sym typeface="Symbol" panose="05050102010706020507" pitchFamily="18" charset="2"/>
              </a:rPr>
              <a:t></a:t>
            </a:r>
            <a:r>
              <a:rPr lang="en-US" altLang="en-US" sz="2400" i="1" baseline="-25000" dirty="0" err="1"/>
              <a:t>i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when the true state of nature is </a:t>
            </a:r>
            <a:r>
              <a:rPr lang="en-US" altLang="en-US" sz="2400" i="1" dirty="0">
                <a:sym typeface="Symbol" panose="05050102010706020507" pitchFamily="18" charset="2"/>
              </a:rPr>
              <a:t></a:t>
            </a:r>
            <a:r>
              <a:rPr lang="en-US" altLang="en-US" sz="2400" i="1" baseline="-25000" dirty="0"/>
              <a:t>j</a:t>
            </a:r>
            <a:br>
              <a:rPr lang="en-US" altLang="en-US" sz="2400" i="1" baseline="-25000" dirty="0"/>
            </a:br>
            <a:endParaRPr lang="en-GB" altLang="en-US" sz="2400" i="1" baseline="-250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The conditional risks are:</a:t>
            </a:r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9" t="21581" r="29707" b="73222"/>
          <a:stretch>
            <a:fillRect/>
          </a:stretch>
        </p:blipFill>
        <p:spPr bwMode="auto">
          <a:xfrm>
            <a:off x="3810001" y="5338763"/>
            <a:ext cx="49117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5" name="Object 3"/>
          <p:cNvGraphicFramePr>
            <a:graphicFrameLocks noChangeAspect="1"/>
          </p:cNvGraphicFramePr>
          <p:nvPr/>
        </p:nvGraphicFramePr>
        <p:xfrm>
          <a:off x="3794126" y="3968750"/>
          <a:ext cx="41894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5" imgW="1981200" imgH="444500" progId="Equation.DSMT4">
                  <p:embed/>
                </p:oleObj>
              </mc:Choice>
              <mc:Fallback>
                <p:oleObj name="Equation" r:id="rId5" imgW="1981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6" y="3968750"/>
                        <a:ext cx="418941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1"/>
          <p:cNvSpPr/>
          <p:nvPr/>
        </p:nvSpPr>
        <p:spPr>
          <a:xfrm>
            <a:off x="5832475" y="4800601"/>
            <a:ext cx="527050" cy="46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202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1"/>
            <a:ext cx="7772400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Example: Two-category </a:t>
            </a:r>
            <a:r>
              <a:rPr lang="en-GB" altLang="en-US" sz="4000" b="1" dirty="0" smtClean="0"/>
              <a:t>classification</a:t>
            </a:r>
            <a:endParaRPr lang="en-GB" altLang="en-US" sz="40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524000"/>
            <a:ext cx="8305800" cy="51816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Minimum risk decision rule: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3" t="36064" r="21986" b="61459"/>
          <a:stretch>
            <a:fillRect/>
          </a:stretch>
        </p:blipFill>
        <p:spPr bwMode="auto">
          <a:xfrm>
            <a:off x="2995614" y="2438400"/>
            <a:ext cx="64611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t="43501" r="11394" b="53195"/>
          <a:stretch>
            <a:fillRect/>
          </a:stretch>
        </p:blipFill>
        <p:spPr bwMode="auto">
          <a:xfrm>
            <a:off x="2360613" y="3505200"/>
            <a:ext cx="77343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51767" r="16681" b="42638"/>
          <a:stretch>
            <a:fillRect/>
          </a:stretch>
        </p:blipFill>
        <p:spPr bwMode="auto">
          <a:xfrm>
            <a:off x="2651125" y="5106989"/>
            <a:ext cx="6934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AutoShape 9"/>
          <p:cNvSpPr>
            <a:spLocks noChangeArrowheads="1"/>
          </p:cNvSpPr>
          <p:nvPr/>
        </p:nvSpPr>
        <p:spPr bwMode="auto">
          <a:xfrm>
            <a:off x="3946525" y="4310064"/>
            <a:ext cx="4343400" cy="460375"/>
          </a:xfrm>
          <a:prstGeom prst="roundRect">
            <a:avLst>
              <a:gd name="adj" fmla="val 36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GB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or</a:t>
            </a:r>
            <a:r>
              <a:rPr lang="en-GB" altLang="en-US" sz="2400" dirty="0">
                <a:latin typeface="Times New Roman" panose="02020603050405020304" pitchFamily="18" charset="0"/>
              </a:rPr>
              <a:t>     </a:t>
            </a:r>
            <a:r>
              <a:rPr lang="en-GB" altLang="en-US" sz="2400" dirty="0">
                <a:latin typeface="+mn-lt"/>
              </a:rPr>
              <a:t>(i.e., using likelihood ratio) </a:t>
            </a:r>
          </a:p>
        </p:txBody>
      </p:sp>
      <p:sp>
        <p:nvSpPr>
          <p:cNvPr id="48136" name="AutoShape 10"/>
          <p:cNvSpPr>
            <a:spLocks noChangeArrowheads="1"/>
          </p:cNvSpPr>
          <p:nvPr/>
        </p:nvSpPr>
        <p:spPr bwMode="auto">
          <a:xfrm>
            <a:off x="5927725" y="2879726"/>
            <a:ext cx="438150" cy="460375"/>
          </a:xfrm>
          <a:prstGeom prst="roundRect">
            <a:avLst>
              <a:gd name="adj" fmla="val 36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or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5029200" y="5181600"/>
            <a:ext cx="304800" cy="46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GB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endParaRPr lang="en-US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83251" y="5927725"/>
            <a:ext cx="1084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threshold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33801" y="5953125"/>
            <a:ext cx="180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2373142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F6E57-8BCF-4094-A3CF-A7DE81D8D4B1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543800" y="1371600"/>
            <a:ext cx="1184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en-US" altLang="en-US" i="1">
                <a:solidFill>
                  <a:schemeClr val="bg2"/>
                </a:solidFill>
              </a:rPr>
              <a:t> (</a:t>
            </a:r>
            <a:r>
              <a:rPr lang="en-US" altLang="en-US" i="1">
                <a:solidFill>
                  <a:schemeClr val="bg2"/>
                </a:solidFill>
                <a:sym typeface="Symbol" panose="05050102010706020507" pitchFamily="18" charset="2"/>
              </a:rPr>
              <a:t></a:t>
            </a:r>
            <a:r>
              <a:rPr lang="en-US" altLang="en-US" i="1" baseline="-25000">
                <a:solidFill>
                  <a:schemeClr val="bg2"/>
                </a:solidFill>
                <a:sym typeface="Symbol" panose="05050102010706020507" pitchFamily="18" charset="2"/>
              </a:rPr>
              <a:t>21</a:t>
            </a:r>
            <a:r>
              <a:rPr lang="en-US" altLang="en-US" i="1">
                <a:solidFill>
                  <a:schemeClr val="bg2"/>
                </a:solidFill>
                <a:sym typeface="Symbol" panose="05050102010706020507" pitchFamily="18" charset="2"/>
              </a:rPr>
              <a:t>- </a:t>
            </a:r>
            <a:r>
              <a:rPr lang="en-US" altLang="en-US" i="1" baseline="-25000">
                <a:solidFill>
                  <a:schemeClr val="bg2"/>
                </a:solidFill>
                <a:sym typeface="Symbol" panose="05050102010706020507" pitchFamily="18" charset="2"/>
              </a:rPr>
              <a:t>11</a:t>
            </a:r>
            <a:r>
              <a:rPr lang="en-US" altLang="en-US" i="1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7162800" y="3048000"/>
            <a:ext cx="1184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r>
              <a:rPr lang="en-US" altLang="en-US" i="1">
                <a:solidFill>
                  <a:srgbClr val="FF3300"/>
                </a:solidFill>
              </a:rPr>
              <a:t> (</a:t>
            </a:r>
            <a:r>
              <a:rPr lang="en-US" altLang="en-US" i="1">
                <a:solidFill>
                  <a:srgbClr val="FF3300"/>
                </a:solidFill>
                <a:sym typeface="Symbol" panose="05050102010706020507" pitchFamily="18" charset="2"/>
              </a:rPr>
              <a:t></a:t>
            </a:r>
            <a:r>
              <a:rPr lang="en-US" altLang="en-US" i="1" baseline="-25000">
                <a:solidFill>
                  <a:srgbClr val="FF3300"/>
                </a:solidFill>
                <a:sym typeface="Symbol" panose="05050102010706020507" pitchFamily="18" charset="2"/>
              </a:rPr>
              <a:t>12</a:t>
            </a:r>
            <a:r>
              <a:rPr lang="en-US" altLang="en-US" i="1">
                <a:solidFill>
                  <a:srgbClr val="FF3300"/>
                </a:solidFill>
                <a:sym typeface="Symbol" panose="05050102010706020507" pitchFamily="18" charset="2"/>
              </a:rPr>
              <a:t>- </a:t>
            </a:r>
            <a:r>
              <a:rPr lang="en-US" altLang="en-US" i="1" baseline="-25000">
                <a:solidFill>
                  <a:srgbClr val="FF3300"/>
                </a:solidFill>
                <a:sym typeface="Symbol" panose="05050102010706020507" pitchFamily="18" charset="2"/>
              </a:rPr>
              <a:t>22</a:t>
            </a:r>
            <a:r>
              <a:rPr lang="en-US" altLang="en-US" i="1">
                <a:solidFill>
                  <a:srgbClr val="FF3300"/>
                </a:solidFill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349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82D7B-127C-4D5F-885A-7214EC579A7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304800"/>
            <a:ext cx="8915400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dirty="0"/>
              <a:t>Two-Category Decision Theory: Chopping Machine</a:t>
            </a:r>
          </a:p>
          <a:p>
            <a:pPr marL="0" indent="0">
              <a:buNone/>
            </a:pPr>
            <a:endParaRPr lang="en-US" altLang="en-US" sz="2400" dirty="0"/>
          </a:p>
          <a:p>
            <a:pPr lvl="2">
              <a:buFontTx/>
              <a:buNone/>
            </a:pPr>
            <a:r>
              <a:rPr lang="en-US" altLang="en-US" sz="1600" i="1" dirty="0">
                <a:sym typeface="Symbol" panose="05050102010706020507" pitchFamily="18" charset="2"/>
              </a:rPr>
              <a:t>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1</a:t>
            </a:r>
            <a:r>
              <a:rPr lang="en-US" altLang="en-US" sz="1600" i="1" dirty="0"/>
              <a:t> = chop </a:t>
            </a:r>
          </a:p>
          <a:p>
            <a:pPr lvl="2">
              <a:buFontTx/>
              <a:buNone/>
            </a:pPr>
            <a:r>
              <a:rPr lang="en-US" altLang="en-US" sz="1600" i="1" dirty="0">
                <a:sym typeface="Symbol" panose="05050102010706020507" pitchFamily="18" charset="2"/>
              </a:rPr>
              <a:t>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2</a:t>
            </a:r>
            <a:r>
              <a:rPr lang="en-US" altLang="en-US" sz="1600" i="1" baseline="-25000" dirty="0"/>
              <a:t>  </a:t>
            </a:r>
            <a:r>
              <a:rPr lang="en-US" altLang="en-US" sz="1600" i="1" dirty="0"/>
              <a:t>= DO NOT chop </a:t>
            </a:r>
          </a:p>
          <a:p>
            <a:pPr lvl="2">
              <a:buFontTx/>
              <a:buNone/>
            </a:pPr>
            <a:r>
              <a:rPr lang="en-US" altLang="en-US" sz="1600" i="1" dirty="0">
                <a:sym typeface="Symbol" panose="05050102010706020507" pitchFamily="18" charset="2"/>
              </a:rPr>
              <a:t></a:t>
            </a:r>
            <a:r>
              <a:rPr lang="en-US" altLang="en-US" sz="1600" i="1" baseline="-25000" dirty="0"/>
              <a:t>1  </a:t>
            </a:r>
            <a:r>
              <a:rPr lang="en-US" altLang="en-US" sz="1600" i="1" dirty="0"/>
              <a:t>= NO hand in machine</a:t>
            </a:r>
            <a:endParaRPr lang="en-US" altLang="en-US" sz="1600" i="1" baseline="-25000" dirty="0"/>
          </a:p>
          <a:p>
            <a:pPr lvl="2">
              <a:buFontTx/>
              <a:buNone/>
            </a:pPr>
            <a:r>
              <a:rPr lang="en-US" altLang="en-US" sz="1600" i="1" dirty="0">
                <a:sym typeface="Symbol" panose="05050102010706020507" pitchFamily="18" charset="2"/>
              </a:rPr>
              <a:t>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2</a:t>
            </a:r>
            <a:r>
              <a:rPr lang="en-US" altLang="en-US" sz="1600" i="1" baseline="-25000" dirty="0"/>
              <a:t>  </a:t>
            </a:r>
            <a:r>
              <a:rPr lang="en-US" altLang="en-US" sz="1600" i="1" dirty="0"/>
              <a:t>= hand in machine</a:t>
            </a:r>
          </a:p>
          <a:p>
            <a:pPr lvl="2">
              <a:buFontTx/>
              <a:buNone/>
            </a:pPr>
            <a:endParaRPr lang="en-US" altLang="en-US" sz="1600" i="1" dirty="0"/>
          </a:p>
          <a:p>
            <a:pPr lvl="2">
              <a:buFontTx/>
              <a:buNone/>
            </a:pPr>
            <a:endParaRPr lang="en-US" altLang="en-US" sz="1600" i="1" dirty="0"/>
          </a:p>
          <a:p>
            <a:pPr lvl="2">
              <a:buFontTx/>
              <a:buNone/>
            </a:pPr>
            <a:endParaRPr lang="en-US" altLang="en-US" sz="1600" i="1" baseline="-25000" dirty="0"/>
          </a:p>
          <a:p>
            <a:pPr lvl="2">
              <a:buFontTx/>
              <a:buNone/>
            </a:pPr>
            <a:r>
              <a:rPr lang="en-US" altLang="en-US" sz="1600" i="1" dirty="0">
                <a:sym typeface="Symbol" panose="05050102010706020507" pitchFamily="18" charset="2"/>
              </a:rPr>
              <a:t>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11 </a:t>
            </a:r>
            <a:r>
              <a:rPr lang="en-US" altLang="en-US" sz="1600" i="1" dirty="0">
                <a:sym typeface="Symbol" panose="05050102010706020507" pitchFamily="18" charset="2"/>
              </a:rPr>
              <a:t> = (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1</a:t>
            </a:r>
            <a:r>
              <a:rPr lang="en-US" altLang="en-US" sz="1600" i="1" dirty="0"/>
              <a:t> | </a:t>
            </a:r>
            <a:r>
              <a:rPr lang="en-US" altLang="en-US" sz="1600" i="1" dirty="0">
                <a:sym typeface="Symbol" panose="05050102010706020507" pitchFamily="18" charset="2"/>
              </a:rPr>
              <a:t></a:t>
            </a:r>
            <a:r>
              <a:rPr lang="en-US" altLang="en-US" sz="1600" i="1" baseline="-25000" dirty="0"/>
              <a:t>1</a:t>
            </a:r>
            <a:r>
              <a:rPr lang="en-US" altLang="en-US" sz="1600" i="1" dirty="0"/>
              <a:t>) = $       0.00</a:t>
            </a:r>
          </a:p>
          <a:p>
            <a:pPr lvl="2">
              <a:buFontTx/>
              <a:buNone/>
            </a:pPr>
            <a:r>
              <a:rPr lang="en-US" altLang="en-US" sz="1600" i="1" dirty="0">
                <a:sym typeface="Symbol" panose="05050102010706020507" pitchFamily="18" charset="2"/>
              </a:rPr>
              <a:t>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12 </a:t>
            </a:r>
            <a:r>
              <a:rPr lang="en-US" altLang="en-US" sz="1600" i="1" dirty="0">
                <a:sym typeface="Symbol" panose="05050102010706020507" pitchFamily="18" charset="2"/>
              </a:rPr>
              <a:t> = (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1</a:t>
            </a:r>
            <a:r>
              <a:rPr lang="en-US" altLang="en-US" sz="1600" i="1" dirty="0"/>
              <a:t> | </a:t>
            </a:r>
            <a:r>
              <a:rPr lang="en-US" altLang="en-US" sz="1600" i="1" dirty="0">
                <a:sym typeface="Symbol" panose="05050102010706020507" pitchFamily="18" charset="2"/>
              </a:rPr>
              <a:t></a:t>
            </a:r>
            <a:r>
              <a:rPr lang="en-US" altLang="en-US" sz="1600" i="1" baseline="-25000" dirty="0"/>
              <a:t>2</a:t>
            </a:r>
            <a:r>
              <a:rPr lang="en-US" altLang="en-US" sz="1600" i="1" dirty="0"/>
              <a:t>) = $   100.00</a:t>
            </a:r>
          </a:p>
          <a:p>
            <a:pPr lvl="2">
              <a:buFontTx/>
              <a:buNone/>
            </a:pPr>
            <a:r>
              <a:rPr lang="en-US" altLang="en-US" sz="1600" i="1" dirty="0">
                <a:sym typeface="Symbol" panose="05050102010706020507" pitchFamily="18" charset="2"/>
              </a:rPr>
              <a:t>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21 </a:t>
            </a:r>
            <a:r>
              <a:rPr lang="en-US" altLang="en-US" sz="1600" i="1" dirty="0">
                <a:sym typeface="Symbol" panose="05050102010706020507" pitchFamily="18" charset="2"/>
              </a:rPr>
              <a:t> = (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2</a:t>
            </a:r>
            <a:r>
              <a:rPr lang="en-US" altLang="en-US" sz="1600" i="1" dirty="0"/>
              <a:t> | </a:t>
            </a:r>
            <a:r>
              <a:rPr lang="en-US" altLang="en-US" sz="1600" i="1" dirty="0">
                <a:sym typeface="Symbol" panose="05050102010706020507" pitchFamily="18" charset="2"/>
              </a:rPr>
              <a:t></a:t>
            </a:r>
            <a:r>
              <a:rPr lang="en-US" altLang="en-US" sz="1600" i="1" baseline="-25000" dirty="0"/>
              <a:t>1</a:t>
            </a:r>
            <a:r>
              <a:rPr lang="en-US" altLang="en-US" sz="1600" i="1" dirty="0"/>
              <a:t>) = $       0.01</a:t>
            </a:r>
          </a:p>
          <a:p>
            <a:pPr lvl="2">
              <a:buFontTx/>
              <a:buNone/>
            </a:pPr>
            <a:r>
              <a:rPr lang="en-US" altLang="en-US" sz="1600" i="1" dirty="0">
                <a:sym typeface="Symbol" panose="05050102010706020507" pitchFamily="18" charset="2"/>
              </a:rPr>
              <a:t>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22 </a:t>
            </a:r>
            <a:r>
              <a:rPr lang="en-US" altLang="en-US" sz="1600" i="1" dirty="0">
                <a:sym typeface="Symbol" panose="05050102010706020507" pitchFamily="18" charset="2"/>
              </a:rPr>
              <a:t> = (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1</a:t>
            </a:r>
            <a:r>
              <a:rPr lang="en-US" altLang="en-US" sz="1600" i="1" dirty="0"/>
              <a:t> | </a:t>
            </a:r>
            <a:r>
              <a:rPr lang="en-US" altLang="en-US" sz="1600" i="1" dirty="0">
                <a:sym typeface="Symbol" panose="05050102010706020507" pitchFamily="18" charset="2"/>
              </a:rPr>
              <a:t></a:t>
            </a:r>
            <a:r>
              <a:rPr lang="en-US" altLang="en-US" sz="1600" i="1" baseline="-25000" dirty="0"/>
              <a:t>1</a:t>
            </a:r>
            <a:r>
              <a:rPr lang="en-US" altLang="en-US" sz="1600" i="1" dirty="0"/>
              <a:t>) = $       0.01</a:t>
            </a:r>
          </a:p>
          <a:p>
            <a:pPr lvl="2">
              <a:buFontTx/>
              <a:buNone/>
            </a:pPr>
            <a:endParaRPr lang="en-US" altLang="en-US" sz="1600" i="1" dirty="0"/>
          </a:p>
          <a:p>
            <a:pPr lvl="2">
              <a:buFontTx/>
              <a:buNone/>
            </a:pPr>
            <a:endParaRPr lang="en-US" altLang="en-US" sz="1600" i="1" dirty="0"/>
          </a:p>
          <a:p>
            <a:pPr lvl="2">
              <a:buFontTx/>
              <a:buNone/>
            </a:pPr>
            <a:endParaRPr lang="en-US" altLang="en-US" sz="1600" i="1" dirty="0"/>
          </a:p>
          <a:p>
            <a:pPr lvl="2">
              <a:buFontTx/>
              <a:buNone/>
            </a:pPr>
            <a:r>
              <a:rPr lang="en-US" altLang="en-US" sz="1600" dirty="0"/>
              <a:t>Therefore our rule becomes</a:t>
            </a:r>
          </a:p>
          <a:p>
            <a:pPr lvl="2">
              <a:buFontTx/>
              <a:buNone/>
            </a:pPr>
            <a:endParaRPr lang="en-US" altLang="en-US" sz="1600" dirty="0"/>
          </a:p>
          <a:p>
            <a:pPr lvl="2">
              <a:buFontTx/>
              <a:buNone/>
            </a:pPr>
            <a:r>
              <a:rPr lang="en-US" altLang="en-US" sz="1600" i="1" dirty="0"/>
              <a:t>(</a:t>
            </a:r>
            <a:r>
              <a:rPr lang="en-US" altLang="en-US" sz="1600" i="1" dirty="0">
                <a:sym typeface="Symbol" panose="05050102010706020507" pitchFamily="18" charset="2"/>
              </a:rPr>
              <a:t>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21</a:t>
            </a:r>
            <a:r>
              <a:rPr lang="en-US" altLang="en-US" sz="1600" i="1" dirty="0">
                <a:sym typeface="Symbol" panose="05050102010706020507" pitchFamily="18" charset="2"/>
              </a:rPr>
              <a:t>- 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11</a:t>
            </a:r>
            <a:r>
              <a:rPr lang="en-US" altLang="en-US" sz="1600" i="1" dirty="0">
                <a:sym typeface="Symbol" panose="05050102010706020507" pitchFamily="18" charset="2"/>
              </a:rPr>
              <a:t>) P(x | </a:t>
            </a:r>
            <a:r>
              <a:rPr lang="en-US" altLang="en-US" sz="1600" i="1" baseline="-25000" dirty="0"/>
              <a:t>1</a:t>
            </a:r>
            <a:r>
              <a:rPr lang="en-US" altLang="en-US" sz="1600" i="1" dirty="0">
                <a:sym typeface="Symbol" panose="05050102010706020507" pitchFamily="18" charset="2"/>
              </a:rPr>
              <a:t>) P(</a:t>
            </a:r>
            <a:r>
              <a:rPr lang="en-US" altLang="en-US" sz="1600" i="1" baseline="-25000" dirty="0"/>
              <a:t>1</a:t>
            </a:r>
            <a:r>
              <a:rPr lang="en-US" altLang="en-US" sz="1600" i="1" dirty="0">
                <a:sym typeface="Symbol" panose="05050102010706020507" pitchFamily="18" charset="2"/>
              </a:rPr>
              <a:t>) &gt; </a:t>
            </a:r>
            <a:r>
              <a:rPr lang="en-US" altLang="en-US" sz="1600" i="1" dirty="0"/>
              <a:t>(</a:t>
            </a:r>
            <a:r>
              <a:rPr lang="en-US" altLang="en-US" sz="1600" i="1" dirty="0">
                <a:sym typeface="Symbol" panose="05050102010706020507" pitchFamily="18" charset="2"/>
              </a:rPr>
              <a:t>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12</a:t>
            </a:r>
            <a:r>
              <a:rPr lang="en-US" altLang="en-US" sz="1600" i="1" dirty="0">
                <a:sym typeface="Symbol" panose="05050102010706020507" pitchFamily="18" charset="2"/>
              </a:rPr>
              <a:t>- 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22</a:t>
            </a:r>
            <a:r>
              <a:rPr lang="en-US" altLang="en-US" sz="1600" i="1" dirty="0">
                <a:sym typeface="Symbol" panose="05050102010706020507" pitchFamily="18" charset="2"/>
              </a:rPr>
              <a:t>) P(x | </a:t>
            </a:r>
            <a:r>
              <a:rPr lang="en-US" altLang="en-US" sz="1600" i="1" baseline="-25000" dirty="0"/>
              <a:t>2</a:t>
            </a:r>
            <a:r>
              <a:rPr lang="en-US" altLang="en-US" sz="1600" i="1" dirty="0">
                <a:sym typeface="Symbol" panose="05050102010706020507" pitchFamily="18" charset="2"/>
              </a:rPr>
              <a:t>) P(</a:t>
            </a:r>
            <a:r>
              <a:rPr lang="en-US" altLang="en-US" sz="1600" i="1" baseline="-25000" dirty="0"/>
              <a:t>2</a:t>
            </a:r>
            <a:r>
              <a:rPr lang="en-US" altLang="en-US" sz="1600" i="1" dirty="0">
                <a:sym typeface="Symbol" panose="05050102010706020507" pitchFamily="18" charset="2"/>
              </a:rPr>
              <a:t>)</a:t>
            </a:r>
          </a:p>
          <a:p>
            <a:pPr lvl="2">
              <a:buFontTx/>
              <a:buNone/>
            </a:pPr>
            <a:endParaRPr lang="en-US" altLang="en-US" sz="1600" i="1" dirty="0">
              <a:sym typeface="Symbol" panose="05050102010706020507" pitchFamily="18" charset="2"/>
            </a:endParaRPr>
          </a:p>
          <a:p>
            <a:pPr lvl="2">
              <a:buFontTx/>
              <a:buNone/>
            </a:pPr>
            <a:r>
              <a:rPr lang="en-US" altLang="en-US" sz="1600" i="1" dirty="0">
                <a:sym typeface="Symbol" panose="05050102010706020507" pitchFamily="18" charset="2"/>
              </a:rPr>
              <a:t>0.01   P(x | </a:t>
            </a:r>
            <a:r>
              <a:rPr lang="en-US" altLang="en-US" sz="1600" i="1" baseline="-25000" dirty="0"/>
              <a:t>1</a:t>
            </a:r>
            <a:r>
              <a:rPr lang="en-US" altLang="en-US" sz="1600" i="1" dirty="0">
                <a:sym typeface="Symbol" panose="05050102010706020507" pitchFamily="18" charset="2"/>
              </a:rPr>
              <a:t>) P(</a:t>
            </a:r>
            <a:r>
              <a:rPr lang="en-US" altLang="en-US" sz="1600" i="1" baseline="-25000" dirty="0"/>
              <a:t>1</a:t>
            </a:r>
            <a:r>
              <a:rPr lang="en-US" altLang="en-US" sz="1600" i="1" dirty="0">
                <a:sym typeface="Symbol" panose="05050102010706020507" pitchFamily="18" charset="2"/>
              </a:rPr>
              <a:t>) &gt;  99.99 P(x | </a:t>
            </a:r>
            <a:r>
              <a:rPr lang="en-US" altLang="en-US" sz="1600" i="1" baseline="-25000" dirty="0"/>
              <a:t>2</a:t>
            </a:r>
            <a:r>
              <a:rPr lang="en-US" altLang="en-US" sz="1600" i="1" dirty="0">
                <a:sym typeface="Symbol" panose="05050102010706020507" pitchFamily="18" charset="2"/>
              </a:rPr>
              <a:t>) P(</a:t>
            </a:r>
            <a:r>
              <a:rPr lang="en-US" altLang="en-US" sz="1600" i="1" baseline="-25000" dirty="0"/>
              <a:t>2</a:t>
            </a:r>
            <a:r>
              <a:rPr lang="en-US" altLang="en-US" sz="1600" i="1" dirty="0">
                <a:sym typeface="Symbol" panose="05050102010706020507" pitchFamily="18" charset="2"/>
              </a:rPr>
              <a:t>)</a:t>
            </a:r>
          </a:p>
          <a:p>
            <a:pPr lvl="2">
              <a:buFontTx/>
              <a:buNone/>
            </a:pPr>
            <a:endParaRPr lang="en-US" altLang="en-US" sz="1600" i="1" baseline="-250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1200" i="1" dirty="0"/>
          </a:p>
          <a:p>
            <a:pPr marL="0" indent="0">
              <a:buNone/>
            </a:pPr>
            <a:endParaRPr lang="en-US" altLang="en-US" sz="1200" i="1" dirty="0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8001000" y="4267201"/>
            <a:ext cx="457200" cy="257175"/>
          </a:xfrm>
          <a:prstGeom prst="rightArrow">
            <a:avLst>
              <a:gd name="adj1" fmla="val 50000"/>
              <a:gd name="adj2" fmla="val 444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D80FD8-38BB-4151-AE26-33BF63D80CA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8153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Our rule is the following:</a:t>
            </a:r>
          </a:p>
          <a:p>
            <a:pPr algn="ctr">
              <a:buFontTx/>
              <a:buNone/>
            </a:pPr>
            <a:r>
              <a:rPr lang="en-US" altLang="en-US"/>
              <a:t>	if </a:t>
            </a:r>
            <a:r>
              <a:rPr lang="en-US" altLang="en-US" i="1"/>
              <a:t>R(</a:t>
            </a:r>
            <a:r>
              <a:rPr lang="en-US" altLang="en-US" i="1">
                <a:sym typeface="Symbol" panose="05050102010706020507" pitchFamily="18" charset="2"/>
              </a:rPr>
              <a:t></a:t>
            </a:r>
            <a:r>
              <a:rPr lang="en-US" altLang="en-US" i="1" baseline="-25000">
                <a:sym typeface="Symbol" panose="05050102010706020507" pitchFamily="18" charset="2"/>
              </a:rPr>
              <a:t>1</a:t>
            </a:r>
            <a:r>
              <a:rPr lang="en-US" altLang="en-US" i="1">
                <a:sym typeface="Symbol" panose="05050102010706020507" pitchFamily="18" charset="2"/>
              </a:rPr>
              <a:t> | x)</a:t>
            </a:r>
            <a:r>
              <a:rPr lang="en-US" altLang="en-US" sz="2400" i="1">
                <a:sym typeface="Symbol" panose="05050102010706020507" pitchFamily="18" charset="2"/>
              </a:rPr>
              <a:t> &lt; R</a:t>
            </a:r>
            <a:r>
              <a:rPr lang="en-US" altLang="en-US" sz="2400" i="1"/>
              <a:t>(</a:t>
            </a:r>
            <a:r>
              <a:rPr lang="en-US" altLang="en-US" sz="2400" i="1">
                <a:sym typeface="Symbol" panose="05050102010706020507" pitchFamily="18" charset="2"/>
              </a:rPr>
              <a:t></a:t>
            </a:r>
            <a:r>
              <a:rPr lang="en-US" altLang="en-US" sz="2400" i="1" baseline="-25000">
                <a:sym typeface="Symbol" panose="05050102010706020507" pitchFamily="18" charset="2"/>
              </a:rPr>
              <a:t>2</a:t>
            </a:r>
            <a:r>
              <a:rPr lang="en-US" altLang="en-US" sz="2400" i="1">
                <a:sym typeface="Symbol" panose="05050102010706020507" pitchFamily="18" charset="2"/>
              </a:rPr>
              <a:t> | x)</a:t>
            </a:r>
            <a:r>
              <a:rPr lang="en-US" altLang="en-US" sz="2400">
                <a:sym typeface="Symbol" panose="05050102010706020507" pitchFamily="18" charset="2"/>
              </a:rPr>
              <a:t>              </a:t>
            </a:r>
          </a:p>
          <a:p>
            <a:pPr algn="ctr"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action </a:t>
            </a:r>
            <a:r>
              <a:rPr lang="en-US" altLang="en-US" i="1">
                <a:sym typeface="Symbol" panose="05050102010706020507" pitchFamily="18" charset="2"/>
              </a:rPr>
              <a:t></a:t>
            </a:r>
            <a:r>
              <a:rPr lang="en-US" altLang="en-US" i="1" baseline="-25000">
                <a:sym typeface="Symbol" panose="05050102010706020507" pitchFamily="18" charset="2"/>
              </a:rPr>
              <a:t>1</a:t>
            </a:r>
            <a:r>
              <a:rPr lang="en-US" altLang="en-US">
                <a:sym typeface="Symbol" panose="05050102010706020507" pitchFamily="18" charset="2"/>
              </a:rPr>
              <a:t>: “decide </a:t>
            </a:r>
            <a:r>
              <a:rPr lang="en-US" altLang="en-US" i="1">
                <a:sym typeface="Symbol" panose="05050102010706020507" pitchFamily="18" charset="2"/>
              </a:rPr>
              <a:t></a:t>
            </a:r>
            <a:r>
              <a:rPr lang="en-US" altLang="en-US" i="1" baseline="-25000"/>
              <a:t>1</a:t>
            </a:r>
            <a:r>
              <a:rPr lang="en-US" altLang="en-US"/>
              <a:t>” is taken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This results in the equivalent rule :</a:t>
            </a:r>
          </a:p>
          <a:p>
            <a:pPr>
              <a:buFontTx/>
              <a:buNone/>
            </a:pPr>
            <a:r>
              <a:rPr lang="en-US" altLang="en-US"/>
              <a:t>decide </a:t>
            </a:r>
            <a:r>
              <a:rPr lang="en-US" altLang="en-US" i="1">
                <a:sym typeface="Symbol" panose="05050102010706020507" pitchFamily="18" charset="2"/>
              </a:rPr>
              <a:t></a:t>
            </a:r>
            <a:r>
              <a:rPr lang="en-US" altLang="en-US" i="1" baseline="-25000"/>
              <a:t>1</a:t>
            </a:r>
            <a:r>
              <a:rPr lang="en-US" altLang="en-US" baseline="-25000"/>
              <a:t> </a:t>
            </a:r>
            <a:r>
              <a:rPr lang="en-US" altLang="en-US"/>
              <a:t>if:</a:t>
            </a:r>
          </a:p>
          <a:p>
            <a:pPr>
              <a:buFontTx/>
              <a:buNone/>
            </a:pPr>
            <a:endParaRPr lang="en-US" altLang="en-US"/>
          </a:p>
          <a:p>
            <a:pPr algn="ctr">
              <a:buFontTx/>
              <a:buNone/>
            </a:pPr>
            <a:r>
              <a:rPr lang="en-US" altLang="en-US" i="1"/>
              <a:t>(</a:t>
            </a:r>
            <a:r>
              <a:rPr lang="en-US" altLang="en-US" i="1">
                <a:sym typeface="Symbol" panose="05050102010706020507" pitchFamily="18" charset="2"/>
              </a:rPr>
              <a:t></a:t>
            </a:r>
            <a:r>
              <a:rPr lang="en-US" altLang="en-US" i="1" baseline="-25000">
                <a:sym typeface="Symbol" panose="05050102010706020507" pitchFamily="18" charset="2"/>
              </a:rPr>
              <a:t>21</a:t>
            </a:r>
            <a:r>
              <a:rPr lang="en-US" altLang="en-US" i="1">
                <a:sym typeface="Symbol" panose="05050102010706020507" pitchFamily="18" charset="2"/>
              </a:rPr>
              <a:t>- </a:t>
            </a:r>
            <a:r>
              <a:rPr lang="en-US" altLang="en-US" i="1" baseline="-25000">
                <a:sym typeface="Symbol" panose="05050102010706020507" pitchFamily="18" charset="2"/>
              </a:rPr>
              <a:t>11</a:t>
            </a:r>
            <a:r>
              <a:rPr lang="en-US" altLang="en-US" i="1">
                <a:sym typeface="Symbol" panose="05050102010706020507" pitchFamily="18" charset="2"/>
              </a:rPr>
              <a:t>) P(x | </a:t>
            </a:r>
            <a:r>
              <a:rPr lang="en-US" altLang="en-US" sz="2400" i="1">
                <a:sym typeface="Symbol" panose="05050102010706020507" pitchFamily="18" charset="2"/>
              </a:rPr>
              <a:t></a:t>
            </a:r>
            <a:r>
              <a:rPr lang="en-US" altLang="en-US" sz="2400" i="1" baseline="-25000"/>
              <a:t>1</a:t>
            </a:r>
            <a:r>
              <a:rPr lang="en-US" altLang="en-US" i="1">
                <a:sym typeface="Symbol" panose="05050102010706020507" pitchFamily="18" charset="2"/>
              </a:rPr>
              <a:t>) P(</a:t>
            </a:r>
            <a:r>
              <a:rPr lang="en-US" altLang="en-US" sz="2400" i="1">
                <a:sym typeface="Symbol" panose="05050102010706020507" pitchFamily="18" charset="2"/>
              </a:rPr>
              <a:t></a:t>
            </a:r>
            <a:r>
              <a:rPr lang="en-US" altLang="en-US" sz="2400" i="1" baseline="-25000"/>
              <a:t>1</a:t>
            </a:r>
            <a:r>
              <a:rPr lang="en-US" altLang="en-US" i="1">
                <a:sym typeface="Symbol" panose="05050102010706020507" pitchFamily="18" charset="2"/>
              </a:rPr>
              <a:t>) &gt;</a:t>
            </a:r>
          </a:p>
          <a:p>
            <a:pPr algn="ctr">
              <a:buFontTx/>
              <a:buNone/>
            </a:pPr>
            <a:r>
              <a:rPr lang="en-US" altLang="en-US" i="1">
                <a:sym typeface="Symbol" panose="05050102010706020507" pitchFamily="18" charset="2"/>
              </a:rPr>
              <a:t>                      </a:t>
            </a:r>
            <a:r>
              <a:rPr lang="en-US" altLang="en-US" i="1"/>
              <a:t>(</a:t>
            </a:r>
            <a:r>
              <a:rPr lang="en-US" altLang="en-US" i="1">
                <a:sym typeface="Symbol" panose="05050102010706020507" pitchFamily="18" charset="2"/>
              </a:rPr>
              <a:t></a:t>
            </a:r>
            <a:r>
              <a:rPr lang="en-US" altLang="en-US" i="1" baseline="-25000">
                <a:sym typeface="Symbol" panose="05050102010706020507" pitchFamily="18" charset="2"/>
              </a:rPr>
              <a:t>12</a:t>
            </a:r>
            <a:r>
              <a:rPr lang="en-US" altLang="en-US" i="1">
                <a:sym typeface="Symbol" panose="05050102010706020507" pitchFamily="18" charset="2"/>
              </a:rPr>
              <a:t>- </a:t>
            </a:r>
            <a:r>
              <a:rPr lang="en-US" altLang="en-US" i="1" baseline="-25000">
                <a:sym typeface="Symbol" panose="05050102010706020507" pitchFamily="18" charset="2"/>
              </a:rPr>
              <a:t>22</a:t>
            </a:r>
            <a:r>
              <a:rPr lang="en-US" altLang="en-US" i="1">
                <a:sym typeface="Symbol" panose="05050102010706020507" pitchFamily="18" charset="2"/>
              </a:rPr>
              <a:t>) P(x | </a:t>
            </a:r>
            <a:r>
              <a:rPr lang="en-US" altLang="en-US" sz="2400" i="1">
                <a:sym typeface="Symbol" panose="05050102010706020507" pitchFamily="18" charset="2"/>
              </a:rPr>
              <a:t></a:t>
            </a:r>
            <a:r>
              <a:rPr lang="en-US" altLang="en-US" sz="2400" i="1" baseline="-25000"/>
              <a:t>2</a:t>
            </a:r>
            <a:r>
              <a:rPr lang="en-US" altLang="en-US" i="1">
                <a:sym typeface="Symbol" panose="05050102010706020507" pitchFamily="18" charset="2"/>
              </a:rPr>
              <a:t>) P(</a:t>
            </a:r>
            <a:r>
              <a:rPr lang="en-US" altLang="en-US" sz="2400" i="1">
                <a:sym typeface="Symbol" panose="05050102010706020507" pitchFamily="18" charset="2"/>
              </a:rPr>
              <a:t></a:t>
            </a:r>
            <a:r>
              <a:rPr lang="en-US" altLang="en-US" sz="2400" i="1" baseline="-25000"/>
              <a:t>2</a:t>
            </a:r>
            <a:r>
              <a:rPr lang="en-US" altLang="en-US" i="1">
                <a:sym typeface="Symbol" panose="05050102010706020507" pitchFamily="18" charset="2"/>
              </a:rPr>
              <a:t>)</a:t>
            </a:r>
            <a:endParaRPr lang="en-US" altLang="en-US" i="1" baseline="-25000"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endParaRPr lang="en-US" altLang="en-US"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r>
              <a:rPr lang="en-US" altLang="en-US">
                <a:sym typeface="Symbol" panose="05050102010706020507" pitchFamily="18" charset="2"/>
              </a:rPr>
              <a:t>and decide</a:t>
            </a:r>
            <a:r>
              <a:rPr lang="en-US" altLang="en-US" baseline="-25000">
                <a:sym typeface="Symbol" panose="05050102010706020507" pitchFamily="18" charset="2"/>
              </a:rPr>
              <a:t> </a:t>
            </a:r>
            <a:r>
              <a:rPr lang="en-US" altLang="en-US" sz="2400" i="1">
                <a:sym typeface="Symbol" panose="05050102010706020507" pitchFamily="18" charset="2"/>
              </a:rPr>
              <a:t></a:t>
            </a:r>
            <a:r>
              <a:rPr lang="en-US" altLang="en-US" sz="2400" i="1" baseline="-25000"/>
              <a:t>2</a:t>
            </a:r>
            <a:r>
              <a:rPr lang="en-US" altLang="en-US" sz="2400"/>
              <a:t> otherwise</a:t>
            </a:r>
            <a:endParaRPr lang="en-US" altLang="en-US" sz="2400" baseline="-25000"/>
          </a:p>
        </p:txBody>
      </p:sp>
    </p:spTree>
    <p:extLst>
      <p:ext uri="{BB962C8B-B14F-4D97-AF65-F5344CB8AC3E}">
        <p14:creationId xmlns:p14="http://schemas.microsoft.com/office/powerpoint/2010/main" val="36950166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 rtlCol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/>
              <a:t>Special Case:</a:t>
            </a:r>
            <a:br>
              <a:rPr lang="en-GB" sz="4000" b="1" dirty="0"/>
            </a:br>
            <a:r>
              <a:rPr lang="en-GB" sz="4000" b="1" dirty="0"/>
              <a:t>Zero-One Loss Function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7696200" cy="4114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Assign the same loss to all errors:</a:t>
            </a:r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All errors are equally costly.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The </a:t>
            </a:r>
            <a:r>
              <a:rPr lang="en-GB" altLang="en-US" sz="2400" dirty="0"/>
              <a:t>conditional risk corresponding to this loss function:</a:t>
            </a:r>
            <a:r>
              <a:rPr lang="en-GB" altLang="en-US" sz="2400" i="1" dirty="0"/>
              <a:t> 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6" t="70824" r="33487" b="21434"/>
          <a:stretch>
            <a:fillRect/>
          </a:stretch>
        </p:blipFill>
        <p:spPr bwMode="auto">
          <a:xfrm>
            <a:off x="4343400" y="2438400"/>
            <a:ext cx="3200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1558" y="5864725"/>
            <a:ext cx="7184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The risk corresponding to this loss function is the average probability error.</a:t>
            </a:r>
          </a:p>
          <a:p>
            <a:endParaRPr lang="en-US" dirty="0"/>
          </a:p>
        </p:txBody>
      </p:sp>
      <p:graphicFrame>
        <p:nvGraphicFramePr>
          <p:cNvPr id="12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297288"/>
              </p:ext>
            </p:extLst>
          </p:nvPr>
        </p:nvGraphicFramePr>
        <p:xfrm>
          <a:off x="2876549" y="4264380"/>
          <a:ext cx="42291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7" name="Equation" r:id="rId5" imgW="2413000" imgH="965200" progId="Equation.3">
                  <p:embed/>
                </p:oleObj>
              </mc:Choice>
              <mc:Fallback>
                <p:oleObj name="Equation" r:id="rId5" imgW="24130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49" y="4264380"/>
                        <a:ext cx="42291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830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 rtlCol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/>
              <a:t>Special Case:</a:t>
            </a:r>
            <a:br>
              <a:rPr lang="en-GB" sz="4000" b="1" dirty="0"/>
            </a:br>
            <a:r>
              <a:rPr lang="en-GB" sz="4000" b="1" dirty="0"/>
              <a:t>Zero-One Loss Function (cont’d)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7620000" cy="4495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The decision rule becomes:</a:t>
            </a:r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The </a:t>
            </a:r>
            <a:r>
              <a:rPr lang="en-GB" altLang="en-US" sz="2400">
                <a:solidFill>
                  <a:srgbClr val="FF0000"/>
                </a:solidFill>
              </a:rPr>
              <a:t>overall risk </a:t>
            </a:r>
            <a:r>
              <a:rPr lang="en-GB" altLang="en-US" sz="2400"/>
              <a:t>turns out to be the </a:t>
            </a:r>
            <a:r>
              <a:rPr lang="en-GB" altLang="en-US" sz="2400">
                <a:solidFill>
                  <a:srgbClr val="FF0000"/>
                </a:solidFill>
              </a:rPr>
              <a:t>average probability error!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12962" r="18457" b="75929"/>
          <a:stretch>
            <a:fillRect/>
          </a:stretch>
        </p:blipFill>
        <p:spPr bwMode="auto">
          <a:xfrm>
            <a:off x="2886076" y="2889250"/>
            <a:ext cx="6969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AutoShape 4"/>
          <p:cNvSpPr>
            <a:spLocks noChangeArrowheads="1"/>
          </p:cNvSpPr>
          <p:nvPr/>
        </p:nvSpPr>
        <p:spPr bwMode="auto">
          <a:xfrm>
            <a:off x="2373313" y="3535364"/>
            <a:ext cx="438150" cy="460375"/>
          </a:xfrm>
          <a:prstGeom prst="roundRect">
            <a:avLst>
              <a:gd name="adj" fmla="val 36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or</a:t>
            </a:r>
          </a:p>
        </p:txBody>
      </p:sp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2762250" y="4167189"/>
            <a:ext cx="438150" cy="460375"/>
          </a:xfrm>
          <a:prstGeom prst="roundRect">
            <a:avLst>
              <a:gd name="adj" fmla="val 36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00314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772400" cy="6096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u="sng"/>
              <a:t>Loss function</a:t>
            </a:r>
          </a:p>
        </p:txBody>
      </p:sp>
      <p:pic>
        <p:nvPicPr>
          <p:cNvPr id="30722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032"/>
          <p:cNvSpPr txBox="1">
            <a:spLocks noChangeArrowheads="1"/>
          </p:cNvSpPr>
          <p:nvPr/>
        </p:nvSpPr>
        <p:spPr bwMode="auto">
          <a:xfrm>
            <a:off x="1981201" y="838200"/>
            <a:ext cx="83978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Let                                denote the loss for deciding class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/>
              <a:t> when the true class is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In minimizing the risk, we decide class one if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Rearrange it, we have</a:t>
            </a:r>
          </a:p>
        </p:txBody>
      </p:sp>
      <p:pic>
        <p:nvPicPr>
          <p:cNvPr id="30724" name="Picture 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828800"/>
            <a:ext cx="43608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69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1"/>
            <a:ext cx="5943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772400" cy="6096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u="sng"/>
              <a:t>Loss function</a:t>
            </a:r>
          </a:p>
        </p:txBody>
      </p:sp>
      <p:graphicFrame>
        <p:nvGraphicFramePr>
          <p:cNvPr id="32770" name="Object 7"/>
          <p:cNvGraphicFramePr>
            <a:graphicFrameLocks noChangeAspect="1"/>
          </p:cNvGraphicFramePr>
          <p:nvPr/>
        </p:nvGraphicFramePr>
        <p:xfrm>
          <a:off x="2362200" y="1295401"/>
          <a:ext cx="71628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0" name="Equation" r:id="rId4" imgW="3911600" imgH="431800" progId="Equation.3">
                  <p:embed/>
                </p:oleObj>
              </mc:Choice>
              <mc:Fallback>
                <p:oleObj name="Equation" r:id="rId4" imgW="391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401"/>
                        <a:ext cx="71628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4800600" y="2743201"/>
          <a:ext cx="253365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1" name="Equation" r:id="rId6" imgW="1422400" imgH="1803400" progId="Equation.3">
                  <p:embed/>
                </p:oleObj>
              </mc:Choice>
              <mc:Fallback>
                <p:oleObj name="Equation" r:id="rId6" imgW="1422400" imgH="180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43201"/>
                        <a:ext cx="253365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2133600" y="2590801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0416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30175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/>
              <a:t>Example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4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t="34430" r="14583" b="44022"/>
          <a:stretch>
            <a:fillRect/>
          </a:stretch>
        </p:blipFill>
        <p:spPr bwMode="auto">
          <a:xfrm>
            <a:off x="1828801" y="3581400"/>
            <a:ext cx="59102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8229600" y="3948114"/>
          <a:ext cx="21336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1" name="Equation" r:id="rId5" imgW="1143000" imgH="228600" progId="Equation.DSMT4">
                  <p:embed/>
                </p:oleObj>
              </mc:Choice>
              <mc:Fallback>
                <p:oleObj name="Equation" r:id="rId5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948114"/>
                        <a:ext cx="21336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11"/>
          <p:cNvGraphicFramePr>
            <a:graphicFrameLocks noChangeAspect="1"/>
          </p:cNvGraphicFramePr>
          <p:nvPr/>
        </p:nvGraphicFramePr>
        <p:xfrm>
          <a:off x="8094664" y="4692651"/>
          <a:ext cx="22240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2" name="Equation" r:id="rId7" imgW="1320227" imgH="431613" progId="Equation.DSMT4">
                  <p:embed/>
                </p:oleObj>
              </mc:Choice>
              <mc:Fallback>
                <p:oleObj name="Equation" r:id="rId7" imgW="132022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4" y="4692651"/>
                        <a:ext cx="22240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962400" y="6389688"/>
            <a:ext cx="1766888" cy="3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(decision regions)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2155825" y="2914651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None/>
            </a:pPr>
            <a:r>
              <a:rPr lang="en-GB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Decide </a:t>
            </a: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ω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if  </a:t>
            </a: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p(x/ω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)/p(x/ω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)&gt;P(ω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)/P(ω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otherwise </a:t>
            </a:r>
            <a:r>
              <a:rPr lang="en-GB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decide </a:t>
            </a:r>
            <a:r>
              <a:rPr lang="en-GB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ω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2173289" y="2444751"/>
            <a:ext cx="3195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Assuming </a:t>
            </a:r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zero-one</a:t>
            </a: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 loss: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04314" y="5795964"/>
          <a:ext cx="11001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3" name="Equation" r:id="rId9" imgW="533169" imgH="228501" progId="Equation.DSMT4">
                  <p:embed/>
                </p:oleObj>
              </mc:Choice>
              <mc:Fallback>
                <p:oleObj name="Equation" r:id="rId9" imgW="53316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314" y="5795964"/>
                        <a:ext cx="11001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82" name="Group 1"/>
          <p:cNvGrpSpPr>
            <a:grpSpLocks/>
          </p:cNvGrpSpPr>
          <p:nvPr/>
        </p:nvGrpSpPr>
        <p:grpSpPr bwMode="auto">
          <a:xfrm>
            <a:off x="2209800" y="1443038"/>
            <a:ext cx="8223250" cy="1009650"/>
            <a:chOff x="685800" y="1443658"/>
            <a:chExt cx="8223250" cy="1009650"/>
          </a:xfrm>
        </p:grpSpPr>
        <p:pic>
          <p:nvPicPr>
            <p:cNvPr id="54285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7" t="51767" r="16681" b="42638"/>
            <a:stretch>
              <a:fillRect/>
            </a:stretch>
          </p:blipFill>
          <p:spPr bwMode="auto">
            <a:xfrm>
              <a:off x="685800" y="1443658"/>
              <a:ext cx="82232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522663" y="1511920"/>
              <a:ext cx="304800" cy="463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90000" tIns="46800" rIns="90000" bIns="46800">
              <a:spAutoFit/>
            </a:bodyPr>
            <a:lstStyle>
              <a:lvl1pPr marL="341313" indent="-341313"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defRPr/>
              </a:pPr>
              <a:r>
                <a:rPr lang="en-GB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&gt;</a:t>
              </a:r>
              <a:endPara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056563" y="5989638"/>
            <a:ext cx="1047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assume: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0589" y="946150"/>
            <a:ext cx="230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defRPr/>
            </a:pPr>
            <a:r>
              <a:rPr lang="en-GB" altLang="en-US" dirty="0"/>
              <a:t>Assuming </a:t>
            </a:r>
            <a:r>
              <a:rPr lang="en-GB" altLang="en-US" dirty="0">
                <a:solidFill>
                  <a:srgbClr val="FF0000"/>
                </a:solidFill>
              </a:rPr>
              <a:t>general</a:t>
            </a:r>
            <a:r>
              <a:rPr lang="en-GB" altLang="en-US" dirty="0"/>
              <a:t> loss: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9605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29" y="0"/>
            <a:ext cx="9629342" cy="6727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97391" y="6411191"/>
            <a:ext cx="155864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9791" y="6563591"/>
            <a:ext cx="155864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72100" y="6411191"/>
            <a:ext cx="5385955" cy="279577"/>
            <a:chOff x="5372100" y="6411191"/>
            <a:chExt cx="5385955" cy="279577"/>
          </a:xfrm>
        </p:grpSpPr>
        <p:sp>
          <p:nvSpPr>
            <p:cNvPr id="7" name="Rectangle 6"/>
            <p:cNvSpPr/>
            <p:nvPr/>
          </p:nvSpPr>
          <p:spPr>
            <a:xfrm>
              <a:off x="10602191" y="6482950"/>
              <a:ext cx="155864" cy="207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2100" y="6411191"/>
              <a:ext cx="1423555" cy="207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59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Lecture note for Stat 231: Pattern Recognition and Machine Learning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Diagram of pattern classification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81200" y="1370013"/>
            <a:ext cx="463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 Narrow" panose="020B0606020202030204" pitchFamily="34" charset="0"/>
              </a:rPr>
              <a:t>Procedure of pattern recognition and decision making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201863" y="1981201"/>
            <a:ext cx="914400" cy="633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78064" y="2157414"/>
            <a:ext cx="801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subjects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657600" y="2020888"/>
            <a:ext cx="990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786564" y="2044700"/>
            <a:ext cx="1062037" cy="465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5199063" y="2028825"/>
            <a:ext cx="838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8534400" y="2020888"/>
            <a:ext cx="838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238751" y="2081214"/>
            <a:ext cx="722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Features</a:t>
            </a:r>
          </a:p>
          <a:p>
            <a:r>
              <a:rPr lang="en-US" altLang="en-US" sz="1200"/>
              <a:t>      </a:t>
            </a:r>
            <a:r>
              <a:rPr lang="en-US" altLang="en-US" sz="12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 flipH="1">
            <a:off x="3657600" y="209708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Observables</a:t>
            </a:r>
          </a:p>
          <a:p>
            <a:r>
              <a:rPr lang="en-US" altLang="en-US" sz="1200"/>
              <a:t>        X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8610601" y="2097089"/>
            <a:ext cx="6591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  Action</a:t>
            </a:r>
          </a:p>
          <a:p>
            <a:r>
              <a:rPr lang="en-US" altLang="en-US" sz="1200"/>
              <a:t>      </a:t>
            </a:r>
            <a:r>
              <a:rPr lang="en-US" altLang="en-US" sz="120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858001" y="2084389"/>
            <a:ext cx="898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Inner belief</a:t>
            </a:r>
          </a:p>
          <a:p>
            <a:r>
              <a:rPr lang="en-US" altLang="en-US" sz="1200"/>
              <a:t>        w</a:t>
            </a: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3124200" y="231775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4648200" y="23098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7848600" y="229393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6035676" y="2293939"/>
            <a:ext cx="754063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057400" y="2819400"/>
            <a:ext cx="76835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X--- all the observables using existing sensors and instruments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x</a:t>
            </a:r>
            <a:r>
              <a:rPr lang="en-US" altLang="en-US">
                <a:latin typeface="Arial Narrow" panose="020B0606020202030204" pitchFamily="34" charset="0"/>
              </a:rPr>
              <a:t> --- is a set of features selected from components of X, or linear/non-linear functions of X.</a:t>
            </a:r>
          </a:p>
          <a:p>
            <a:r>
              <a:rPr lang="en-US" altLang="en-US">
                <a:latin typeface="Arial Narrow" panose="020B0606020202030204" pitchFamily="34" charset="0"/>
              </a:rPr>
              <a:t>w --- is our inner belief/perception about the subject class.</a:t>
            </a:r>
          </a:p>
          <a:p>
            <a:pPr>
              <a:buFont typeface="Symbol" panose="05050102010706020507" pitchFamily="18" charset="2"/>
              <a:buChar char="a"/>
            </a:pPr>
            <a:r>
              <a:rPr lang="en-US" altLang="en-US">
                <a:latin typeface="Arial Narrow" panose="020B0606020202030204" pitchFamily="34" charset="0"/>
              </a:rPr>
              <a:t> --- is the action that we take for x. 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>
              <a:latin typeface="Arial Narrow" panose="020B060602020203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latin typeface="Arial Narrow" panose="020B0606020202030204" pitchFamily="34" charset="0"/>
              </a:rPr>
              <a:t> We denote the three spaces by</a:t>
            </a:r>
          </a:p>
        </p:txBody>
      </p:sp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3810000" y="4648201"/>
          <a:ext cx="385445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2" name="Equation" r:id="rId3" imgW="2666880" imgH="939600" progId="Equation.3">
                  <p:embed/>
                </p:oleObj>
              </mc:Choice>
              <mc:Fallback>
                <p:oleObj name="Equation" r:id="rId3" imgW="2666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1"/>
                        <a:ext cx="385445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880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Lecture note for Stat 231: Pattern Recognition and Machine Learning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3429000" cy="4191000"/>
          </a:xfrm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en-US"/>
              <a:t>Ex 1: Fish classification</a:t>
            </a:r>
          </a:p>
          <a:p>
            <a:pPr>
              <a:buFontTx/>
              <a:buNone/>
            </a:pPr>
            <a:r>
              <a:rPr lang="en-US" altLang="en-US"/>
              <a:t>   </a:t>
            </a:r>
            <a:r>
              <a:rPr lang="en-US" altLang="en-US" sz="1600"/>
              <a:t>X=</a:t>
            </a:r>
            <a:r>
              <a:rPr lang="en-US" altLang="en-US" sz="1600">
                <a:latin typeface="Times New Roman" panose="02020603050405020304" pitchFamily="18" charset="0"/>
              </a:rPr>
              <a:t>I</a:t>
            </a:r>
            <a:r>
              <a:rPr lang="en-US" altLang="en-US" sz="1600"/>
              <a:t>  is the image of fish,</a:t>
            </a:r>
          </a:p>
          <a:p>
            <a:pPr>
              <a:buFontTx/>
              <a:buNone/>
            </a:pPr>
            <a:endParaRPr lang="en-US" altLang="en-US" sz="1600"/>
          </a:p>
          <a:p>
            <a:pPr>
              <a:buFontTx/>
              <a:buNone/>
            </a:pPr>
            <a:r>
              <a:rPr lang="en-US" altLang="en-US" sz="1600"/>
              <a:t>    x =(brightness, length, fin#,  ….)</a:t>
            </a:r>
          </a:p>
          <a:p>
            <a:pPr>
              <a:buFontTx/>
              <a:buNone/>
            </a:pPr>
            <a:endParaRPr lang="en-US" altLang="en-US" sz="1600"/>
          </a:p>
          <a:p>
            <a:pPr>
              <a:buFontTx/>
              <a:buNone/>
            </a:pPr>
            <a:r>
              <a:rPr lang="en-US" altLang="en-US" sz="1600"/>
              <a:t>    w is our belief what the fish type is </a:t>
            </a:r>
            <a:endParaRPr lang="en-US" altLang="en-US" sz="1600" baseline="30000"/>
          </a:p>
          <a:p>
            <a:pPr>
              <a:buFontTx/>
              <a:buNone/>
            </a:pPr>
            <a:r>
              <a:rPr lang="en-US" altLang="en-US" sz="1600"/>
              <a:t>         </a:t>
            </a:r>
            <a:r>
              <a:rPr lang="en-US" altLang="en-US" sz="1600">
                <a:latin typeface="Symbol" panose="05050102010706020507" pitchFamily="18" charset="2"/>
              </a:rPr>
              <a:t>W</a:t>
            </a:r>
            <a:r>
              <a:rPr lang="en-US" altLang="en-US" sz="1600" baseline="30000"/>
              <a:t>c</a:t>
            </a:r>
            <a:r>
              <a:rPr lang="en-US" altLang="en-US" sz="1600"/>
              <a:t>={“sea bass”, “salmon”, “trout”, …}</a:t>
            </a:r>
          </a:p>
          <a:p>
            <a:pPr>
              <a:buFontTx/>
              <a:buNone/>
            </a:pPr>
            <a:endParaRPr lang="en-US" altLang="en-US" sz="1600"/>
          </a:p>
          <a:p>
            <a:pPr>
              <a:buFontTx/>
              <a:buNone/>
            </a:pPr>
            <a:r>
              <a:rPr lang="en-US" altLang="en-US" sz="1600"/>
              <a:t>    </a:t>
            </a: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 is a decision for the fish type,</a:t>
            </a:r>
          </a:p>
          <a:p>
            <a:pPr>
              <a:buFontTx/>
              <a:buNone/>
            </a:pPr>
            <a:r>
              <a:rPr lang="en-US" altLang="en-US" sz="1600"/>
              <a:t>        in this case </a:t>
            </a:r>
            <a:r>
              <a:rPr lang="en-US" altLang="en-US" sz="1600">
                <a:latin typeface="Symbol" panose="05050102010706020507" pitchFamily="18" charset="2"/>
              </a:rPr>
              <a:t>W</a:t>
            </a:r>
            <a:r>
              <a:rPr lang="en-US" altLang="en-US" sz="1600" baseline="30000"/>
              <a:t>c</a:t>
            </a:r>
            <a:r>
              <a:rPr lang="en-US" altLang="en-US" sz="1600"/>
              <a:t>= </a:t>
            </a:r>
            <a:r>
              <a:rPr lang="en-US" altLang="en-US" sz="1600">
                <a:latin typeface="Symbol" panose="05050102010706020507" pitchFamily="18" charset="2"/>
              </a:rPr>
              <a:t>W</a:t>
            </a:r>
            <a:r>
              <a:rPr lang="en-US" altLang="en-US" sz="1600" baseline="30000">
                <a:latin typeface="Symbol" panose="05050102010706020507" pitchFamily="18" charset="2"/>
              </a:rPr>
              <a:t>a</a:t>
            </a:r>
            <a:endParaRPr lang="en-US" altLang="en-US" sz="1600">
              <a:latin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1600"/>
              <a:t>        </a:t>
            </a:r>
            <a:r>
              <a:rPr lang="en-US" altLang="en-US" sz="1600">
                <a:latin typeface="Symbol" panose="05050102010706020507" pitchFamily="18" charset="2"/>
              </a:rPr>
              <a:t>W</a:t>
            </a:r>
            <a:r>
              <a:rPr lang="en-US" altLang="en-US" sz="1600" baseline="30000">
                <a:latin typeface="Symbol" panose="05050102010706020507" pitchFamily="18" charset="2"/>
              </a:rPr>
              <a:t>a </a:t>
            </a:r>
            <a:r>
              <a:rPr lang="en-US" altLang="en-US" sz="1600"/>
              <a:t>={“sea bass”, “salmon”, “trout”, …}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791200" y="1676400"/>
            <a:ext cx="4572000" cy="4191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Ex 2: Medical diagnosis</a:t>
            </a:r>
          </a:p>
          <a:p>
            <a:pPr>
              <a:buFontTx/>
              <a:buNone/>
            </a:pPr>
            <a:r>
              <a:rPr lang="en-US" altLang="en-US"/>
              <a:t>   </a:t>
            </a:r>
            <a:r>
              <a:rPr lang="en-US" altLang="en-US" sz="1600"/>
              <a:t>X= all the available medical tests, imaging scans  that a doctor can order for a patient</a:t>
            </a:r>
          </a:p>
          <a:p>
            <a:pPr>
              <a:buFontTx/>
              <a:buNone/>
            </a:pPr>
            <a:r>
              <a:rPr lang="en-US" altLang="en-US" sz="1600"/>
              <a:t>    x =(blood pressure, glucose level,  cough, x-ray….)</a:t>
            </a:r>
          </a:p>
          <a:p>
            <a:pPr>
              <a:buFontTx/>
              <a:buNone/>
            </a:pPr>
            <a:endParaRPr lang="en-US" altLang="en-US" sz="1600"/>
          </a:p>
          <a:p>
            <a:pPr>
              <a:buFontTx/>
              <a:buNone/>
            </a:pPr>
            <a:r>
              <a:rPr lang="en-US" altLang="en-US" sz="1600"/>
              <a:t>    w is an illness type</a:t>
            </a:r>
            <a:endParaRPr lang="en-US" altLang="en-US" sz="1600" baseline="30000"/>
          </a:p>
          <a:p>
            <a:pPr>
              <a:buFontTx/>
              <a:buNone/>
            </a:pPr>
            <a:r>
              <a:rPr lang="en-US" altLang="en-US" sz="1600"/>
              <a:t>        </a:t>
            </a:r>
            <a:r>
              <a:rPr lang="en-US" altLang="en-US" sz="1600">
                <a:latin typeface="Symbol" panose="05050102010706020507" pitchFamily="18" charset="2"/>
              </a:rPr>
              <a:t>W</a:t>
            </a:r>
            <a:r>
              <a:rPr lang="en-US" altLang="en-US" sz="1600" baseline="30000"/>
              <a:t>c</a:t>
            </a:r>
            <a:r>
              <a:rPr lang="en-US" altLang="en-US" sz="1600"/>
              <a:t>={“Flu”, “cold”, “TB”, “pneumonia”, “lung cancer”…}</a:t>
            </a:r>
          </a:p>
          <a:p>
            <a:pPr>
              <a:buFontTx/>
              <a:buNone/>
            </a:pPr>
            <a:endParaRPr lang="en-US" altLang="en-US" sz="1600"/>
          </a:p>
          <a:p>
            <a:pPr>
              <a:buFontTx/>
              <a:buNone/>
            </a:pPr>
            <a:r>
              <a:rPr lang="en-US" altLang="en-US" sz="1600"/>
              <a:t>    </a:t>
            </a: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 is a decision for treatment,</a:t>
            </a:r>
            <a:endParaRPr lang="en-US" altLang="en-US" sz="1600">
              <a:latin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1600"/>
              <a:t>        </a:t>
            </a:r>
            <a:r>
              <a:rPr lang="en-US" altLang="en-US" sz="1600">
                <a:latin typeface="Symbol" panose="05050102010706020507" pitchFamily="18" charset="2"/>
              </a:rPr>
              <a:t>W</a:t>
            </a:r>
            <a:r>
              <a:rPr lang="en-US" altLang="en-US" sz="1600" baseline="30000">
                <a:latin typeface="Symbol" panose="05050102010706020507" pitchFamily="18" charset="2"/>
              </a:rPr>
              <a:t>a </a:t>
            </a:r>
            <a:r>
              <a:rPr lang="en-US" altLang="en-US" sz="1600"/>
              <a:t>={“Tylenol”,  “Hospitalize”, …}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49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Lecture note for Stat 231: Pattern Recognition and Machine Learning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Tasks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905000" y="2133601"/>
            <a:ext cx="914400" cy="633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81200" y="2309814"/>
            <a:ext cx="801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subjects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3360738" y="2173288"/>
            <a:ext cx="990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6489700" y="2197100"/>
            <a:ext cx="1062038" cy="465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902200" y="2181225"/>
            <a:ext cx="838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8237538" y="2173288"/>
            <a:ext cx="838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941889" y="2233614"/>
            <a:ext cx="722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Features</a:t>
            </a:r>
          </a:p>
          <a:p>
            <a:r>
              <a:rPr lang="en-US" altLang="en-US" sz="1200"/>
              <a:t>      </a:t>
            </a:r>
            <a:r>
              <a:rPr lang="en-US" altLang="en-US" sz="12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flipH="1">
            <a:off x="3360738" y="224948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Observables</a:t>
            </a:r>
          </a:p>
          <a:p>
            <a:r>
              <a:rPr lang="en-US" altLang="en-US" sz="1200"/>
              <a:t>        X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8313738" y="2249489"/>
            <a:ext cx="715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Decision</a:t>
            </a:r>
          </a:p>
          <a:p>
            <a:r>
              <a:rPr lang="en-US" altLang="en-US" sz="1200"/>
              <a:t>      </a:t>
            </a:r>
            <a:r>
              <a:rPr lang="en-US" altLang="en-US" sz="120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561139" y="2236789"/>
            <a:ext cx="898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Inner belief</a:t>
            </a:r>
          </a:p>
          <a:p>
            <a:r>
              <a:rPr lang="en-US" altLang="en-US" sz="1200"/>
              <a:t>        w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827338" y="247015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351338" y="24622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551738" y="244633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5738813" y="2446339"/>
            <a:ext cx="754062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590800" y="30480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control</a:t>
            </a:r>
          </a:p>
          <a:p>
            <a:pPr algn="ctr"/>
            <a:r>
              <a:rPr lang="en-US" altLang="en-US" sz="1400"/>
              <a:t>sensors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114800" y="30480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selecting</a:t>
            </a:r>
          </a:p>
          <a:p>
            <a:pPr algn="ctr"/>
            <a:r>
              <a:rPr lang="en-US" altLang="en-US" sz="1400"/>
              <a:t>Informative </a:t>
            </a:r>
          </a:p>
          <a:p>
            <a:pPr algn="ctr"/>
            <a:r>
              <a:rPr lang="en-US" altLang="en-US" sz="1400"/>
              <a:t>features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5638800" y="3040063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statistical</a:t>
            </a:r>
          </a:p>
          <a:p>
            <a:pPr algn="ctr"/>
            <a:r>
              <a:rPr lang="en-US" altLang="en-US" sz="1400"/>
              <a:t>inference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7315200" y="30480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risk/cost</a:t>
            </a:r>
          </a:p>
          <a:p>
            <a:pPr algn="ctr"/>
            <a:r>
              <a:rPr lang="en-US" altLang="en-US" sz="1400"/>
              <a:t>minimization</a:t>
            </a: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3048000" y="2514600"/>
            <a:ext cx="76200" cy="53340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7848600" y="2506663"/>
            <a:ext cx="76200" cy="53340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6019800" y="2462213"/>
            <a:ext cx="76200" cy="53340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572000" y="2514600"/>
            <a:ext cx="76200" cy="53340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4724400" y="1524000"/>
            <a:ext cx="49530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209801" y="4724400"/>
            <a:ext cx="750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In Bayesian decision theory, we are concerned with the last three steps in the big ellipse</a:t>
            </a:r>
          </a:p>
          <a:p>
            <a:r>
              <a:rPr lang="en-US" altLang="en-US">
                <a:latin typeface="Arial Narrow" panose="020B0606020202030204" pitchFamily="34" charset="0"/>
              </a:rPr>
              <a:t>assuming that the observables are given and features are selected</a:t>
            </a:r>
            <a:r>
              <a:rPr lang="en-US" alt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7800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Lecture note for Stat 231: Pattern Recognition and Machine Learning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Bayesian Decision Theory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089525" y="1562100"/>
            <a:ext cx="1062038" cy="465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133600" y="1541463"/>
            <a:ext cx="838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683625" y="1533525"/>
            <a:ext cx="838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73289" y="1593851"/>
            <a:ext cx="722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Features</a:t>
            </a:r>
          </a:p>
          <a:p>
            <a:r>
              <a:rPr lang="en-US" altLang="en-US" sz="1200"/>
              <a:t>      </a:t>
            </a:r>
            <a:r>
              <a:rPr lang="en-US" altLang="en-US" sz="12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759825" y="1609726"/>
            <a:ext cx="715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Decision</a:t>
            </a:r>
          </a:p>
          <a:p>
            <a:r>
              <a:rPr lang="en-US" altLang="en-US" sz="1200"/>
              <a:t>   </a:t>
            </a:r>
            <a:r>
              <a:rPr lang="en-US" altLang="en-US" sz="1200">
                <a:latin typeface="Symbol" panose="05050102010706020507" pitchFamily="18" charset="2"/>
              </a:rPr>
              <a:t>a(</a:t>
            </a:r>
            <a:r>
              <a:rPr lang="en-US" altLang="en-US" sz="1200">
                <a:latin typeface="Times New Roman" panose="02020603050405020304" pitchFamily="18" charset="0"/>
              </a:rPr>
              <a:t>x</a:t>
            </a:r>
            <a:r>
              <a:rPr lang="en-US" altLang="en-US" sz="1200">
                <a:latin typeface="Symbol" panose="05050102010706020507" pitchFamily="18" charset="2"/>
              </a:rPr>
              <a:t>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105401" y="1570039"/>
            <a:ext cx="898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Inner belief</a:t>
            </a:r>
          </a:p>
          <a:p>
            <a:r>
              <a:rPr lang="en-US" altLang="en-US" sz="1200"/>
              <a:t>     p(w|x)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7924800" y="1798639"/>
            <a:ext cx="762000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971800" y="179863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429000" y="1341438"/>
            <a:ext cx="106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statistical</a:t>
            </a:r>
          </a:p>
          <a:p>
            <a:pPr algn="ctr"/>
            <a:r>
              <a:rPr lang="en-US" altLang="en-US" sz="1400"/>
              <a:t>Inference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858000" y="14097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risk/cost</a:t>
            </a:r>
          </a:p>
          <a:p>
            <a:pPr algn="ctr"/>
            <a:r>
              <a:rPr lang="en-US" altLang="en-US" sz="1400"/>
              <a:t>minimization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4495801" y="1798639"/>
            <a:ext cx="601663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6172200" y="179863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819400" y="2865438"/>
            <a:ext cx="2286000" cy="944562"/>
          </a:xfrm>
          <a:prstGeom prst="rect">
            <a:avLst/>
          </a:prstGeom>
          <a:solidFill>
            <a:srgbClr val="B2B2B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Two probability tables: </a:t>
            </a:r>
          </a:p>
          <a:p>
            <a:r>
              <a:rPr lang="en-US" altLang="en-US">
                <a:latin typeface="Arial Narrow" panose="020B0606020202030204" pitchFamily="34" charset="0"/>
              </a:rPr>
              <a:t>   a). Prior p(w)</a:t>
            </a:r>
          </a:p>
          <a:p>
            <a:r>
              <a:rPr lang="en-US" altLang="en-US">
                <a:latin typeface="Arial Narrow" panose="020B0606020202030204" pitchFamily="34" charset="0"/>
              </a:rPr>
              <a:t>   b). Likelihood p(x|w)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324600" y="2865438"/>
            <a:ext cx="2133600" cy="944562"/>
          </a:xfrm>
          <a:prstGeom prst="rect">
            <a:avLst/>
          </a:prstGeom>
          <a:solidFill>
            <a:srgbClr val="B2B2B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   A  risk/cost function</a:t>
            </a:r>
          </a:p>
          <a:p>
            <a:r>
              <a:rPr lang="en-US" altLang="en-US">
                <a:latin typeface="Arial Narrow" panose="020B0606020202030204" pitchFamily="34" charset="0"/>
              </a:rPr>
              <a:t>   (is a two-way table)</a:t>
            </a:r>
          </a:p>
          <a:p>
            <a:r>
              <a:rPr lang="en-US" altLang="en-US">
                <a:latin typeface="Arial Narrow" panose="020B0606020202030204" pitchFamily="34" charset="0"/>
              </a:rPr>
              <a:t>         </a:t>
            </a:r>
            <a:r>
              <a:rPr lang="en-US" altLang="en-US">
                <a:latin typeface="Symbol" panose="05050102010706020507" pitchFamily="18" charset="2"/>
              </a:rPr>
              <a:t>l(a |</a:t>
            </a:r>
            <a:r>
              <a:rPr lang="en-US" altLang="en-US">
                <a:latin typeface="Arial Narrow" panose="020B0606020202030204" pitchFamily="34" charset="0"/>
              </a:rPr>
              <a:t> w)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3886200" y="2255838"/>
            <a:ext cx="76200" cy="609600"/>
          </a:xfrm>
          <a:prstGeom prst="upArrow">
            <a:avLst>
              <a:gd name="adj1" fmla="val 50000"/>
              <a:gd name="adj2" fmla="val 20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7391400" y="2255838"/>
            <a:ext cx="76200" cy="609600"/>
          </a:xfrm>
          <a:prstGeom prst="upArrow">
            <a:avLst>
              <a:gd name="adj1" fmla="val 50000"/>
              <a:gd name="adj2" fmla="val 20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133601" y="4038600"/>
            <a:ext cx="48863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The belief on the class w is computed by the Bayes rule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r>
              <a:rPr lang="en-US" altLang="en-US"/>
              <a:t>   </a:t>
            </a:r>
          </a:p>
          <a:p>
            <a:endParaRPr lang="en-US" altLang="en-US"/>
          </a:p>
          <a:p>
            <a:r>
              <a:rPr lang="en-US" altLang="en-US"/>
              <a:t>The risk is computed by</a:t>
            </a:r>
          </a:p>
          <a:p>
            <a:r>
              <a:rPr lang="en-US" altLang="en-US"/>
              <a:t>  </a:t>
            </a:r>
          </a:p>
        </p:txBody>
      </p:sp>
      <p:graphicFrame>
        <p:nvGraphicFramePr>
          <p:cNvPr id="7192" name="Object 24"/>
          <p:cNvGraphicFramePr>
            <a:graphicFrameLocks noChangeAspect="1"/>
          </p:cNvGraphicFramePr>
          <p:nvPr/>
        </p:nvGraphicFramePr>
        <p:xfrm>
          <a:off x="4170363" y="4456114"/>
          <a:ext cx="24384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2" name="Equation" r:id="rId3" imgW="1511280" imgH="419040" progId="Equation.3">
                  <p:embed/>
                </p:oleObj>
              </mc:Choice>
              <mc:Fallback>
                <p:oleObj name="Equation" r:id="rId3" imgW="1511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4456114"/>
                        <a:ext cx="24384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3" name="Object 25"/>
          <p:cNvGraphicFramePr>
            <a:graphicFrameLocks noChangeAspect="1"/>
          </p:cNvGraphicFramePr>
          <p:nvPr/>
        </p:nvGraphicFramePr>
        <p:xfrm>
          <a:off x="4214813" y="5465764"/>
          <a:ext cx="31051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3" name="Equation" r:id="rId5" imgW="2057400" imgH="444240" progId="Equation.3">
                  <p:embed/>
                </p:oleObj>
              </mc:Choice>
              <mc:Fallback>
                <p:oleObj name="Equation" r:id="rId5" imgW="2057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465764"/>
                        <a:ext cx="31051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414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Lecture note for Stat 231: Pattern Recognition and Machine Learning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Decision Rule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743200"/>
            <a:ext cx="82296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/>
              <a:t>A decision is made to minimize the average cost / risk,</a:t>
            </a:r>
          </a:p>
          <a:p>
            <a:pPr>
              <a:buFontTx/>
              <a:buNone/>
            </a:pPr>
            <a:r>
              <a:rPr lang="en-US" altLang="en-US" sz="1800"/>
              <a:t>                    </a:t>
            </a:r>
          </a:p>
          <a:p>
            <a:pPr>
              <a:buFontTx/>
              <a:buNone/>
            </a:pPr>
            <a:endParaRPr lang="en-US" altLang="en-US" sz="1800"/>
          </a:p>
          <a:p>
            <a:pPr>
              <a:buFontTx/>
              <a:buNone/>
            </a:pPr>
            <a:r>
              <a:rPr lang="en-US" altLang="en-US" sz="1800"/>
              <a:t>It is minimized when our decision is made to minimize the cost / risk for each instance x.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648200" y="3276601"/>
          <a:ext cx="2362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2" name="Equation" r:id="rId3" imgW="1587240" imgH="279360" progId="Equation.3">
                  <p:embed/>
                </p:oleObj>
              </mc:Choice>
              <mc:Fallback>
                <p:oleObj name="Equation" r:id="rId3" imgW="1587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76601"/>
                        <a:ext cx="23622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648200" y="1752600"/>
          <a:ext cx="2057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3" name="Equation" r:id="rId5" imgW="1155600" imgH="228600" progId="Equation.3">
                  <p:embed/>
                </p:oleObj>
              </mc:Choice>
              <mc:Fallback>
                <p:oleObj name="Equation" r:id="rId5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2057400" cy="407988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048000" y="4343401"/>
          <a:ext cx="5943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4" name="Equation" r:id="rId7" imgW="3454200" imgH="444240" progId="Equation.3">
                  <p:embed/>
                </p:oleObj>
              </mc:Choice>
              <mc:Fallback>
                <p:oleObj name="Equation" r:id="rId7" imgW="3454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43401"/>
                        <a:ext cx="5943600" cy="765175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09800" y="1371601"/>
            <a:ext cx="6548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A decision rule is a mapping function from feature space to the set of actions</a:t>
            </a:r>
          </a:p>
          <a:p>
            <a:endParaRPr lang="en-US" altLang="en-US">
              <a:latin typeface="Arial Narrow" panose="020B0606020202030204" pitchFamily="34" charset="0"/>
            </a:endParaRPr>
          </a:p>
          <a:p>
            <a:endParaRPr lang="en-US" altLang="en-US">
              <a:latin typeface="Arial Narrow" panose="020B0606020202030204" pitchFamily="34" charset="0"/>
            </a:endParaRPr>
          </a:p>
          <a:p>
            <a:r>
              <a:rPr lang="en-US" altLang="en-US">
                <a:latin typeface="Arial Narrow" panose="020B0606020202030204" pitchFamily="34" charset="0"/>
              </a:rPr>
              <a:t>   we will show that randomized decisions won’t be optimal.</a:t>
            </a:r>
          </a:p>
        </p:txBody>
      </p:sp>
    </p:spTree>
    <p:extLst>
      <p:ext uri="{BB962C8B-B14F-4D97-AF65-F5344CB8AC3E}">
        <p14:creationId xmlns:p14="http://schemas.microsoft.com/office/powerpoint/2010/main" val="2330890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Lecture note for Stat 231: Pattern Recognition and Machine Learning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Bayesian error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05001" y="1371601"/>
            <a:ext cx="774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In a special case, like fish classification, the action is classification, we assume a 0/1 error.</a:t>
            </a:r>
            <a:r>
              <a:rPr lang="en-US" altLang="en-US"/>
              <a:t> 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267200" y="1828801"/>
          <a:ext cx="2514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2" name="Equation" r:id="rId3" imgW="1663560" imgH="482400" progId="Equation.3">
                  <p:embed/>
                </p:oleObj>
              </mc:Choice>
              <mc:Fallback>
                <p:oleObj name="Equation" r:id="rId3" imgW="1663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8801"/>
                        <a:ext cx="25146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3657600" y="2971801"/>
          <a:ext cx="34686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3" name="Equation" r:id="rId5" imgW="2298600" imgH="482400" progId="Equation.3">
                  <p:embed/>
                </p:oleObj>
              </mc:Choice>
              <mc:Fallback>
                <p:oleObj name="Equation" r:id="rId5" imgW="2298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971801"/>
                        <a:ext cx="34686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81200" y="2590800"/>
            <a:ext cx="3641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risk for classifying x to class </a:t>
            </a:r>
            <a:r>
              <a:rPr lang="en-US" altLang="en-US">
                <a:latin typeface="Symbol" panose="05050102010706020507" pitchFamily="18" charset="2"/>
              </a:rPr>
              <a:t>a</a:t>
            </a:r>
            <a:r>
              <a:rPr lang="en-US" altLang="en-US" baseline="-25000"/>
              <a:t>i  </a:t>
            </a:r>
            <a:r>
              <a:rPr lang="en-US" altLang="en-US"/>
              <a:t>is,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981201" y="3713163"/>
            <a:ext cx="703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The optimal decision is to choose the class that has maximum posterior probability</a:t>
            </a:r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3352800" y="4267201"/>
          <a:ext cx="49609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4" name="Equation" r:id="rId7" imgW="2882880" imgH="330120" progId="Equation.3">
                  <p:embed/>
                </p:oleObj>
              </mc:Choice>
              <mc:Fallback>
                <p:oleObj name="Equation" r:id="rId7" imgW="2882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267201"/>
                        <a:ext cx="4960938" cy="569913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981200" y="5029201"/>
            <a:ext cx="626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The total risk for a decision rule, in this case,  is called the Bayesian error</a:t>
            </a: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3089276" y="5562600"/>
          <a:ext cx="58261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5" name="Equation" r:id="rId9" imgW="3860640" imgH="279360" progId="Equation.3">
                  <p:embed/>
                </p:oleObj>
              </mc:Choice>
              <mc:Fallback>
                <p:oleObj name="Equation" r:id="rId9" imgW="3860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6" y="5562600"/>
                        <a:ext cx="58261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416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Lecture note for Stat 231: Pattern Recognition and Machine Learning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An example of fish classification</a:t>
            </a:r>
          </a:p>
        </p:txBody>
      </p:sp>
      <p:pic>
        <p:nvPicPr>
          <p:cNvPr id="3077" name="Picture 5" descr="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600201"/>
            <a:ext cx="21050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sh_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350520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ish_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524000"/>
            <a:ext cx="3267075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05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Lecture note for Stat 231: Pattern Recognition and Machine Learning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Decision/classification Boundaries</a:t>
            </a:r>
          </a:p>
        </p:txBody>
      </p:sp>
      <p:pic>
        <p:nvPicPr>
          <p:cNvPr id="12291" name="Picture 3" descr="fish_boundar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1"/>
            <a:ext cx="3429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sh_boundary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38862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82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225425"/>
            <a:ext cx="7772400" cy="130175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/>
              <a:t>Discriminant Functions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676410"/>
            <a:ext cx="6355773" cy="418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3290" y="5703598"/>
            <a:ext cx="45823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i="1" dirty="0">
                <a:latin typeface="Tahoma" panose="020B0604030504040204" pitchFamily="34" charset="0"/>
                <a:sym typeface="Symbol" panose="05050102010706020507" pitchFamily="18" charset="2"/>
              </a:rPr>
              <a:t>Decision surface defined by</a:t>
            </a:r>
          </a:p>
          <a:p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(x) =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4" y="1738197"/>
            <a:ext cx="6059865" cy="2750676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38314"/>
              </p:ext>
            </p:extLst>
          </p:nvPr>
        </p:nvGraphicFramePr>
        <p:xfrm>
          <a:off x="481446" y="4825133"/>
          <a:ext cx="464127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0" name="Equation" r:id="rId6" imgW="2628720" imgH="228600" progId="Equation.3">
                  <p:embed/>
                </p:oleObj>
              </mc:Choice>
              <mc:Fallback>
                <p:oleObj name="Equation" r:id="rId6" imgW="262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46" y="4825133"/>
                        <a:ext cx="4641272" cy="530225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02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Discriminants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90675"/>
            <a:ext cx="7734355" cy="326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69" y="4852555"/>
            <a:ext cx="7862453" cy="13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1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</a:t>
            </a:r>
            <a:r>
              <a:rPr lang="en-US" dirty="0" smtClean="0"/>
              <a:t>Decision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statistical approach to statistical pattern classification</a:t>
            </a:r>
          </a:p>
          <a:p>
            <a:r>
              <a:rPr lang="en-US" dirty="0" smtClean="0"/>
              <a:t>Quantifies trade-offs between classification using probabilities and costs of decisions </a:t>
            </a:r>
          </a:p>
          <a:p>
            <a:r>
              <a:rPr lang="en-US" dirty="0" smtClean="0"/>
              <a:t>Assumes all relevant probabilities are 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55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Uniqueness of discriminants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5" y="1602797"/>
            <a:ext cx="8513764" cy="494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2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287482" y="3429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Decision </a:t>
            </a:r>
            <a:r>
              <a:rPr lang="en-GB" altLang="en-US" sz="4000" b="1" dirty="0">
                <a:solidFill>
                  <a:srgbClr val="FF0000"/>
                </a:solidFill>
              </a:rPr>
              <a:t>Regions</a:t>
            </a:r>
            <a:r>
              <a:rPr lang="en-GB" altLang="en-US" sz="4000" b="1" dirty="0"/>
              <a:t> and </a:t>
            </a:r>
            <a:r>
              <a:rPr lang="en-GB" altLang="en-US" sz="4000" b="1" dirty="0">
                <a:solidFill>
                  <a:srgbClr val="FF0000"/>
                </a:solidFill>
              </a:rPr>
              <a:t>Boundaries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7482" y="1538288"/>
            <a:ext cx="7848600" cy="49530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Discriminants divide the feature space in </a:t>
            </a:r>
            <a:r>
              <a:rPr lang="en-GB" altLang="en-US" sz="2400" i="1" dirty="0">
                <a:solidFill>
                  <a:srgbClr val="FF0000"/>
                </a:solidFill>
              </a:rPr>
              <a:t>decision regions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/>
              <a:t>R</a:t>
            </a:r>
            <a:r>
              <a:rPr lang="en-GB" altLang="en-US" sz="2400" baseline="-25000" dirty="0"/>
              <a:t>1</a:t>
            </a:r>
            <a:r>
              <a:rPr lang="en-GB" altLang="en-US" sz="2400" dirty="0"/>
              <a:t>, R</a:t>
            </a:r>
            <a:r>
              <a:rPr lang="en-GB" altLang="en-US" sz="2400" baseline="-25000" dirty="0"/>
              <a:t>2, …, </a:t>
            </a:r>
            <a:r>
              <a:rPr lang="en-GB" altLang="en-US" sz="2400" dirty="0" err="1"/>
              <a:t>R</a:t>
            </a:r>
            <a:r>
              <a:rPr lang="en-GB" altLang="en-US" sz="2400" baseline="-25000" dirty="0" err="1"/>
              <a:t>c</a:t>
            </a:r>
            <a:r>
              <a:rPr lang="en-GB" altLang="en-US" sz="2400" dirty="0"/>
              <a:t>,</a:t>
            </a:r>
            <a:r>
              <a:rPr lang="en-GB" altLang="en-US" sz="2400" baseline="-25000" dirty="0"/>
              <a:t> </a:t>
            </a:r>
            <a:r>
              <a:rPr lang="en-GB" altLang="en-US" sz="2400" dirty="0"/>
              <a:t>separated by </a:t>
            </a:r>
            <a:r>
              <a:rPr lang="en-GB" altLang="en-US" sz="2400" i="1" dirty="0">
                <a:solidFill>
                  <a:srgbClr val="FF0000"/>
                </a:solidFill>
              </a:rPr>
              <a:t>decision boundaries</a:t>
            </a:r>
            <a:r>
              <a:rPr lang="en-GB" altLang="en-US" sz="2400" dirty="0"/>
              <a:t>.</a:t>
            </a:r>
            <a:br>
              <a:rPr lang="en-GB" altLang="en-US" sz="2400" dirty="0"/>
            </a:br>
            <a:endParaRPr lang="en-GB" altLang="en-US" sz="2400" dirty="0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32527" r="17834" b="41454"/>
          <a:stretch>
            <a:fillRect/>
          </a:stretch>
        </p:blipFill>
        <p:spPr bwMode="auto">
          <a:xfrm>
            <a:off x="2514600" y="2590800"/>
            <a:ext cx="5748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467600" y="3429001"/>
            <a:ext cx="2438400" cy="117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Decision boundary 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is defined by: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    </a:t>
            </a:r>
            <a:r>
              <a:rPr lang="en-US" sz="2000" b="1" i="1" dirty="0">
                <a:solidFill>
                  <a:srgbClr val="FF0000"/>
                </a:solidFill>
              </a:rPr>
              <a:t>g</a:t>
            </a:r>
            <a:r>
              <a:rPr lang="en-US" sz="2000" b="1" i="1" baseline="-25000" dirty="0">
                <a:solidFill>
                  <a:srgbClr val="FF0000"/>
                </a:solidFill>
              </a:rPr>
              <a:t>1</a:t>
            </a:r>
            <a:r>
              <a:rPr lang="en-US" sz="2000" b="1" i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x</a:t>
            </a:r>
            <a:r>
              <a:rPr lang="en-US" sz="2000" b="1" i="1" dirty="0">
                <a:solidFill>
                  <a:srgbClr val="FF0000"/>
                </a:solidFill>
              </a:rPr>
              <a:t>)=g</a:t>
            </a:r>
            <a:r>
              <a:rPr lang="en-US" sz="2000" b="1" i="1" baseline="-25000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x</a:t>
            </a:r>
            <a:r>
              <a:rPr lang="en-US" sz="2000" b="1" i="1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42358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" y="235527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Case of two categories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721427"/>
            <a:ext cx="11010900" cy="4495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More common to use a single discriminant function (</a:t>
            </a:r>
            <a:r>
              <a:rPr lang="en-GB" altLang="en-US" sz="2400" i="1" dirty="0" err="1">
                <a:solidFill>
                  <a:srgbClr val="FF0000"/>
                </a:solidFill>
              </a:rPr>
              <a:t>dichotomizer</a:t>
            </a:r>
            <a:r>
              <a:rPr lang="en-GB" altLang="en-US" sz="2400" dirty="0"/>
              <a:t>) instead of two: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Examples: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</p:txBody>
      </p:sp>
      <p:graphicFrame>
        <p:nvGraphicFramePr>
          <p:cNvPr id="6246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229100" y="4754564"/>
          <a:ext cx="37338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3" name="Equation" r:id="rId4" imgW="1854200" imgH="660400" progId="Equation.DSMT4">
                  <p:embed/>
                </p:oleObj>
              </mc:Choice>
              <mc:Fallback>
                <p:oleObj name="Equation" r:id="rId4" imgW="1854200" imgH="660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754564"/>
                        <a:ext cx="373380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8" t="83334" r="26048" b="9259"/>
          <a:stretch>
            <a:fillRect/>
          </a:stretch>
        </p:blipFill>
        <p:spPr bwMode="auto">
          <a:xfrm>
            <a:off x="419100" y="2407227"/>
            <a:ext cx="5257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48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772400" cy="6096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u="sng"/>
              <a:t>Discriminant function for discrete features</a:t>
            </a:r>
          </a:p>
        </p:txBody>
      </p:sp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1981200" y="927100"/>
            <a:ext cx="643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Discrete features: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…, x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{0,1 }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6"/>
          <p:cNvSpPr>
            <a:spLocks noChangeArrowheads="1"/>
          </p:cNvSpPr>
          <p:nvPr/>
        </p:nvSpPr>
        <p:spPr bwMode="auto">
          <a:xfrm>
            <a:off x="2057401" y="1447800"/>
            <a:ext cx="53054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altLang="en-US"/>
              <a:t>			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= P(x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= 1 |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			q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= P(x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= 1 |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150000"/>
            </a:pPr>
            <a:endParaRPr lang="en-US" altLang="en-US" i="1">
              <a:sym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150000"/>
            </a:pPr>
            <a:r>
              <a:rPr lang="en-US" altLang="en-US" i="1">
                <a:sym typeface="Symbol" panose="05050102010706020507" pitchFamily="18" charset="2"/>
              </a:rPr>
              <a:t>The likelihood will be:</a:t>
            </a:r>
          </a:p>
        </p:txBody>
      </p:sp>
      <p:pic>
        <p:nvPicPr>
          <p:cNvPr id="73732" name="Picture 7"/>
          <p:cNvPicPr>
            <a:picLocks noChangeAspect="1" noChangeArrowheads="1"/>
          </p:cNvPicPr>
          <p:nvPr/>
        </p:nvPicPr>
        <p:blipFill>
          <a:blip r:embed="rId3">
            <a:lum bright="-2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3733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9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3">
            <a:lum bright="-64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35814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4">
            <a:lum bright="-64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3581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5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1"/>
            <a:ext cx="4648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0" name="Group 7"/>
          <p:cNvGrpSpPr>
            <a:grpSpLocks/>
          </p:cNvGrpSpPr>
          <p:nvPr/>
        </p:nvGrpSpPr>
        <p:grpSpPr bwMode="auto">
          <a:xfrm>
            <a:off x="3733800" y="3886200"/>
            <a:ext cx="5562600" cy="1841500"/>
            <a:chOff x="1392" y="2448"/>
            <a:chExt cx="3504" cy="1160"/>
          </a:xfrm>
        </p:grpSpPr>
        <p:pic>
          <p:nvPicPr>
            <p:cNvPr id="75784" name="Picture 5"/>
            <p:cNvPicPr>
              <a:picLocks noChangeAspect="1" noChangeArrowheads="1"/>
            </p:cNvPicPr>
            <p:nvPr/>
          </p:nvPicPr>
          <p:blipFill>
            <a:blip r:embed="rId6"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448"/>
              <a:ext cx="2016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5" name="Picture 6"/>
            <p:cNvPicPr>
              <a:picLocks noChangeAspect="1" noChangeArrowheads="1"/>
            </p:cNvPicPr>
            <p:nvPr/>
          </p:nvPicPr>
          <p:blipFill>
            <a:blip r:embed="rId7"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024"/>
              <a:ext cx="3168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81" name="Rectangle 8"/>
          <p:cNvSpPr>
            <a:spLocks noChangeArrowheads="1"/>
          </p:cNvSpPr>
          <p:nvPr/>
        </p:nvSpPr>
        <p:spPr bwMode="auto">
          <a:xfrm>
            <a:off x="19050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chemeClr val="tx2"/>
                </a:solidFill>
              </a:rPr>
              <a:t>Discriminant function for discrete features</a:t>
            </a:r>
          </a:p>
        </p:txBody>
      </p:sp>
      <p:sp>
        <p:nvSpPr>
          <p:cNvPr id="75782" name="Text Box 9"/>
          <p:cNvSpPr txBox="1">
            <a:spLocks noChangeArrowheads="1"/>
          </p:cNvSpPr>
          <p:nvPr/>
        </p:nvSpPr>
        <p:spPr bwMode="auto">
          <a:xfrm>
            <a:off x="1981200" y="914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The discriminant function:</a:t>
            </a:r>
          </a:p>
        </p:txBody>
      </p:sp>
      <p:sp>
        <p:nvSpPr>
          <p:cNvPr id="75783" name="Text Box 10"/>
          <p:cNvSpPr txBox="1">
            <a:spLocks noChangeArrowheads="1"/>
          </p:cNvSpPr>
          <p:nvPr/>
        </p:nvSpPr>
        <p:spPr bwMode="auto">
          <a:xfrm>
            <a:off x="1981200" y="24384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The likelihood ratio:</a:t>
            </a:r>
          </a:p>
        </p:txBody>
      </p:sp>
    </p:spTree>
    <p:extLst>
      <p:ext uri="{BB962C8B-B14F-4D97-AF65-F5344CB8AC3E}">
        <p14:creationId xmlns:p14="http://schemas.microsoft.com/office/powerpoint/2010/main" val="34016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2"/>
          <p:cNvGraphicFramePr>
            <a:graphicFrameLocks noChangeAspect="1"/>
          </p:cNvGraphicFramePr>
          <p:nvPr/>
        </p:nvGraphicFramePr>
        <p:xfrm>
          <a:off x="3786188" y="1497013"/>
          <a:ext cx="4748212" cy="416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0" name="Equation" r:id="rId4" imgW="2057400" imgH="1803400" progId="Equation.3">
                  <p:embed/>
                </p:oleObj>
              </mc:Choice>
              <mc:Fallback>
                <p:oleObj name="Equation" r:id="rId4" imgW="2057400" imgH="180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1497013"/>
                        <a:ext cx="4748212" cy="416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19050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chemeClr val="tx2"/>
                </a:solidFill>
              </a:rPr>
              <a:t>Discriminant function for discrete features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1905000" y="8382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So the decision surface is again a hyperplane.</a:t>
            </a:r>
          </a:p>
        </p:txBody>
      </p:sp>
    </p:spTree>
    <p:extLst>
      <p:ext uri="{BB962C8B-B14F-4D97-AF65-F5344CB8AC3E}">
        <p14:creationId xmlns:p14="http://schemas.microsoft.com/office/powerpoint/2010/main" val="27905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5F903-84BB-444F-A215-1368A3E726F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0382" y="25256"/>
            <a:ext cx="10515600" cy="1325563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smtClean="0"/>
              <a:t>Univariate Normal </a:t>
            </a:r>
            <a:r>
              <a:rPr lang="en-US" altLang="en-US" dirty="0"/>
              <a:t>Density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180" y="1350819"/>
            <a:ext cx="12018820" cy="2337954"/>
          </a:xfrm>
        </p:spPr>
        <p:txBody>
          <a:bodyPr>
            <a:normAutofit fontScale="62500" lnSpcReduction="20000"/>
          </a:bodyPr>
          <a:lstStyle/>
          <a:p>
            <a:pPr marL="855663">
              <a:tabLst>
                <a:tab pos="1370013" algn="l"/>
              </a:tabLst>
            </a:pPr>
            <a:r>
              <a:rPr lang="en-US" altLang="en-US" dirty="0"/>
              <a:t>E</a:t>
            </a:r>
            <a:r>
              <a:rPr lang="en-US" altLang="en-US" dirty="0" smtClean="0"/>
              <a:t>asy to work with </a:t>
            </a:r>
            <a:r>
              <a:rPr lang="en-US" altLang="en-US" dirty="0" smtClean="0"/>
              <a:t>analytically</a:t>
            </a:r>
            <a:endParaRPr lang="en-US" altLang="en-US" dirty="0"/>
          </a:p>
          <a:p>
            <a:pPr marL="855663">
              <a:tabLst>
                <a:tab pos="1370013" algn="l"/>
              </a:tabLst>
            </a:pPr>
            <a:r>
              <a:rPr lang="en-US" altLang="en-US" dirty="0" smtClean="0"/>
              <a:t>A </a:t>
            </a:r>
            <a:r>
              <a:rPr lang="en-US" altLang="en-US" dirty="0"/>
              <a:t>lot of processes are asymptotically Gaussian</a:t>
            </a:r>
          </a:p>
          <a:p>
            <a:pPr marL="855663">
              <a:tabLst>
                <a:tab pos="1370013" algn="l"/>
              </a:tabLst>
            </a:pPr>
            <a:r>
              <a:rPr lang="en-US" altLang="en-US" dirty="0"/>
              <a:t>Handwritten characters, speech sounds are ideal or prototype corrupted by random process (central limit theorem)</a:t>
            </a:r>
          </a:p>
          <a:p>
            <a:pPr marL="457200" indent="-457200">
              <a:buNone/>
              <a:tabLst>
                <a:tab pos="1370013" algn="l"/>
              </a:tabLst>
            </a:pPr>
            <a:endParaRPr lang="en-US" altLang="en-US" sz="2400" dirty="0"/>
          </a:p>
          <a:p>
            <a:pPr marL="457200" indent="-457200">
              <a:buNone/>
              <a:tabLst>
                <a:tab pos="1370013" algn="l"/>
              </a:tabLst>
            </a:pPr>
            <a:endParaRPr lang="en-US" altLang="en-US" sz="3200" dirty="0"/>
          </a:p>
          <a:p>
            <a:pPr marL="457200" indent="-457200">
              <a:buNone/>
              <a:tabLst>
                <a:tab pos="1370013" algn="l"/>
              </a:tabLst>
            </a:pPr>
            <a:endParaRPr lang="en-US" altLang="en-US" sz="3200" dirty="0"/>
          </a:p>
          <a:p>
            <a:pPr marL="457200" indent="-457200">
              <a:buNone/>
              <a:tabLst>
                <a:tab pos="1370013" algn="l"/>
              </a:tabLst>
            </a:pPr>
            <a:r>
              <a:rPr lang="en-US" altLang="en-US" sz="2400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7042"/>
            <a:ext cx="6882245" cy="42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5341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Univariate Normal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26" y="1825625"/>
            <a:ext cx="8294110" cy="48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34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9822873" cy="56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040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Multivariate density: N(</a:t>
            </a:r>
            <a:r>
              <a:rPr lang="en-US" altLang="en-US" i="1" dirty="0">
                <a:sym typeface="Symbol" panose="05050102010706020507" pitchFamily="18" charset="2"/>
              </a:rPr>
              <a:t> , )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229591"/>
            <a:ext cx="8763000" cy="624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en-US" sz="2000" dirty="0" smtClean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Multivariate normal density in d dimensions: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	   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		</a:t>
            </a:r>
            <a:r>
              <a:rPr lang="en-US" altLang="en-US" sz="2000" dirty="0" smtClean="0"/>
              <a:t>where:</a:t>
            </a:r>
          </a:p>
          <a:p>
            <a:pPr>
              <a:buFontTx/>
              <a:buNone/>
            </a:pPr>
            <a:r>
              <a:rPr lang="en-US" altLang="en-US" sz="2000" dirty="0" smtClean="0"/>
              <a:t>	        </a:t>
            </a:r>
            <a:r>
              <a:rPr lang="en-US" altLang="en-US" sz="2000" i="1" dirty="0" smtClean="0"/>
              <a:t>x = (x</a:t>
            </a:r>
            <a:r>
              <a:rPr lang="en-US" altLang="en-US" sz="2000" i="1" baseline="-25000" dirty="0" smtClean="0"/>
              <a:t>1</a:t>
            </a:r>
            <a:r>
              <a:rPr lang="en-US" altLang="en-US" sz="2000" i="1" dirty="0" smtClean="0"/>
              <a:t>, x</a:t>
            </a:r>
            <a:r>
              <a:rPr lang="en-US" altLang="en-US" sz="2000" i="1" baseline="-25000" dirty="0" smtClean="0"/>
              <a:t>2</a:t>
            </a:r>
            <a:r>
              <a:rPr lang="en-US" altLang="en-US" sz="2000" i="1" dirty="0" smtClean="0"/>
              <a:t>, …, </a:t>
            </a:r>
            <a:r>
              <a:rPr lang="en-US" altLang="en-US" sz="2000" i="1" dirty="0" err="1" smtClean="0"/>
              <a:t>x</a:t>
            </a:r>
            <a:r>
              <a:rPr lang="en-US" altLang="en-US" sz="2000" i="1" baseline="-25000" dirty="0" err="1" smtClean="0"/>
              <a:t>d</a:t>
            </a:r>
            <a:r>
              <a:rPr lang="en-US" altLang="en-US" sz="2000" i="1" dirty="0" smtClean="0"/>
              <a:t>)</a:t>
            </a:r>
            <a:r>
              <a:rPr lang="en-US" altLang="en-US" sz="2000" i="1" baseline="30000" dirty="0" smtClean="0"/>
              <a:t>t</a:t>
            </a:r>
            <a:r>
              <a:rPr lang="en-US" altLang="en-US" sz="2000" baseline="30000" dirty="0" smtClean="0"/>
              <a:t>      </a:t>
            </a:r>
            <a:r>
              <a:rPr lang="en-US" altLang="en-US" sz="2000" dirty="0" smtClean="0"/>
              <a:t>(t stands for the transpose of a vector)</a:t>
            </a:r>
          </a:p>
          <a:p>
            <a:pPr>
              <a:buFontTx/>
              <a:buNone/>
            </a:pPr>
            <a:r>
              <a:rPr lang="en-US" altLang="en-US" sz="2000" dirty="0" smtClean="0"/>
              <a:t>            </a:t>
            </a:r>
            <a:r>
              <a:rPr lang="en-US" altLang="en-US" sz="2000" i="1" dirty="0" smtClean="0">
                <a:sym typeface="Symbol" panose="05050102010706020507" pitchFamily="18" charset="2"/>
              </a:rPr>
              <a:t> = (</a:t>
            </a:r>
            <a:r>
              <a:rPr lang="en-US" altLang="en-US" sz="2000" i="1" baseline="-25000" dirty="0" smtClean="0">
                <a:sym typeface="Symbol" panose="05050102010706020507" pitchFamily="18" charset="2"/>
              </a:rPr>
              <a:t>1</a:t>
            </a:r>
            <a:r>
              <a:rPr lang="en-US" altLang="en-US" sz="2000" i="1" dirty="0" smtClean="0">
                <a:sym typeface="Symbol" panose="05050102010706020507" pitchFamily="18" charset="2"/>
              </a:rPr>
              <a:t>, </a:t>
            </a:r>
            <a:r>
              <a:rPr lang="en-US" altLang="en-US" sz="2000" i="1" baseline="-25000" dirty="0" smtClean="0">
                <a:sym typeface="Symbol" panose="05050102010706020507" pitchFamily="18" charset="2"/>
              </a:rPr>
              <a:t>2</a:t>
            </a:r>
            <a:r>
              <a:rPr lang="en-US" altLang="en-US" sz="2000" i="1" dirty="0" smtClean="0">
                <a:sym typeface="Symbol" panose="05050102010706020507" pitchFamily="18" charset="2"/>
              </a:rPr>
              <a:t>, …, </a:t>
            </a:r>
            <a:r>
              <a:rPr lang="en-US" altLang="en-US" sz="2000" i="1" baseline="-25000" dirty="0" smtClean="0">
                <a:sym typeface="Symbol" panose="05050102010706020507" pitchFamily="18" charset="2"/>
              </a:rPr>
              <a:t>d</a:t>
            </a:r>
            <a:r>
              <a:rPr lang="en-US" altLang="en-US" sz="2000" i="1" dirty="0" smtClean="0">
                <a:sym typeface="Symbol" panose="05050102010706020507" pitchFamily="18" charset="2"/>
              </a:rPr>
              <a:t>)</a:t>
            </a:r>
            <a:r>
              <a:rPr lang="en-US" altLang="en-US" sz="2000" i="1" baseline="30000" dirty="0" smtClean="0">
                <a:sym typeface="Symbol" panose="05050102010706020507" pitchFamily="18" charset="2"/>
              </a:rPr>
              <a:t>t</a:t>
            </a:r>
            <a:r>
              <a:rPr lang="en-US" altLang="en-US" sz="2000" dirty="0" smtClean="0">
                <a:sym typeface="Symbol" panose="05050102010706020507" pitchFamily="18" charset="2"/>
              </a:rPr>
              <a:t> mean vector</a:t>
            </a:r>
          </a:p>
          <a:p>
            <a:pPr>
              <a:buFontTx/>
              <a:buNone/>
            </a:pPr>
            <a:r>
              <a:rPr lang="en-US" altLang="en-US" sz="2000" dirty="0" smtClean="0"/>
              <a:t>	        </a:t>
            </a:r>
            <a:r>
              <a:rPr lang="en-US" altLang="en-US" sz="2000" i="1" dirty="0" smtClean="0">
                <a:sym typeface="Symbol" panose="05050102010706020507" pitchFamily="18" charset="2"/>
              </a:rPr>
              <a:t> = d*d</a:t>
            </a:r>
            <a:r>
              <a:rPr lang="en-US" altLang="en-US" sz="2000" dirty="0" smtClean="0">
                <a:sym typeface="Symbol" panose="05050102010706020507" pitchFamily="18" charset="2"/>
              </a:rPr>
              <a:t>  covariance matrix</a:t>
            </a:r>
          </a:p>
          <a:p>
            <a:pPr>
              <a:buFontTx/>
              <a:buNone/>
            </a:pPr>
            <a:r>
              <a:rPr lang="en-US" altLang="en-US" sz="2000" dirty="0" smtClean="0">
                <a:sym typeface="Symbol" panose="05050102010706020507" pitchFamily="18" charset="2"/>
              </a:rPr>
              <a:t>            || and 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-1</a:t>
            </a:r>
            <a:r>
              <a:rPr lang="en-US" altLang="en-US" sz="2000" dirty="0" smtClean="0">
                <a:sym typeface="Symbol" panose="05050102010706020507" pitchFamily="18" charset="2"/>
              </a:rPr>
              <a:t> are determinant and inverse of ,</a:t>
            </a:r>
            <a:r>
              <a:rPr lang="en-US" altLang="en-US" sz="2000" i="1" dirty="0" smtClean="0">
                <a:sym typeface="Symbol" panose="05050102010706020507" pitchFamily="18" charset="2"/>
              </a:rPr>
              <a:t> </a:t>
            </a:r>
            <a:r>
              <a:rPr lang="en-US" altLang="en-US" sz="2000" dirty="0" smtClean="0">
                <a:sym typeface="Symbol" panose="05050102010706020507" pitchFamily="18" charset="2"/>
              </a:rPr>
              <a:t>respectively</a:t>
            </a:r>
          </a:p>
          <a:p>
            <a:r>
              <a:rPr lang="en-US" altLang="en-US" sz="2000" dirty="0" smtClean="0">
                <a:sym typeface="Symbol" panose="05050102010706020507" pitchFamily="18" charset="2"/>
              </a:rPr>
              <a:t>The covariance matrix is always symmetric and positive semidefinite; we assume </a:t>
            </a:r>
            <a:r>
              <a:rPr lang="en-US" altLang="en-US" sz="2000" i="1" dirty="0" smtClean="0">
                <a:sym typeface="Symbol" panose="05050102010706020507" pitchFamily="18" charset="2"/>
              </a:rPr>
              <a:t>  </a:t>
            </a:r>
            <a:r>
              <a:rPr lang="en-US" altLang="en-US" sz="2000" dirty="0" smtClean="0">
                <a:sym typeface="Symbol" panose="05050102010706020507" pitchFamily="18" charset="2"/>
              </a:rPr>
              <a:t>is positive definite so the determinant  of </a:t>
            </a:r>
            <a:r>
              <a:rPr lang="en-US" altLang="en-US" sz="2000" i="1" dirty="0" smtClean="0">
                <a:sym typeface="Symbol" panose="05050102010706020507" pitchFamily="18" charset="2"/>
              </a:rPr>
              <a:t>  </a:t>
            </a:r>
            <a:r>
              <a:rPr lang="en-US" altLang="en-US" sz="2000" dirty="0" smtClean="0">
                <a:sym typeface="Symbol" panose="05050102010706020507" pitchFamily="18" charset="2"/>
              </a:rPr>
              <a:t>is strictly positive</a:t>
            </a:r>
          </a:p>
          <a:p>
            <a:r>
              <a:rPr lang="en-US" altLang="en-US" sz="2000" dirty="0" smtClean="0">
                <a:sym typeface="Symbol" panose="05050102010706020507" pitchFamily="18" charset="2"/>
              </a:rPr>
              <a:t>Multivariate normal density is completely specified by [d + d(d+1)/2] parameters</a:t>
            </a:r>
          </a:p>
          <a:p>
            <a:r>
              <a:rPr lang="en-US" altLang="en-US" sz="2000" dirty="0" smtClean="0">
                <a:sym typeface="Symbol" panose="05050102010706020507" pitchFamily="18" charset="2"/>
              </a:rPr>
              <a:t>If variables </a:t>
            </a:r>
            <a:r>
              <a:rPr lang="en-US" altLang="en-US" sz="2000" i="1" dirty="0" smtClean="0"/>
              <a:t>x</a:t>
            </a:r>
            <a:r>
              <a:rPr lang="en-US" altLang="en-US" sz="2000" i="1" baseline="-25000" dirty="0" smtClean="0"/>
              <a:t>1</a:t>
            </a:r>
            <a:r>
              <a:rPr lang="en-US" altLang="en-US" sz="2000" i="1" dirty="0" smtClean="0"/>
              <a:t> and x</a:t>
            </a:r>
            <a:r>
              <a:rPr lang="en-US" altLang="en-US" sz="2000" i="1" baseline="-25000" dirty="0" smtClean="0"/>
              <a:t>2  </a:t>
            </a:r>
            <a:r>
              <a:rPr lang="en-US" altLang="en-US" sz="2000" dirty="0" smtClean="0">
                <a:sym typeface="Symbol" panose="05050102010706020507" pitchFamily="18" charset="2"/>
              </a:rPr>
              <a:t>are </a:t>
            </a:r>
            <a:r>
              <a:rPr lang="en-US" altLang="en-US" sz="2000" i="1" dirty="0" smtClean="0">
                <a:sym typeface="Symbol" panose="05050102010706020507" pitchFamily="18" charset="2"/>
              </a:rPr>
              <a:t>statistically independent  </a:t>
            </a:r>
            <a:r>
              <a:rPr lang="en-US" altLang="en-US" sz="2000" dirty="0" smtClean="0">
                <a:sym typeface="Symbol" panose="05050102010706020507" pitchFamily="18" charset="2"/>
              </a:rPr>
              <a:t>then the </a:t>
            </a:r>
            <a:r>
              <a:rPr lang="en-US" altLang="en-US" sz="2000" i="1" dirty="0" smtClean="0">
                <a:sym typeface="Symbol" panose="05050102010706020507" pitchFamily="18" charset="2"/>
              </a:rPr>
              <a:t>covariance</a:t>
            </a:r>
            <a:r>
              <a:rPr lang="en-US" altLang="en-US" sz="2000" dirty="0" smtClean="0">
                <a:sym typeface="Symbol" panose="05050102010706020507" pitchFamily="18" charset="2"/>
              </a:rPr>
              <a:t>  of </a:t>
            </a:r>
            <a:r>
              <a:rPr lang="en-US" altLang="en-US" sz="2000" i="1" dirty="0" smtClean="0"/>
              <a:t>x</a:t>
            </a:r>
            <a:r>
              <a:rPr lang="en-US" altLang="en-US" sz="2000" i="1" baseline="-25000" dirty="0" smtClean="0"/>
              <a:t>1</a:t>
            </a:r>
            <a:r>
              <a:rPr lang="en-US" altLang="en-US" sz="2000" i="1" dirty="0" smtClean="0"/>
              <a:t> and x</a:t>
            </a:r>
            <a:r>
              <a:rPr lang="en-US" altLang="en-US" sz="2000" i="1" baseline="-25000" dirty="0" smtClean="0"/>
              <a:t>2  </a:t>
            </a:r>
            <a:r>
              <a:rPr lang="en-US" altLang="en-US" sz="2000" i="1" dirty="0" smtClean="0"/>
              <a:t>is zero. </a:t>
            </a:r>
            <a:endParaRPr lang="en-US" altLang="en-US" sz="2000" dirty="0" smtClean="0">
              <a:sym typeface="Symbol" panose="05050102010706020507" pitchFamily="18" charset="2"/>
            </a:endParaRPr>
          </a:p>
          <a:p>
            <a:endParaRPr lang="en-US" altLang="en-US" sz="2000" dirty="0" smtClean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2000" dirty="0" smtClean="0"/>
              <a:t>		</a:t>
            </a:r>
          </a:p>
          <a:p>
            <a:pPr>
              <a:buFontTx/>
              <a:buNone/>
            </a:pPr>
            <a:r>
              <a:rPr lang="en-US" altLang="en-US" sz="2400" dirty="0" smtClean="0"/>
              <a:t>	</a:t>
            </a:r>
            <a:endParaRPr lang="en-US" alt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65548"/>
              </p:ext>
            </p:extLst>
          </p:nvPr>
        </p:nvGraphicFramePr>
        <p:xfrm>
          <a:off x="1787236" y="2317174"/>
          <a:ext cx="76962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9" name="Equation" r:id="rId3" imgW="3314700" imgH="482600" progId="Equation.3">
                  <p:embed/>
                </p:oleObj>
              </mc:Choice>
              <mc:Fallback>
                <p:oleObj name="Equation" r:id="rId3" imgW="3314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236" y="2317174"/>
                        <a:ext cx="7696200" cy="1120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0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1046247"/>
            <a:ext cx="1205564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It is the decision making when all underlying probability distributions are known.</a:t>
            </a:r>
          </a:p>
          <a:p>
            <a:r>
              <a:rPr lang="en-US" altLang="en-US" dirty="0"/>
              <a:t>It is optimal given the distributions are known.</a:t>
            </a:r>
          </a:p>
          <a:p>
            <a:endParaRPr lang="en-US" altLang="en-US" dirty="0"/>
          </a:p>
          <a:p>
            <a:r>
              <a:rPr lang="en-US" altLang="en-US" dirty="0"/>
              <a:t>For two classes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, </a:t>
            </a:r>
          </a:p>
          <a:p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Prior probabilities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an unknown new observation:</a:t>
            </a:r>
          </a:p>
          <a:p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P(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: the new observation belongs to class 1</a:t>
            </a: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P(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: the new observation belongs to class 2</a:t>
            </a:r>
          </a:p>
          <a:p>
            <a:pPr lvl="2"/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) + P(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) = 1</a:t>
            </a:r>
          </a:p>
          <a:p>
            <a:pPr lvl="2"/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It reflects our prior knowledge.  It is our decision rule when no feature on the new object is available: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Classify as class 1 if 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) &gt; P(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16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Bayesian Decision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Normal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3844"/>
            <a:ext cx="7827818" cy="47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04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</a:t>
            </a:r>
            <a:r>
              <a:rPr lang="en-US" dirty="0" smtClean="0"/>
              <a:t>ovariance Matrix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9573"/>
            <a:ext cx="8638309" cy="52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0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72021"/>
            <a:ext cx="10196945" cy="55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069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"/>
          <p:cNvSpPr txBox="1">
            <a:spLocks noChangeArrowheads="1"/>
          </p:cNvSpPr>
          <p:nvPr/>
        </p:nvSpPr>
        <p:spPr bwMode="auto">
          <a:xfrm>
            <a:off x="1828800" y="152401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u="sng">
                <a:latin typeface="Calibri" panose="020F0502020204030204" pitchFamily="34" charset="0"/>
              </a:rPr>
              <a:t>Reminder of some results for random vectors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812926" y="704851"/>
            <a:ext cx="847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Let Σ be a </a:t>
            </a:r>
            <a:r>
              <a:rPr lang="en-US" altLang="en-US" i="1"/>
              <a:t>kxk</a:t>
            </a:r>
            <a:r>
              <a:rPr lang="en-US" altLang="en-US"/>
              <a:t> square symmetrix matrix, then it has </a:t>
            </a:r>
            <a:r>
              <a:rPr lang="en-US" altLang="en-US" i="1"/>
              <a:t>k</a:t>
            </a:r>
            <a:r>
              <a:rPr lang="en-US" altLang="en-US"/>
              <a:t> pairs of eigenvalues and eigenvectors.  A can be decomposed as:</a:t>
            </a:r>
          </a:p>
        </p:txBody>
      </p:sp>
      <p:graphicFrame>
        <p:nvGraphicFramePr>
          <p:cNvPr id="45059" name="Object 0"/>
          <p:cNvGraphicFramePr>
            <a:graphicFrameLocks noChangeAspect="1"/>
          </p:cNvGraphicFramePr>
          <p:nvPr/>
        </p:nvGraphicFramePr>
        <p:xfrm>
          <a:off x="2957513" y="1600200"/>
          <a:ext cx="63992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8" name="Equation" r:id="rId4" imgW="2603500" imgH="254000" progId="Equation.3">
                  <p:embed/>
                </p:oleObj>
              </mc:Choice>
              <mc:Fallback>
                <p:oleObj name="Equation" r:id="rId4" imgW="2603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1600200"/>
                        <a:ext cx="63992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05000" y="2667001"/>
            <a:ext cx="3368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Positive-definite matrix:</a:t>
            </a:r>
          </a:p>
        </p:txBody>
      </p:sp>
      <p:graphicFrame>
        <p:nvGraphicFramePr>
          <p:cNvPr id="45061" name="Object 1"/>
          <p:cNvGraphicFramePr>
            <a:graphicFrameLocks noChangeAspect="1"/>
          </p:cNvGraphicFramePr>
          <p:nvPr/>
        </p:nvGraphicFramePr>
        <p:xfrm>
          <a:off x="3328988" y="3352801"/>
          <a:ext cx="5078412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9" name="Equation" r:id="rId6" imgW="2387600" imgH="1117600" progId="Equation.3">
                  <p:embed/>
                </p:oleObj>
              </mc:Choice>
              <mc:Fallback>
                <p:oleObj name="Equation" r:id="rId6" imgW="23876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3352801"/>
                        <a:ext cx="5078412" cy="237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3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772400" cy="6096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u="sng"/>
              <a:t>Normal density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812926" y="885826"/>
            <a:ext cx="3825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Whitening transform:</a:t>
            </a:r>
          </a:p>
          <a:p>
            <a:endParaRPr lang="en-US" altLang="en-US"/>
          </a:p>
        </p:txBody>
      </p:sp>
      <p:graphicFrame>
        <p:nvGraphicFramePr>
          <p:cNvPr id="47108" name="Object 5"/>
          <p:cNvGraphicFramePr>
            <a:graphicFrameLocks noChangeAspect="1"/>
          </p:cNvGraphicFramePr>
          <p:nvPr/>
        </p:nvGraphicFramePr>
        <p:xfrm>
          <a:off x="1828800" y="1392239"/>
          <a:ext cx="3810000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2" name="Equation" r:id="rId4" imgW="1968500" imgH="1955800" progId="Equation.3">
                  <p:embed/>
                </p:oleObj>
              </mc:Choice>
              <mc:Fallback>
                <p:oleObj name="Equation" r:id="rId4" imgW="1968500" imgH="195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92239"/>
                        <a:ext cx="3810000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41433"/>
              </p:ext>
            </p:extLst>
          </p:nvPr>
        </p:nvGraphicFramePr>
        <p:xfrm>
          <a:off x="1812926" y="5684839"/>
          <a:ext cx="5110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3" name="Equation" r:id="rId6" imgW="2603500" imgH="254000" progId="Equation.3">
                  <p:embed/>
                </p:oleObj>
              </mc:Choice>
              <mc:Fallback>
                <p:oleObj name="Equation" r:id="rId6" imgW="2603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6" y="5684839"/>
                        <a:ext cx="51101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9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916"/>
            <a:ext cx="10515600" cy="1325563"/>
          </a:xfrm>
        </p:spPr>
        <p:txBody>
          <a:bodyPr/>
          <a:lstStyle/>
          <a:p>
            <a:r>
              <a:rPr lang="en-US" dirty="0" smtClean="0"/>
              <a:t>Linear Combinations of </a:t>
            </a:r>
            <a:r>
              <a:rPr lang="en-US" dirty="0" err="1" smtClean="0"/>
              <a:t>Normals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81" y="1350405"/>
            <a:ext cx="8854748" cy="419241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1308"/>
            <a:ext cx="6248400" cy="567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" y="5787990"/>
            <a:ext cx="2057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54" y="5712588"/>
            <a:ext cx="1295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" y="6286002"/>
            <a:ext cx="3048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437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44905" y="245269"/>
            <a:ext cx="7772400" cy="1301750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smtClean="0"/>
              <a:t>General Discriminant </a:t>
            </a:r>
            <a:r>
              <a:rPr lang="en-GB" sz="4000" b="1" dirty="0"/>
              <a:t>Function for </a:t>
            </a:r>
            <a:br>
              <a:rPr lang="en-GB" sz="4000" b="1" dirty="0"/>
            </a:br>
            <a:r>
              <a:rPr lang="en-GB" sz="4000" b="1" dirty="0"/>
              <a:t>Multivariate Gaussian Density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1105" y="1547019"/>
            <a:ext cx="7620000" cy="4572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Recall the minimum error rate discriminant</a:t>
            </a:r>
            <a:endParaRPr lang="en-GB" altLang="en-US" sz="2000" dirty="0" smtClean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</p:txBody>
      </p:sp>
      <p:pic>
        <p:nvPicPr>
          <p:cNvPr id="66564" name="Picture 6" descr="lecture_Page_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 t="57727" r="24835" b="37827"/>
          <a:stretch>
            <a:fillRect/>
          </a:stretch>
        </p:blipFill>
        <p:spPr>
          <a:xfrm>
            <a:off x="1620504" y="2858691"/>
            <a:ext cx="4586288" cy="638175"/>
          </a:xfrm>
          <a:noFill/>
        </p:spPr>
      </p:pic>
      <p:graphicFrame>
        <p:nvGraphicFramePr>
          <p:cNvPr id="66565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26662278"/>
              </p:ext>
            </p:extLst>
          </p:nvPr>
        </p:nvGraphicFramePr>
        <p:xfrm>
          <a:off x="421105" y="2069093"/>
          <a:ext cx="3962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9" name="Equation" r:id="rId5" imgW="1803400" imgH="228600" progId="Equation.DSMT4">
                  <p:embed/>
                </p:oleObj>
              </mc:Choice>
              <mc:Fallback>
                <p:oleObj name="Equation" r:id="rId5" imgW="18034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05" y="2069093"/>
                        <a:ext cx="39624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21105" y="2985960"/>
            <a:ext cx="9398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N(</a:t>
            </a:r>
            <a:r>
              <a:rPr lang="el-G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μ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</a:t>
            </a:r>
            <a:r>
              <a:rPr lang="el-G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Σ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endParaRPr lang="el-G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495" y="3779975"/>
            <a:ext cx="10210048" cy="182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0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858"/>
            <a:ext cx="10361084" cy="1141413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Case: Statistically Independent Features with Same Variance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2013285"/>
            <a:ext cx="5077884" cy="41132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5" y="1085098"/>
            <a:ext cx="9721515" cy="430888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28903" y="5237497"/>
            <a:ext cx="116381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dirty="0" smtClean="0"/>
              <a:t>A </a:t>
            </a:r>
            <a:r>
              <a:rPr lang="en-US" altLang="en-US" dirty="0"/>
              <a:t>classifier that uses linear discriminant functions is called “a linear </a:t>
            </a:r>
            <a:r>
              <a:rPr lang="en-US" altLang="en-US" dirty="0" smtClean="0"/>
              <a:t>machine”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decision surfaces for a linear machine are pieces of hyperplanes defined by:</a:t>
            </a:r>
            <a:br>
              <a:rPr lang="en-US" altLang="en-US" dirty="0"/>
            </a:br>
            <a:endParaRPr lang="en-US" altLang="en-US" dirty="0"/>
          </a:p>
          <a:p>
            <a:pPr algn="ctr">
              <a:buFontTx/>
              <a:buNone/>
            </a:pPr>
            <a:r>
              <a:rPr lang="en-US" altLang="en-US" dirty="0"/>
              <a:t>	</a:t>
            </a:r>
            <a:r>
              <a:rPr lang="en-US" altLang="en-US" i="1" dirty="0" err="1"/>
              <a:t>g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(x) = </a:t>
            </a:r>
            <a:r>
              <a:rPr lang="en-US" altLang="en-US" i="1" dirty="0" err="1"/>
              <a:t>g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(x)</a:t>
            </a:r>
          </a:p>
          <a:p>
            <a:r>
              <a:rPr lang="en-US" altLang="ja-JP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13498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36514"/>
            <a:ext cx="7772400" cy="1301751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/>
              <a:t>Multivariate Gaussian Density: </a:t>
            </a:r>
            <a:r>
              <a:rPr lang="en-GB" sz="4000" b="1" dirty="0">
                <a:solidFill>
                  <a:srgbClr val="FF0000"/>
                </a:solidFill>
              </a:rPr>
              <a:t>Case I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46264"/>
            <a:ext cx="8001000" cy="4876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dirty="0" err="1" smtClean="0"/>
              <a:t>Σ</a:t>
            </a:r>
            <a:r>
              <a:rPr lang="en-GB" altLang="en-US" b="1" baseline="-25000" dirty="0" err="1" smtClean="0"/>
              <a:t>i</a:t>
            </a:r>
            <a:r>
              <a:rPr lang="en-GB" altLang="en-US" b="1" dirty="0" smtClean="0"/>
              <a:t>=σ</a:t>
            </a:r>
            <a:r>
              <a:rPr lang="en-GB" altLang="en-US" b="1" baseline="30000" dirty="0" smtClean="0"/>
              <a:t>2</a:t>
            </a:r>
            <a:r>
              <a:rPr lang="en-GB" altLang="en-US" sz="1800" dirty="0"/>
              <a:t> </a:t>
            </a:r>
            <a:r>
              <a:rPr lang="en-GB" altLang="en-US" b="1" dirty="0" smtClean="0"/>
              <a:t>I </a:t>
            </a:r>
            <a:r>
              <a:rPr lang="en-GB" altLang="en-US" sz="1800" dirty="0"/>
              <a:t>(diagonal matrix)</a:t>
            </a:r>
            <a:r>
              <a:rPr lang="en-GB" altLang="en-US" dirty="0" smtClean="0"/>
              <a:t>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Features are statistically independent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Each feature has the same variance</a:t>
            </a:r>
          </a:p>
          <a:p>
            <a:pPr lvl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15511" r="23654" b="57982"/>
          <a:stretch>
            <a:fillRect/>
          </a:stretch>
        </p:blipFill>
        <p:spPr bwMode="auto">
          <a:xfrm>
            <a:off x="697831" y="3182939"/>
            <a:ext cx="600375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82198" r="16681" b="13388"/>
          <a:stretch>
            <a:fillRect/>
          </a:stretch>
        </p:blipFill>
        <p:spPr bwMode="auto">
          <a:xfrm>
            <a:off x="304800" y="1057923"/>
            <a:ext cx="613610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442" y="2263481"/>
            <a:ext cx="5880927" cy="9626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56811" y="849314"/>
            <a:ext cx="2021305" cy="996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4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Case1 : </a:t>
            </a:r>
            <a:r>
              <a:rPr lang="en-GB" altLang="en-US" b="1" dirty="0" err="1"/>
              <a:t>Σ</a:t>
            </a:r>
            <a:r>
              <a:rPr lang="en-GB" altLang="en-US" b="1" baseline="-25000" dirty="0" err="1"/>
              <a:t>i</a:t>
            </a:r>
            <a:r>
              <a:rPr lang="en-GB" altLang="en-US" b="1" dirty="0"/>
              <a:t>=σ</a:t>
            </a:r>
            <a:r>
              <a:rPr lang="en-GB" altLang="en-US" b="1" baseline="30000" dirty="0"/>
              <a:t>2</a:t>
            </a:r>
            <a:r>
              <a:rPr lang="en-GB" altLang="en-US" sz="3200" dirty="0"/>
              <a:t> </a:t>
            </a:r>
            <a:r>
              <a:rPr lang="en-GB" altLang="en-US" b="1" dirty="0"/>
              <a:t>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981200"/>
            <a:ext cx="9047746" cy="4357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79495" y="1981200"/>
            <a:ext cx="709863" cy="7980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955" y="349827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b="1" dirty="0" smtClean="0"/>
              <a:t>Bayesian Decision Theory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365" y="1690254"/>
            <a:ext cx="11845635" cy="4495800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Design classifiers to make </a:t>
            </a:r>
            <a:r>
              <a:rPr lang="en-GB" altLang="en-US" dirty="0">
                <a:solidFill>
                  <a:srgbClr val="FF0000"/>
                </a:solidFill>
              </a:rPr>
              <a:t>decisions</a:t>
            </a:r>
            <a:r>
              <a:rPr lang="en-GB" altLang="en-US" dirty="0"/>
              <a:t> subject to minimizing an expected </a:t>
            </a:r>
            <a:r>
              <a:rPr lang="en-GB" altLang="en-US" dirty="0">
                <a:solidFill>
                  <a:srgbClr val="FF0000"/>
                </a:solidFill>
              </a:rPr>
              <a:t>”risk”.</a:t>
            </a:r>
            <a:endParaRPr lang="en-GB" altLang="en-US" sz="2400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The simplest </a:t>
            </a:r>
            <a:r>
              <a:rPr lang="en-GB" altLang="en-US" dirty="0">
                <a:solidFill>
                  <a:srgbClr val="FF0000"/>
                </a:solidFill>
              </a:rPr>
              <a:t>risk</a:t>
            </a:r>
            <a:r>
              <a:rPr lang="en-GB" altLang="en-US" dirty="0"/>
              <a:t> is the </a:t>
            </a:r>
            <a:r>
              <a:rPr lang="en-GB" altLang="en-US" dirty="0">
                <a:solidFill>
                  <a:srgbClr val="FF0000"/>
                </a:solidFill>
              </a:rPr>
              <a:t>classification error </a:t>
            </a:r>
            <a:r>
              <a:rPr lang="en-GB" altLang="en-US" dirty="0"/>
              <a:t>(i.e., assuming that misclassification costs are equal).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When misclassification costs are </a:t>
            </a:r>
            <a:r>
              <a:rPr lang="en-GB" altLang="en-US" dirty="0">
                <a:solidFill>
                  <a:srgbClr val="FF0000"/>
                </a:solidFill>
              </a:rPr>
              <a:t>not</a:t>
            </a:r>
            <a:r>
              <a:rPr lang="en-GB" altLang="en-US" dirty="0"/>
              <a:t> equal, the </a:t>
            </a:r>
            <a:r>
              <a:rPr lang="en-GB" altLang="en-US" dirty="0">
                <a:solidFill>
                  <a:srgbClr val="FF0000"/>
                </a:solidFill>
              </a:rPr>
              <a:t>risk</a:t>
            </a:r>
            <a:r>
              <a:rPr lang="en-GB" altLang="en-US" dirty="0"/>
              <a:t> can include the </a:t>
            </a:r>
            <a:r>
              <a:rPr lang="en-GB" altLang="en-US" dirty="0">
                <a:solidFill>
                  <a:srgbClr val="FF0000"/>
                </a:solidFill>
              </a:rPr>
              <a:t>cost</a:t>
            </a:r>
            <a:r>
              <a:rPr lang="en-GB" altLang="en-US" dirty="0"/>
              <a:t> associated with different misclassifications.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>
              <a:solidFill>
                <a:srgbClr val="FF0000"/>
              </a:solidFill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7370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1: </a:t>
            </a:r>
            <a:r>
              <a:rPr lang="en-GB" altLang="en-US" b="1" dirty="0" err="1"/>
              <a:t>Σ</a:t>
            </a:r>
            <a:r>
              <a:rPr lang="en-GB" altLang="en-US" b="1" baseline="-25000" dirty="0" err="1"/>
              <a:t>i</a:t>
            </a:r>
            <a:r>
              <a:rPr lang="en-GB" altLang="en-US" b="1" dirty="0"/>
              <a:t>=σ</a:t>
            </a:r>
            <a:r>
              <a:rPr lang="en-GB" altLang="en-US" b="1" baseline="30000" dirty="0"/>
              <a:t>2</a:t>
            </a:r>
            <a:r>
              <a:rPr lang="en-GB" altLang="en-US" sz="3200" dirty="0"/>
              <a:t> </a:t>
            </a:r>
            <a:r>
              <a:rPr lang="en-GB" altLang="en-US" b="1" dirty="0"/>
              <a:t>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9" y="1417930"/>
            <a:ext cx="10358515" cy="4934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0652" y="6076786"/>
            <a:ext cx="7935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i.e. With </a:t>
            </a:r>
            <a:r>
              <a:rPr lang="en-US" altLang="en-US" dirty="0"/>
              <a:t>equal prior, x</a:t>
            </a:r>
            <a:r>
              <a:rPr lang="en-US" altLang="en-US" baseline="-25000" dirty="0"/>
              <a:t>0</a:t>
            </a:r>
            <a:r>
              <a:rPr lang="en-US" altLang="en-US" dirty="0"/>
              <a:t> is the middle point between the two means.</a:t>
            </a:r>
          </a:p>
          <a:p>
            <a:r>
              <a:rPr lang="en-US" altLang="en-US" dirty="0"/>
              <a:t>The decision surface is a hyperplane</a:t>
            </a:r>
            <a:r>
              <a:rPr lang="en-US" altLang="en-US" dirty="0" smtClean="0"/>
              <a:t>, perpendicular </a:t>
            </a:r>
            <a:r>
              <a:rPr lang="en-US" altLang="en-US" dirty="0"/>
              <a:t>to the line between the means.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063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58" y="33314"/>
            <a:ext cx="7772400" cy="1301750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smtClean="0"/>
              <a:t>Case 1: </a:t>
            </a:r>
            <a:r>
              <a:rPr lang="en-GB" altLang="en-US" sz="4000" b="1" dirty="0" err="1"/>
              <a:t>Σ</a:t>
            </a:r>
            <a:r>
              <a:rPr lang="en-GB" altLang="en-US" sz="4000" b="1" baseline="-25000" dirty="0" err="1"/>
              <a:t>i</a:t>
            </a:r>
            <a:r>
              <a:rPr lang="en-GB" altLang="en-US" sz="4000" b="1" dirty="0"/>
              <a:t>=σ</a:t>
            </a:r>
            <a:r>
              <a:rPr lang="en-GB" altLang="en-US" sz="4000" b="1" baseline="30000" dirty="0"/>
              <a:t>2</a:t>
            </a:r>
            <a:r>
              <a:rPr lang="en-GB" altLang="en-US" sz="2800" dirty="0"/>
              <a:t> </a:t>
            </a:r>
            <a:r>
              <a:rPr lang="en-GB" altLang="en-US" sz="4000" b="1" dirty="0" smtClean="0"/>
              <a:t>I</a:t>
            </a:r>
            <a:endParaRPr lang="en-GB" sz="4000" b="1" dirty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5432" y="2487730"/>
            <a:ext cx="9388642" cy="4495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Properties of decision boundary: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It passes through </a:t>
            </a:r>
            <a:r>
              <a:rPr lang="en-GB" altLang="en-US" sz="2000" b="1" dirty="0"/>
              <a:t>x</a:t>
            </a:r>
            <a:r>
              <a:rPr lang="en-GB" altLang="en-US" sz="2000" b="1" baseline="-25000" dirty="0"/>
              <a:t>0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It is orthogonal to the line linking the means.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/>
              <a:t>If </a:t>
            </a:r>
            <a:r>
              <a:rPr lang="en-GB" altLang="en-US" sz="2000" dirty="0">
                <a:cs typeface="Times New Roman" panose="02020603050405020304" pitchFamily="18" charset="0"/>
              </a:rPr>
              <a:t>σ</a:t>
            </a:r>
            <a:r>
              <a:rPr lang="en-GB" altLang="en-US" sz="2000" dirty="0"/>
              <a:t> is very small, the position of the boundary is insensitive to </a:t>
            </a:r>
            <a:r>
              <a:rPr lang="en-GB" altLang="en-US" sz="2000" i="1" dirty="0"/>
              <a:t>P(</a:t>
            </a:r>
            <a:r>
              <a:rPr lang="en-GB" altLang="en-US" sz="2000" i="1" dirty="0" err="1">
                <a:cs typeface="Times New Roman" panose="02020603050405020304" pitchFamily="18" charset="0"/>
              </a:rPr>
              <a:t>ω</a:t>
            </a:r>
            <a:r>
              <a:rPr lang="en-GB" altLang="en-US" sz="2000" i="1" baseline="-25000" dirty="0" err="1"/>
              <a:t>i</a:t>
            </a:r>
            <a:r>
              <a:rPr lang="en-GB" altLang="en-US" sz="2000" i="1" dirty="0"/>
              <a:t>) </a:t>
            </a:r>
            <a:r>
              <a:rPr lang="en-GB" altLang="en-US" sz="2000" dirty="0"/>
              <a:t>and</a:t>
            </a:r>
            <a:r>
              <a:rPr lang="en-GB" altLang="en-US" sz="2000" i="1" dirty="0"/>
              <a:t> P(</a:t>
            </a:r>
            <a:r>
              <a:rPr lang="en-GB" altLang="en-US" sz="2000" i="1" dirty="0" err="1">
                <a:cs typeface="Times New Roman" panose="02020603050405020304" pitchFamily="18" charset="0"/>
              </a:rPr>
              <a:t>ω</a:t>
            </a:r>
            <a:r>
              <a:rPr lang="en-GB" altLang="en-US" sz="2000" i="1" baseline="-25000" dirty="0" err="1"/>
              <a:t>j</a:t>
            </a:r>
            <a:r>
              <a:rPr lang="en-GB" altLang="en-US" sz="2000" i="1" dirty="0"/>
              <a:t>)</a:t>
            </a:r>
            <a:r>
              <a:rPr lang="en-GB" altLang="en-US" sz="2000" dirty="0"/>
              <a:t> </a:t>
            </a:r>
          </a:p>
        </p:txBody>
      </p:sp>
      <p:grpSp>
        <p:nvGrpSpPr>
          <p:cNvPr id="72709" name="Group 1"/>
          <p:cNvGrpSpPr>
            <a:grpSpLocks/>
          </p:cNvGrpSpPr>
          <p:nvPr/>
        </p:nvGrpSpPr>
        <p:grpSpPr bwMode="auto">
          <a:xfrm>
            <a:off x="355432" y="1012942"/>
            <a:ext cx="6934200" cy="1474788"/>
            <a:chOff x="1219200" y="4876800"/>
            <a:chExt cx="6934200" cy="1474788"/>
          </a:xfrm>
        </p:grpSpPr>
        <p:pic>
          <p:nvPicPr>
            <p:cNvPr id="727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4" t="63422" r="15286" b="25261"/>
            <a:stretch>
              <a:fillRect/>
            </a:stretch>
          </p:blipFill>
          <p:spPr bwMode="auto">
            <a:xfrm>
              <a:off x="1219200" y="4876800"/>
              <a:ext cx="6934200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7010400" y="5613400"/>
              <a:ext cx="241069" cy="30995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defRPr/>
              </a:pPr>
              <a:r>
                <a: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7010400" y="5918200"/>
              <a:ext cx="241069" cy="30995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defRPr/>
              </a:pPr>
              <a:r>
                <a: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23386"/>
              </p:ext>
            </p:extLst>
          </p:nvPr>
        </p:nvGraphicFramePr>
        <p:xfrm>
          <a:off x="5224212" y="5716962"/>
          <a:ext cx="3133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3" name="Equation" r:id="rId5" imgW="1193800" imgH="241300" progId="Equation.DSMT4">
                  <p:embed/>
                </p:oleObj>
              </mc:Choice>
              <mc:Fallback>
                <p:oleObj name="Equation" r:id="rId5" imgW="1193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212" y="5716962"/>
                        <a:ext cx="3133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0" t="19414" r="28781" b="72540"/>
          <a:stretch>
            <a:fillRect/>
          </a:stretch>
        </p:blipFill>
        <p:spPr bwMode="auto">
          <a:xfrm>
            <a:off x="652211" y="5426450"/>
            <a:ext cx="3810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347911" y="5764586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432" y="4183690"/>
            <a:ext cx="8213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When </a:t>
            </a:r>
            <a:r>
              <a:rPr lang="en-GB" altLang="en-US" sz="2000" i="1" dirty="0"/>
              <a:t>P(</a:t>
            </a:r>
            <a:r>
              <a:rPr lang="en-GB" altLang="en-US" sz="2000" i="1" dirty="0" err="1">
                <a:cs typeface="Times New Roman" panose="02020603050405020304" pitchFamily="18" charset="0"/>
              </a:rPr>
              <a:t>ω</a:t>
            </a:r>
            <a:r>
              <a:rPr lang="en-GB" altLang="en-US" sz="2000" i="1" baseline="-25000" dirty="0" err="1"/>
              <a:t>i</a:t>
            </a:r>
            <a:r>
              <a:rPr lang="en-GB" altLang="en-US" sz="2000" i="1" dirty="0"/>
              <a:t>) </a:t>
            </a:r>
            <a:r>
              <a:rPr lang="en-GB" altLang="en-US" sz="2000" dirty="0"/>
              <a:t>are equal, then the discriminant becomes: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9447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285" y="609601"/>
            <a:ext cx="5283200" cy="1141413"/>
          </a:xfrm>
        </p:spPr>
        <p:txBody>
          <a:bodyPr/>
          <a:lstStyle/>
          <a:p>
            <a:r>
              <a:rPr lang="en-US" dirty="0" smtClean="0"/>
              <a:t>Case 1: </a:t>
            </a:r>
            <a:r>
              <a:rPr lang="en-GB" altLang="en-US" b="1" dirty="0" err="1"/>
              <a:t>Σ</a:t>
            </a:r>
            <a:r>
              <a:rPr lang="en-GB" altLang="en-US" b="1" baseline="-25000" dirty="0" err="1"/>
              <a:t>i</a:t>
            </a:r>
            <a:r>
              <a:rPr lang="en-GB" altLang="en-US" b="1" dirty="0"/>
              <a:t>=σ</a:t>
            </a:r>
            <a:r>
              <a:rPr lang="en-GB" altLang="en-US" b="1" baseline="30000" dirty="0"/>
              <a:t>2</a:t>
            </a:r>
            <a:r>
              <a:rPr lang="en-GB" altLang="en-US" sz="3200" dirty="0"/>
              <a:t> </a:t>
            </a:r>
            <a:r>
              <a:rPr lang="en-GB" altLang="en-US" b="1" dirty="0"/>
              <a:t>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1" y="218323"/>
            <a:ext cx="5679464" cy="78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50769" y="2967543"/>
            <a:ext cx="327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With unequal prior probabilities, the decision boundary shifts to the less likely mean.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69" y="5118101"/>
            <a:ext cx="41148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9589169" y="5284210"/>
            <a:ext cx="838200" cy="838200"/>
          </a:xfrm>
          <a:prstGeom prst="ellipse">
            <a:avLst/>
          </a:prstGeom>
          <a:solidFill>
            <a:schemeClr val="accent1">
              <a:alpha val="3411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7080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1000"/>
            <a:ext cx="7772400" cy="1301750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/>
              <a:t>Multivariate Gaussian Density: </a:t>
            </a:r>
            <a:r>
              <a:rPr lang="en-GB" sz="4000" b="1" dirty="0">
                <a:solidFill>
                  <a:srgbClr val="FF0000"/>
                </a:solidFill>
              </a:rPr>
              <a:t>Case </a:t>
            </a:r>
            <a:r>
              <a:rPr lang="en-GB" sz="4000" b="1" dirty="0">
                <a:solidFill>
                  <a:srgbClr val="FF0000"/>
                </a:solidFill>
              </a:rPr>
              <a:t>2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0143" y="1724026"/>
            <a:ext cx="7620000" cy="49530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dirty="0" err="1" smtClean="0"/>
              <a:t>Σ</a:t>
            </a:r>
            <a:r>
              <a:rPr lang="en-GB" altLang="en-US" b="1" baseline="-25000" dirty="0" err="1" smtClean="0"/>
              <a:t>i</a:t>
            </a:r>
            <a:r>
              <a:rPr lang="en-GB" altLang="en-US" b="1" dirty="0" smtClean="0"/>
              <a:t>= Σ</a:t>
            </a:r>
          </a:p>
        </p:txBody>
      </p:sp>
      <p:pic>
        <p:nvPicPr>
          <p:cNvPr id="8294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41614" r="9282" b="43097"/>
          <a:stretch>
            <a:fillRect/>
          </a:stretch>
        </p:blipFill>
        <p:spPr>
          <a:xfrm>
            <a:off x="165685" y="4464051"/>
            <a:ext cx="7968916" cy="2212975"/>
          </a:xfrm>
          <a:noFill/>
        </p:spPr>
      </p:pic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15593" r="17436" b="70377"/>
          <a:stretch>
            <a:fillRect/>
          </a:stretch>
        </p:blipFill>
        <p:spPr bwMode="auto">
          <a:xfrm>
            <a:off x="340143" y="2471363"/>
            <a:ext cx="690286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81325" r="14070" b="13388"/>
          <a:stretch>
            <a:fillRect/>
          </a:stretch>
        </p:blipFill>
        <p:spPr bwMode="auto">
          <a:xfrm>
            <a:off x="1057275" y="900573"/>
            <a:ext cx="6185736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40505" y="5227638"/>
            <a:ext cx="2095500" cy="685800"/>
          </a:xfrm>
          <a:prstGeom prst="roundRect">
            <a:avLst>
              <a:gd name="adj" fmla="val 347"/>
            </a:avLst>
          </a:prstGeom>
          <a:noFill/>
          <a:ln w="2844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143" y="1203417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288255" y="986589"/>
            <a:ext cx="1751598" cy="626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88232" y="219075"/>
            <a:ext cx="7772400" cy="1301750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smtClean="0"/>
              <a:t>Case 2 : </a:t>
            </a:r>
            <a:r>
              <a:rPr lang="en-GB" altLang="en-US" sz="4000" b="1" dirty="0" err="1"/>
              <a:t>Σ</a:t>
            </a:r>
            <a:r>
              <a:rPr lang="en-GB" altLang="en-US" sz="4000" b="1" baseline="-25000" dirty="0" err="1"/>
              <a:t>i</a:t>
            </a:r>
            <a:r>
              <a:rPr lang="en-GB" altLang="en-US" sz="4000" b="1" dirty="0"/>
              <a:t>= </a:t>
            </a:r>
            <a:r>
              <a:rPr lang="en-GB" altLang="en-US" sz="4000" b="1" dirty="0" smtClean="0"/>
              <a:t>Σ</a:t>
            </a:r>
            <a:endParaRPr lang="en-GB" sz="4000" b="1" dirty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828800"/>
            <a:ext cx="7620000" cy="4800600"/>
          </a:xfrm>
        </p:spPr>
        <p:txBody>
          <a:bodyPr/>
          <a:lstStyle/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dirty="0"/>
              <a:t> </a:t>
            </a:r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/>
            </a:r>
            <a:br>
              <a:rPr lang="en-GB" altLang="en-US" sz="2000" dirty="0"/>
            </a:br>
            <a:endParaRPr lang="en-GB" altLang="en-US" sz="2000" dirty="0"/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-232611" y="1538420"/>
            <a:ext cx="11566357" cy="3262179"/>
            <a:chOff x="914400" y="2133600"/>
            <a:chExt cx="7391400" cy="1876438"/>
          </a:xfrm>
        </p:grpSpPr>
        <p:pic>
          <p:nvPicPr>
            <p:cNvPr id="8499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0" t="59261" r="11676" b="27066"/>
            <a:stretch>
              <a:fillRect/>
            </a:stretch>
          </p:blipFill>
          <p:spPr bwMode="auto">
            <a:xfrm>
              <a:off x="914400" y="2133600"/>
              <a:ext cx="723900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962400" y="2667004"/>
              <a:ext cx="1524000" cy="558804"/>
            </a:xfrm>
            <a:prstGeom prst="roundRect">
              <a:avLst>
                <a:gd name="adj" fmla="val 347"/>
              </a:avLst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49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0" t="59261" r="11676" b="27066"/>
            <a:stretch>
              <a:fillRect/>
            </a:stretch>
          </p:blipFill>
          <p:spPr bwMode="auto">
            <a:xfrm>
              <a:off x="1066800" y="2286000"/>
              <a:ext cx="723900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0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25" t="72874" r="1103" b="9460"/>
            <a:stretch>
              <a:fillRect/>
            </a:stretch>
          </p:blipFill>
          <p:spPr bwMode="auto">
            <a:xfrm>
              <a:off x="6629400" y="3705225"/>
              <a:ext cx="838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1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3705212"/>
              <a:ext cx="835224" cy="30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9766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88232" y="219075"/>
            <a:ext cx="7772400" cy="1301750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smtClean="0"/>
              <a:t>Case 2 : </a:t>
            </a:r>
            <a:r>
              <a:rPr lang="en-GB" altLang="en-US" sz="4000" b="1" dirty="0" err="1"/>
              <a:t>Σ</a:t>
            </a:r>
            <a:r>
              <a:rPr lang="en-GB" altLang="en-US" sz="4000" b="1" baseline="-25000" dirty="0" err="1"/>
              <a:t>i</a:t>
            </a:r>
            <a:r>
              <a:rPr lang="en-GB" altLang="en-US" sz="4000" b="1" dirty="0"/>
              <a:t>= </a:t>
            </a:r>
            <a:r>
              <a:rPr lang="en-GB" altLang="en-US" sz="4000" b="1" dirty="0" smtClean="0"/>
              <a:t>Σ</a:t>
            </a:r>
            <a:endParaRPr lang="en-GB" sz="4000" b="1" dirty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828800"/>
            <a:ext cx="7620000" cy="4800600"/>
          </a:xfrm>
        </p:spPr>
        <p:txBody>
          <a:bodyPr/>
          <a:lstStyle/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dirty="0"/>
              <a:t> </a:t>
            </a:r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/>
            </a:r>
            <a:br>
              <a:rPr lang="en-GB" altLang="en-US" sz="2000" dirty="0"/>
            </a:br>
            <a:endParaRPr lang="en-GB" altLang="en-US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6" y="236671"/>
            <a:ext cx="7357517" cy="79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232" y="1828800"/>
            <a:ext cx="43150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Properties of hyperplane (decision boundary</a:t>
            </a:r>
            <a:r>
              <a:rPr lang="en-GB" altLang="en-US" sz="2400" dirty="0" smtClean="0"/>
              <a:t>) for equal but asymmetric Gaussian distributions</a:t>
            </a:r>
            <a:endParaRPr lang="en-GB" altLang="en-US" sz="2400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It passes through </a:t>
            </a:r>
            <a:r>
              <a:rPr lang="en-GB" altLang="en-US" sz="2000" b="1" dirty="0"/>
              <a:t>x</a:t>
            </a:r>
            <a:r>
              <a:rPr lang="en-GB" altLang="en-US" sz="2000" b="1" baseline="-25000" dirty="0"/>
              <a:t>0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It is </a:t>
            </a:r>
            <a:r>
              <a:rPr lang="en-GB" altLang="en-US" sz="2000" dirty="0">
                <a:solidFill>
                  <a:srgbClr val="FF0000"/>
                </a:solidFill>
              </a:rPr>
              <a:t>not</a:t>
            </a:r>
            <a:r>
              <a:rPr lang="en-GB" altLang="en-US" sz="2000" dirty="0"/>
              <a:t> orthogonal to the line </a:t>
            </a:r>
            <a:r>
              <a:rPr lang="en-GB" altLang="en-US" sz="2000" dirty="0" smtClean="0"/>
              <a:t>between </a:t>
            </a:r>
            <a:r>
              <a:rPr lang="en-GB" altLang="en-US" sz="2000" dirty="0"/>
              <a:t>the means</a:t>
            </a:r>
            <a:r>
              <a:rPr lang="en-GB" altLang="en-US" sz="2000" dirty="0" smtClean="0"/>
              <a:t>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If </a:t>
            </a:r>
            <a:r>
              <a:rPr lang="en-GB" altLang="en-US" sz="2000" i="1" dirty="0"/>
              <a:t>P(</a:t>
            </a:r>
            <a:r>
              <a:rPr lang="en-GB" altLang="en-US" sz="2000" i="1" dirty="0" err="1">
                <a:cs typeface="Times New Roman" panose="02020603050405020304" pitchFamily="18" charset="0"/>
              </a:rPr>
              <a:t>ω</a:t>
            </a:r>
            <a:r>
              <a:rPr lang="en-GB" altLang="en-US" sz="2000" i="1" baseline="-25000" dirty="0" err="1"/>
              <a:t>i</a:t>
            </a:r>
            <a:r>
              <a:rPr lang="en-GB" altLang="en-US" sz="2000" i="1" dirty="0" smtClean="0"/>
              <a:t>) and </a:t>
            </a:r>
            <a:r>
              <a:rPr lang="en-GB" altLang="en-US" sz="2000" i="1" dirty="0"/>
              <a:t>P(</a:t>
            </a:r>
            <a:r>
              <a:rPr lang="en-GB" altLang="en-US" sz="2000" i="1" dirty="0" err="1">
                <a:cs typeface="Times New Roman" panose="02020603050405020304" pitchFamily="18" charset="0"/>
              </a:rPr>
              <a:t>ω</a:t>
            </a:r>
            <a:r>
              <a:rPr lang="en-GB" altLang="en-US" sz="2000" i="1" baseline="-25000" dirty="0" err="1"/>
              <a:t>j</a:t>
            </a:r>
            <a:r>
              <a:rPr lang="en-GB" altLang="en-US" sz="2000" i="1" dirty="0" smtClean="0"/>
              <a:t>) are not equal</a:t>
            </a:r>
            <a:r>
              <a:rPr lang="en-GB" altLang="en-US" sz="2000" dirty="0" smtClean="0"/>
              <a:t>, </a:t>
            </a:r>
            <a:r>
              <a:rPr lang="en-GB" altLang="en-US" sz="2000" dirty="0"/>
              <a:t>then </a:t>
            </a:r>
            <a:r>
              <a:rPr lang="en-GB" altLang="en-US" sz="2000" b="1" dirty="0"/>
              <a:t>x</a:t>
            </a:r>
            <a:r>
              <a:rPr lang="en-GB" altLang="en-US" sz="2000" b="1" baseline="-25000" dirty="0"/>
              <a:t>0</a:t>
            </a:r>
            <a:r>
              <a:rPr lang="en-GB" altLang="en-US" sz="2000" dirty="0"/>
              <a:t> shifts away from the most likely category.</a:t>
            </a:r>
            <a:br>
              <a:rPr lang="en-GB" altLang="en-US" sz="2000" dirty="0"/>
            </a:b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7262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4432" y="1520825"/>
            <a:ext cx="7620000" cy="49530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err="1">
                <a:solidFill>
                  <a:srgbClr val="FF0000"/>
                </a:solidFill>
              </a:rPr>
              <a:t>Mahalanobis</a:t>
            </a:r>
            <a:r>
              <a:rPr lang="en-GB" altLang="en-US" sz="2400" dirty="0">
                <a:solidFill>
                  <a:srgbClr val="FF0000"/>
                </a:solidFill>
              </a:rPr>
              <a:t> distance classifier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When </a:t>
            </a:r>
            <a:r>
              <a:rPr lang="en-GB" altLang="en-US" sz="2000" i="1" dirty="0"/>
              <a:t>P(</a:t>
            </a:r>
            <a:r>
              <a:rPr lang="en-GB" altLang="en-US" sz="2000" i="1" dirty="0" err="1">
                <a:cs typeface="Times New Roman" panose="02020603050405020304" pitchFamily="18" charset="0"/>
              </a:rPr>
              <a:t>ω</a:t>
            </a:r>
            <a:r>
              <a:rPr lang="en-GB" altLang="en-US" sz="2000" i="1" baseline="-25000" dirty="0" err="1"/>
              <a:t>i</a:t>
            </a:r>
            <a:r>
              <a:rPr lang="en-GB" altLang="en-US" sz="2000" i="1" dirty="0"/>
              <a:t>) </a:t>
            </a:r>
            <a:r>
              <a:rPr lang="en-GB" altLang="en-US" sz="2000" dirty="0"/>
              <a:t>are equal, then the discriminant becomes:</a:t>
            </a:r>
          </a:p>
        </p:txBody>
      </p:sp>
      <p:pic>
        <p:nvPicPr>
          <p:cNvPr id="9318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t="36256" r="30826" b="58386"/>
          <a:stretch>
            <a:fillRect/>
          </a:stretch>
        </p:blipFill>
        <p:spPr>
          <a:xfrm>
            <a:off x="1171326" y="3817937"/>
            <a:ext cx="3449637" cy="739775"/>
          </a:xfrm>
          <a:noFill/>
        </p:spPr>
      </p:pic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6" t="24928" r="26086" b="70377"/>
          <a:stretch>
            <a:fillRect/>
          </a:stretch>
        </p:blipFill>
        <p:spPr bwMode="auto">
          <a:xfrm>
            <a:off x="518863" y="2678112"/>
            <a:ext cx="51911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2641351" y="3436937"/>
            <a:ext cx="509587" cy="468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88232" y="219075"/>
            <a:ext cx="7772400" cy="1301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smtClean="0"/>
              <a:t>Case 2 : </a:t>
            </a:r>
            <a:r>
              <a:rPr lang="en-GB" altLang="en-US" sz="4000" b="1" dirty="0" err="1" smtClean="0"/>
              <a:t>Σ</a:t>
            </a:r>
            <a:r>
              <a:rPr lang="en-GB" altLang="en-US" sz="4000" b="1" baseline="-25000" dirty="0" err="1" smtClean="0"/>
              <a:t>i</a:t>
            </a:r>
            <a:r>
              <a:rPr lang="en-GB" altLang="en-US" sz="4000" b="1" dirty="0" smtClean="0"/>
              <a:t>= Σ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68107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337"/>
            <a:ext cx="9420726" cy="1301750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/>
              <a:t>Multivariate Gaussian Density: </a:t>
            </a:r>
            <a:r>
              <a:rPr lang="en-GB" sz="4000" b="1" dirty="0">
                <a:solidFill>
                  <a:srgbClr val="FF0000"/>
                </a:solidFill>
              </a:rPr>
              <a:t>Case </a:t>
            </a:r>
            <a:r>
              <a:rPr lang="en-GB" sz="4000" b="1" dirty="0">
                <a:solidFill>
                  <a:srgbClr val="FF0000"/>
                </a:solidFill>
              </a:rPr>
              <a:t>3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6848" y="1601707"/>
            <a:ext cx="7848600" cy="49530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err="1" smtClean="0"/>
              <a:t>Σ</a:t>
            </a:r>
            <a:r>
              <a:rPr lang="en-GB" altLang="en-US" baseline="-25000" dirty="0" err="1" smtClean="0"/>
              <a:t>i</a:t>
            </a:r>
            <a:r>
              <a:rPr lang="en-GB" altLang="en-US" dirty="0" smtClean="0"/>
              <a:t>= </a:t>
            </a:r>
            <a:r>
              <a:rPr lang="en-GB" altLang="en-US" dirty="0"/>
              <a:t>arbitrary</a:t>
            </a:r>
          </a:p>
        </p:txBody>
      </p:sp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14813" r="11676" b="57558"/>
          <a:stretch>
            <a:fillRect/>
          </a:stretch>
        </p:blipFill>
        <p:spPr bwMode="auto">
          <a:xfrm>
            <a:off x="7141" y="2034562"/>
            <a:ext cx="8228015" cy="39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-256509" y="5966439"/>
            <a:ext cx="10387097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341313" indent="-341313"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hyperplanes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 pairs of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hyperplanes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 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hyperspheres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hyperellipsoids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hyperparaboloids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etc. </a:t>
            </a:r>
            <a:endParaRPr lang="en-US" sz="20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95238" name="Text Box 7"/>
          <p:cNvSpPr txBox="1">
            <a:spLocks noChangeArrowheads="1"/>
          </p:cNvSpPr>
          <p:nvPr/>
        </p:nvSpPr>
        <p:spPr bwMode="auto">
          <a:xfrm>
            <a:off x="6302376" y="5457826"/>
            <a:ext cx="1393825" cy="34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hyperquadrics;</a:t>
            </a:r>
          </a:p>
        </p:txBody>
      </p:sp>
      <p:pic>
        <p:nvPicPr>
          <p:cNvPr id="952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82304" r="16685" b="13388"/>
          <a:stretch>
            <a:fillRect/>
          </a:stretch>
        </p:blipFill>
        <p:spPr bwMode="auto">
          <a:xfrm>
            <a:off x="196849" y="1020764"/>
            <a:ext cx="59512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46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76400"/>
            <a:ext cx="7620000" cy="4953000"/>
          </a:xfrm>
        </p:spPr>
        <p:txBody>
          <a:bodyPr/>
          <a:lstStyle/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 </a:t>
            </a:r>
          </a:p>
        </p:txBody>
      </p:sp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8517" r="15370" b="18517"/>
          <a:stretch>
            <a:fillRect/>
          </a:stretch>
        </p:blipFill>
        <p:spPr bwMode="auto">
          <a:xfrm>
            <a:off x="4884821" y="13872"/>
            <a:ext cx="6412831" cy="80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27007" y="1973180"/>
            <a:ext cx="1357313" cy="117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marL="341313" indent="-341313"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>
                <a:latin typeface="+mn-lt"/>
              </a:rPr>
              <a:t>non-linear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>
                <a:latin typeface="+mn-lt"/>
              </a:rPr>
              <a:t>decision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>
                <a:latin typeface="+mn-lt"/>
              </a:rPr>
              <a:t>boundaries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81"/>
            <a:ext cx="10361084" cy="1141413"/>
          </a:xfrm>
        </p:spPr>
        <p:txBody>
          <a:bodyPr>
            <a:normAutofit/>
          </a:bodyPr>
          <a:lstStyle/>
          <a:p>
            <a:r>
              <a:rPr lang="en-US" dirty="0" smtClean="0"/>
              <a:t>Case 3:</a:t>
            </a:r>
            <a:r>
              <a:rPr lang="en-US" b="1" dirty="0" smtClean="0"/>
              <a:t> </a:t>
            </a:r>
            <a:r>
              <a:rPr lang="en-GB" altLang="en-US" dirty="0" err="1"/>
              <a:t>Σ</a:t>
            </a:r>
            <a:r>
              <a:rPr lang="en-GB" altLang="en-US" baseline="-25000" dirty="0" err="1"/>
              <a:t>i</a:t>
            </a:r>
            <a:r>
              <a:rPr lang="en-GB" altLang="en-US" dirty="0"/>
              <a:t>= </a:t>
            </a:r>
            <a:r>
              <a:rPr lang="en-GB" altLang="en-US" dirty="0" smtClean="0"/>
              <a:t>arbitrary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98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2962" r="4791" b="53703"/>
          <a:stretch>
            <a:fillRect/>
          </a:stretch>
        </p:blipFill>
        <p:spPr bwMode="auto">
          <a:xfrm>
            <a:off x="521368" y="786064"/>
            <a:ext cx="7070558" cy="594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0481"/>
            <a:ext cx="10361084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3:</a:t>
            </a:r>
            <a:r>
              <a:rPr lang="en-US" b="1" dirty="0" smtClean="0"/>
              <a:t> </a:t>
            </a:r>
            <a:r>
              <a:rPr lang="en-GB" altLang="en-US" dirty="0" err="1" smtClean="0"/>
              <a:t>Σ</a:t>
            </a:r>
            <a:r>
              <a:rPr lang="en-GB" altLang="en-US" baseline="-25000" dirty="0" err="1" smtClean="0"/>
              <a:t>i</a:t>
            </a:r>
            <a:r>
              <a:rPr lang="en-GB" altLang="en-US" dirty="0" smtClean="0"/>
              <a:t>= arbitrary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16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1084" cy="114141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43" y="1305024"/>
            <a:ext cx="9131809" cy="54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58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40481"/>
            <a:ext cx="10361084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3:</a:t>
            </a:r>
            <a:r>
              <a:rPr lang="en-US" b="1" dirty="0" smtClean="0"/>
              <a:t> </a:t>
            </a:r>
            <a:r>
              <a:rPr lang="en-GB" altLang="en-US" dirty="0" err="1" smtClean="0"/>
              <a:t>Σ</a:t>
            </a:r>
            <a:r>
              <a:rPr lang="en-GB" altLang="en-US" baseline="-25000" dirty="0" err="1" smtClean="0"/>
              <a:t>i</a:t>
            </a:r>
            <a:r>
              <a:rPr lang="en-GB" altLang="en-US" dirty="0" smtClean="0"/>
              <a:t>= arbitrary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3" y="875297"/>
            <a:ext cx="8405061" cy="5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347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00"/>
            <a:ext cx="7772400" cy="9906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Example - Case </a:t>
            </a:r>
            <a:r>
              <a:rPr lang="en-GB" altLang="en-US" sz="4000" b="1" dirty="0"/>
              <a:t>3</a:t>
            </a:r>
            <a:endParaRPr lang="en-GB" altLang="en-US" sz="4000" b="1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447800"/>
            <a:ext cx="7848600" cy="5257800"/>
          </a:xfrm>
        </p:spPr>
        <p:txBody>
          <a:bodyPr/>
          <a:lstStyle/>
          <a:p>
            <a:pPr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 </a:t>
            </a:r>
          </a:p>
        </p:txBody>
      </p:sp>
      <p:pic>
        <p:nvPicPr>
          <p:cNvPr id="101380" name="Picture 5" descr="Pages from DHSCh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t="27254" r="29597" b="68054"/>
          <a:stretch>
            <a:fillRect/>
          </a:stretch>
        </p:blipFill>
        <p:spPr bwMode="auto">
          <a:xfrm>
            <a:off x="465221" y="1167106"/>
            <a:ext cx="7086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10" descr="Pages from DHSCh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 t="63635" r="43137" b="19690"/>
          <a:stretch>
            <a:fillRect/>
          </a:stretch>
        </p:blipFill>
        <p:spPr bwMode="auto">
          <a:xfrm>
            <a:off x="4572000" y="3505201"/>
            <a:ext cx="33528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16" descr="Pages from DHSCh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46021" r="44012" b="51048"/>
          <a:stretch>
            <a:fillRect/>
          </a:stretch>
        </p:blipFill>
        <p:spPr bwMode="auto">
          <a:xfrm>
            <a:off x="2751221" y="2221728"/>
            <a:ext cx="4114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2895601" y="4038600"/>
            <a:ext cx="1419225" cy="401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marL="341313" indent="-341313"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ω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)=P(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ω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endParaRPr lang="el-GR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465221" y="2285812"/>
            <a:ext cx="2286000" cy="401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decision boundary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2819401" y="5029200"/>
            <a:ext cx="1800225" cy="1079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marL="341313" indent="-341313"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boundary does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pass through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midpoint of </a:t>
            </a:r>
            <a:r>
              <a:rPr lang="el-GR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μ</a:t>
            </a:r>
            <a:r>
              <a:rPr lang="en-US" sz="1800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</a:t>
            </a:r>
            <a:r>
              <a:rPr lang="el-GR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μ</a:t>
            </a:r>
            <a:r>
              <a:rPr lang="en-US" sz="1800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el-GR" sz="1800" baseline="-25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98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1885698"/>
            <a:ext cx="8132009" cy="48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276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52336"/>
            <a:ext cx="10118557" cy="49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13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Operating 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2" y="1618749"/>
            <a:ext cx="8709524" cy="50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70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99699"/>
            <a:ext cx="9769641" cy="5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948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7476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Example: Person Authentication</a:t>
            </a: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524000"/>
            <a:ext cx="8229600" cy="49530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Authenticate a person using biometrics (e.g., fingerprints).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There are two possible distributions (i.e., classes):</a:t>
            </a:r>
            <a:r>
              <a:rPr lang="en-GB" altLang="en-US"/>
              <a:t>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i="1">
                <a:solidFill>
                  <a:srgbClr val="FF0000"/>
                </a:solidFill>
              </a:rPr>
              <a:t>Authentic</a:t>
            </a:r>
            <a:r>
              <a:rPr lang="en-GB" altLang="en-US" sz="2000"/>
              <a:t> (A) and </a:t>
            </a:r>
            <a:r>
              <a:rPr lang="en-GB" altLang="en-US" sz="2000" i="1">
                <a:solidFill>
                  <a:srgbClr val="FF0000"/>
                </a:solidFill>
              </a:rPr>
              <a:t>Impostor</a:t>
            </a:r>
            <a:r>
              <a:rPr lang="en-GB" altLang="en-US" sz="2000"/>
              <a:t> (I)</a:t>
            </a:r>
          </a:p>
        </p:txBody>
      </p:sp>
      <p:grpSp>
        <p:nvGrpSpPr>
          <p:cNvPr id="115716" name="Group 1"/>
          <p:cNvGrpSpPr>
            <a:grpSpLocks/>
          </p:cNvGrpSpPr>
          <p:nvPr/>
        </p:nvGrpSpPr>
        <p:grpSpPr bwMode="auto">
          <a:xfrm>
            <a:off x="3733800" y="3276601"/>
            <a:ext cx="5029200" cy="2365375"/>
            <a:chOff x="2209800" y="3352800"/>
            <a:chExt cx="4648200" cy="2289175"/>
          </a:xfrm>
        </p:grpSpPr>
        <p:pic>
          <p:nvPicPr>
            <p:cNvPr id="1157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34" t="33336" r="27229" b="45215"/>
            <a:stretch>
              <a:fillRect/>
            </a:stretch>
          </p:blipFill>
          <p:spPr bwMode="auto">
            <a:xfrm>
              <a:off x="2209800" y="3352800"/>
              <a:ext cx="4648200" cy="22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3581665" y="4647951"/>
              <a:ext cx="262808" cy="4489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</a:t>
              </a:r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4953529" y="4419033"/>
              <a:ext cx="373926" cy="4489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884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65607"/>
            <a:ext cx="7772400" cy="1301750"/>
          </a:xfrm>
        </p:spPr>
        <p:txBody>
          <a:bodyPr rtlCol="0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/>
              <a:t>Example: Person </a:t>
            </a:r>
            <a:r>
              <a:rPr lang="en-GB" sz="4000" b="1" dirty="0" smtClean="0"/>
              <a:t>Authentication</a:t>
            </a:r>
            <a:endParaRPr lang="en-GB" sz="4000" b="1" dirty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95438" y="1897063"/>
            <a:ext cx="7620000" cy="4495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Possible decisions: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(1) </a:t>
            </a:r>
            <a:r>
              <a:rPr lang="en-GB" altLang="en-US" sz="2000" b="1"/>
              <a:t>correct acceptance </a:t>
            </a:r>
            <a:r>
              <a:rPr lang="en-GB" altLang="en-US" sz="2000"/>
              <a:t>(</a:t>
            </a:r>
            <a:r>
              <a:rPr lang="en-GB" altLang="en-US" sz="2000">
                <a:solidFill>
                  <a:srgbClr val="FF0000"/>
                </a:solidFill>
              </a:rPr>
              <a:t>true positive</a:t>
            </a:r>
            <a:r>
              <a:rPr lang="en-GB" altLang="en-US" sz="2000"/>
              <a:t>): 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/>
              <a:t>X belongs to A, and we decide A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(2) </a:t>
            </a:r>
            <a:r>
              <a:rPr lang="en-GB" altLang="en-US" sz="2000" b="1"/>
              <a:t>incorrect acceptance</a:t>
            </a:r>
            <a:r>
              <a:rPr lang="en-GB" altLang="en-US" sz="2000"/>
              <a:t> (</a:t>
            </a:r>
            <a:r>
              <a:rPr lang="en-GB" altLang="en-US" sz="2000">
                <a:solidFill>
                  <a:srgbClr val="FF0000"/>
                </a:solidFill>
              </a:rPr>
              <a:t>false positive</a:t>
            </a:r>
            <a:r>
              <a:rPr lang="en-GB" altLang="en-US" sz="2000"/>
              <a:t>): 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/>
              <a:t>X belongs to I, and we decide A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(3) </a:t>
            </a:r>
            <a:r>
              <a:rPr lang="en-GB" altLang="en-US" sz="2000" b="1"/>
              <a:t>correct rejection </a:t>
            </a:r>
            <a:r>
              <a:rPr lang="en-GB" altLang="en-US" sz="2000"/>
              <a:t>(</a:t>
            </a:r>
            <a:r>
              <a:rPr lang="en-GB" altLang="en-US" sz="2000">
                <a:solidFill>
                  <a:srgbClr val="FF0000"/>
                </a:solidFill>
              </a:rPr>
              <a:t>true negative</a:t>
            </a:r>
            <a:r>
              <a:rPr lang="en-GB" altLang="en-US" sz="2000"/>
              <a:t>): 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/>
              <a:t>X belongs to I, and we decide I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(4) </a:t>
            </a:r>
            <a:r>
              <a:rPr lang="en-GB" altLang="en-US" sz="2000" b="1"/>
              <a:t>incorrect rejection</a:t>
            </a:r>
            <a:r>
              <a:rPr lang="en-GB" altLang="en-US" sz="2000"/>
              <a:t> (</a:t>
            </a:r>
            <a:r>
              <a:rPr lang="en-GB" altLang="en-US" sz="2000">
                <a:solidFill>
                  <a:srgbClr val="FF0000"/>
                </a:solidFill>
              </a:rPr>
              <a:t>false negative</a:t>
            </a:r>
            <a:r>
              <a:rPr lang="en-GB" altLang="en-US" sz="2000"/>
              <a:t>): 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800"/>
              <a:t>X belongs to A, and we decide I</a:t>
            </a:r>
            <a:br>
              <a:rPr lang="en-GB" altLang="en-US" sz="1800"/>
            </a:br>
            <a:endParaRPr lang="en-GB" altLang="en-US" sz="1800"/>
          </a:p>
        </p:txBody>
      </p:sp>
      <p:grpSp>
        <p:nvGrpSpPr>
          <p:cNvPr id="117764" name="Group 3"/>
          <p:cNvGrpSpPr>
            <a:grpSpLocks/>
          </p:cNvGrpSpPr>
          <p:nvPr/>
        </p:nvGrpSpPr>
        <p:grpSpPr bwMode="auto">
          <a:xfrm>
            <a:off x="6705601" y="2698750"/>
            <a:ext cx="3990975" cy="2528888"/>
            <a:chOff x="2209800" y="3048000"/>
            <a:chExt cx="5459447" cy="3213472"/>
          </a:xfrm>
        </p:grpSpPr>
        <p:pic>
          <p:nvPicPr>
            <p:cNvPr id="11776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34" t="33336" r="27229" b="45215"/>
            <a:stretch>
              <a:fillRect/>
            </a:stretch>
          </p:blipFill>
          <p:spPr bwMode="auto">
            <a:xfrm>
              <a:off x="2209800" y="3352800"/>
              <a:ext cx="4648200" cy="22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582262" y="4647676"/>
              <a:ext cx="388976" cy="5894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52554" y="4419727"/>
              <a:ext cx="553439" cy="5894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457200">
                <a:spcBef>
                  <a:spcPct val="0"/>
                </a:spcBef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117768" name="Text Box 7"/>
            <p:cNvSpPr txBox="1">
              <a:spLocks noChangeArrowheads="1"/>
            </p:cNvSpPr>
            <p:nvPr/>
          </p:nvSpPr>
          <p:spPr bwMode="auto">
            <a:xfrm>
              <a:off x="4724420" y="5867668"/>
              <a:ext cx="1592766" cy="39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None/>
              </a:pPr>
              <a:r>
                <a:rPr lang="en-US" altLang="en-US" sz="1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false positive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4952554" y="5486850"/>
              <a:ext cx="306197" cy="4579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770" name="Text Box 9"/>
            <p:cNvSpPr txBox="1">
              <a:spLocks noChangeArrowheads="1"/>
            </p:cNvSpPr>
            <p:nvPr/>
          </p:nvSpPr>
          <p:spPr bwMode="auto">
            <a:xfrm>
              <a:off x="5464798" y="3384454"/>
              <a:ext cx="2204449" cy="39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None/>
              </a:pPr>
              <a:r>
                <a:rPr lang="en-US" altLang="en-US" sz="1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correct acceptance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5410765" y="3733863"/>
              <a:ext cx="1218278" cy="114377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772" name="Text Box 11"/>
            <p:cNvSpPr txBox="1">
              <a:spLocks noChangeArrowheads="1"/>
            </p:cNvSpPr>
            <p:nvPr/>
          </p:nvSpPr>
          <p:spPr bwMode="auto">
            <a:xfrm>
              <a:off x="2896000" y="3048000"/>
              <a:ext cx="1980702" cy="39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None/>
              </a:pPr>
              <a:r>
                <a:rPr lang="en-US" altLang="en-US" sz="1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correct rejection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200058" y="3429260"/>
              <a:ext cx="534218" cy="10671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774" name="Text Box 13"/>
            <p:cNvSpPr txBox="1">
              <a:spLocks noChangeArrowheads="1"/>
            </p:cNvSpPr>
            <p:nvPr/>
          </p:nvSpPr>
          <p:spPr bwMode="auto">
            <a:xfrm>
              <a:off x="2743994" y="5867668"/>
              <a:ext cx="1660740" cy="39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1313" indent="-341313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0000"/>
                </a:buClr>
                <a:buNone/>
              </a:pPr>
              <a:r>
                <a:rPr lang="en-US" altLang="en-US" sz="1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false negative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3886289" y="5182245"/>
              <a:ext cx="610225" cy="7625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933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Error vs Threshold</a:t>
            </a: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7620000" cy="4497388"/>
          </a:xfrm>
        </p:spPr>
        <p:txBody>
          <a:bodyPr vert="horz" lIns="0" tIns="0" rIns="0" bIns="0" rtlCol="0">
            <a:normAutofit/>
          </a:bodyPr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19812" name="Picture 4" descr="figure 46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438401"/>
            <a:ext cx="6553200" cy="3095625"/>
          </a:xfrm>
          <a:noFill/>
        </p:spPr>
      </p:pic>
      <p:sp>
        <p:nvSpPr>
          <p:cNvPr id="119813" name="Text Box 6"/>
          <p:cNvSpPr txBox="1">
            <a:spLocks noChangeArrowheads="1"/>
          </p:cNvSpPr>
          <p:nvPr/>
        </p:nvSpPr>
        <p:spPr bwMode="auto">
          <a:xfrm>
            <a:off x="7658100" y="5207001"/>
            <a:ext cx="13081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1313" indent="-341313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en-US" sz="1600" baseline="30000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 (threshold)</a:t>
            </a:r>
            <a:endParaRPr lang="en-US" altLang="en-US" sz="1600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4" name="TextBox 1"/>
          <p:cNvSpPr txBox="1">
            <a:spLocks noChangeArrowheads="1"/>
          </p:cNvSpPr>
          <p:nvPr/>
        </p:nvSpPr>
        <p:spPr bwMode="auto">
          <a:xfrm>
            <a:off x="5638801" y="1862138"/>
            <a:ext cx="1509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altLang="en-US" sz="2400" dirty="0">
                <a:latin typeface="+mn-lt"/>
              </a:rPr>
              <a:t>ROC Curve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1" y="5867401"/>
            <a:ext cx="3784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FAR</a:t>
            </a:r>
            <a:r>
              <a:rPr lang="en-US" dirty="0"/>
              <a:t>: False Accept Rate (False Positive)</a:t>
            </a:r>
          </a:p>
          <a:p>
            <a:pPr>
              <a:defRPr/>
            </a:pPr>
            <a:r>
              <a:rPr lang="en-US" b="1" dirty="0"/>
              <a:t>FRR</a:t>
            </a:r>
            <a:r>
              <a:rPr lang="en-US" dirty="0"/>
              <a:t>: False Reject Rate (False Negative)</a:t>
            </a:r>
          </a:p>
        </p:txBody>
      </p:sp>
    </p:spTree>
    <p:extLst>
      <p:ext uri="{BB962C8B-B14F-4D97-AF65-F5344CB8AC3E}">
        <p14:creationId xmlns:p14="http://schemas.microsoft.com/office/powerpoint/2010/main" val="163549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False Negatives vs Positives </a:t>
            </a: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7620000" cy="4497388"/>
          </a:xfrm>
        </p:spPr>
        <p:txBody>
          <a:bodyPr vert="horz" lIns="0" tIns="0" rIns="0" bIns="0" rtlCol="0">
            <a:normAutofit/>
          </a:bodyPr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21860" name="Picture 4" descr="figure 46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0638" y="2289175"/>
            <a:ext cx="4953000" cy="3424238"/>
          </a:xfr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540375" y="1827213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altLang="en-US" sz="2400" dirty="0">
                <a:latin typeface="+mn-lt"/>
              </a:rPr>
              <a:t>ROC Curve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1" y="5867401"/>
            <a:ext cx="3784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FAR</a:t>
            </a:r>
            <a:r>
              <a:rPr lang="en-US" dirty="0"/>
              <a:t>: False Accept Rate (False Positive)</a:t>
            </a:r>
          </a:p>
          <a:p>
            <a:pPr>
              <a:defRPr/>
            </a:pPr>
            <a:r>
              <a:rPr lang="en-US" b="1" dirty="0"/>
              <a:t>FRR</a:t>
            </a:r>
            <a:r>
              <a:rPr lang="en-US" dirty="0"/>
              <a:t>: False Reject Rate (False Negative)</a:t>
            </a:r>
          </a:p>
        </p:txBody>
      </p:sp>
    </p:spTree>
    <p:extLst>
      <p:ext uri="{BB962C8B-B14F-4D97-AF65-F5344CB8AC3E}">
        <p14:creationId xmlns:p14="http://schemas.microsoft.com/office/powerpoint/2010/main" val="2333883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370609" y="284019"/>
            <a:ext cx="10747664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/>
              <a:t>Terminology </a:t>
            </a:r>
            <a:r>
              <a:rPr lang="en-GB" altLang="en-US" sz="4000" b="1" dirty="0" smtClean="0"/>
              <a:t> - </a:t>
            </a:r>
            <a:r>
              <a:rPr lang="en-US" altLang="en-US" sz="2400" dirty="0" smtClean="0"/>
              <a:t>consider the sea bass/salmon example</a:t>
            </a:r>
            <a:br>
              <a:rPr lang="en-US" altLang="en-US" sz="2400" dirty="0" smtClean="0"/>
            </a:br>
            <a:endParaRPr lang="en-GB" altLang="en-US" sz="2400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70608" y="1572491"/>
            <a:ext cx="9573491" cy="5080000"/>
          </a:xfrm>
        </p:spPr>
        <p:txBody>
          <a:bodyPr/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State of nature </a:t>
            </a:r>
            <a:r>
              <a:rPr lang="en-GB" altLang="en-US" i="1" dirty="0">
                <a:cs typeface="Times New Roman" panose="02020603050405020304" pitchFamily="18" charset="0"/>
              </a:rPr>
              <a:t>ω</a:t>
            </a:r>
            <a:r>
              <a:rPr lang="en-GB" altLang="en-US" dirty="0"/>
              <a:t> </a:t>
            </a:r>
            <a:r>
              <a:rPr lang="en-GB" altLang="en-US" i="1" dirty="0">
                <a:solidFill>
                  <a:srgbClr val="FF0000"/>
                </a:solidFill>
              </a:rPr>
              <a:t>(class label): </a:t>
            </a:r>
            <a:endParaRPr lang="en-GB" altLang="en-US" i="1" dirty="0"/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e.g., ω</a:t>
            </a:r>
            <a:r>
              <a:rPr lang="en-GB" altLang="en-US" baseline="-25000" dirty="0"/>
              <a:t>1</a:t>
            </a:r>
            <a:r>
              <a:rPr lang="en-GB" altLang="en-US" dirty="0"/>
              <a:t> for sea bass, </a:t>
            </a:r>
            <a:r>
              <a:rPr lang="en-GB" altLang="en-US" dirty="0">
                <a:cs typeface="Times New Roman" panose="02020603050405020304" pitchFamily="18" charset="0"/>
              </a:rPr>
              <a:t>ω</a:t>
            </a:r>
            <a:r>
              <a:rPr lang="en-GB" altLang="en-US" baseline="-25000" dirty="0"/>
              <a:t>2</a:t>
            </a:r>
            <a:r>
              <a:rPr lang="en-GB" altLang="en-US" dirty="0"/>
              <a:t> for salmon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Probabilities </a:t>
            </a:r>
            <a:r>
              <a:rPr lang="en-GB" altLang="en-US" i="1" dirty="0"/>
              <a:t>P(</a:t>
            </a:r>
            <a:r>
              <a:rPr lang="en-GB" altLang="en-US" i="1" dirty="0">
                <a:cs typeface="Times New Roman" panose="02020603050405020304" pitchFamily="18" charset="0"/>
              </a:rPr>
              <a:t>ω</a:t>
            </a:r>
            <a:r>
              <a:rPr lang="en-GB" altLang="en-US" i="1" baseline="-25000" dirty="0"/>
              <a:t>1</a:t>
            </a:r>
            <a:r>
              <a:rPr lang="en-GB" altLang="en-US" i="1" dirty="0"/>
              <a:t>)</a:t>
            </a:r>
            <a:r>
              <a:rPr lang="en-GB" altLang="en-US" dirty="0"/>
              <a:t> and </a:t>
            </a:r>
            <a:r>
              <a:rPr lang="en-GB" altLang="en-US" i="1" dirty="0"/>
              <a:t>P(</a:t>
            </a:r>
            <a:r>
              <a:rPr lang="en-GB" altLang="en-US" i="1" dirty="0">
                <a:cs typeface="Times New Roman" panose="02020603050405020304" pitchFamily="18" charset="0"/>
              </a:rPr>
              <a:t>ω</a:t>
            </a:r>
            <a:r>
              <a:rPr lang="en-GB" altLang="en-US" i="1" baseline="-25000" dirty="0"/>
              <a:t>2</a:t>
            </a:r>
            <a:r>
              <a:rPr lang="en-GB" altLang="en-US" i="1" dirty="0"/>
              <a:t>)</a:t>
            </a:r>
            <a:r>
              <a:rPr lang="en-GB" altLang="en-US" dirty="0"/>
              <a:t> </a:t>
            </a:r>
            <a:r>
              <a:rPr lang="en-GB" altLang="en-US" i="1" dirty="0">
                <a:solidFill>
                  <a:srgbClr val="FF0000"/>
                </a:solidFill>
              </a:rPr>
              <a:t>(priors):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e.g., prior knowledge of how likely is to get a sea bass or a salmon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Probability density function </a:t>
            </a:r>
            <a:r>
              <a:rPr lang="en-GB" altLang="en-US" i="1" dirty="0"/>
              <a:t>p(x) </a:t>
            </a:r>
            <a:r>
              <a:rPr lang="en-GB" altLang="en-US" i="1" dirty="0">
                <a:solidFill>
                  <a:srgbClr val="FF0000"/>
                </a:solidFill>
              </a:rPr>
              <a:t>(evidence): </a:t>
            </a:r>
            <a:endParaRPr lang="en-GB" altLang="en-US" i="1" dirty="0"/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e.g., how frequently we will measure a pattern with </a:t>
            </a:r>
            <a:r>
              <a:rPr lang="en-GB" altLang="en-US" dirty="0">
                <a:solidFill>
                  <a:srgbClr val="FF0000"/>
                </a:solidFill>
              </a:rPr>
              <a:t>feature value </a:t>
            </a:r>
            <a:r>
              <a:rPr lang="en-GB" altLang="en-US" i="1" dirty="0">
                <a:solidFill>
                  <a:srgbClr val="FF0000"/>
                </a:solidFill>
              </a:rPr>
              <a:t>x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r>
              <a:rPr lang="en-GB" altLang="en-US" dirty="0"/>
              <a:t>(e.g., </a:t>
            </a:r>
            <a:r>
              <a:rPr lang="en-GB" altLang="en-US" i="1" dirty="0"/>
              <a:t>x</a:t>
            </a:r>
            <a:r>
              <a:rPr lang="en-GB" altLang="en-US" dirty="0"/>
              <a:t> corresponds to lightness) </a:t>
            </a:r>
            <a:endParaRPr lang="en-GB" altLang="en-US" i="1" dirty="0"/>
          </a:p>
          <a:p>
            <a:pPr lvl="1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 dirty="0"/>
          </a:p>
        </p:txBody>
      </p:sp>
    </p:spTree>
    <p:extLst>
      <p:ext uri="{BB962C8B-B14F-4D97-AF65-F5344CB8AC3E}">
        <p14:creationId xmlns:p14="http://schemas.microsoft.com/office/powerpoint/2010/main" val="2766015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2603</Words>
  <Application>Microsoft Office PowerPoint</Application>
  <PresentationFormat>Widescreen</PresentationFormat>
  <Paragraphs>518</Paragraphs>
  <Slides>89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0" baseType="lpstr">
      <vt:lpstr>ＭＳ Ｐゴシック</vt:lpstr>
      <vt:lpstr>Arial</vt:lpstr>
      <vt:lpstr>Arial Narrow</vt:lpstr>
      <vt:lpstr>Calibri</vt:lpstr>
      <vt:lpstr>Calibri Light</vt:lpstr>
      <vt:lpstr>굴림</vt:lpstr>
      <vt:lpstr>Symbol</vt:lpstr>
      <vt:lpstr>Tahoma</vt:lpstr>
      <vt:lpstr>Times New Roman</vt:lpstr>
      <vt:lpstr>Office Theme</vt:lpstr>
      <vt:lpstr>Equation</vt:lpstr>
      <vt:lpstr>Bayesian Decision Theory</vt:lpstr>
      <vt:lpstr>Motivation</vt:lpstr>
      <vt:lpstr>PowerPoint Presentation</vt:lpstr>
      <vt:lpstr>PowerPoint Presentation</vt:lpstr>
      <vt:lpstr>Bayesian Decision Theory</vt:lpstr>
      <vt:lpstr>PowerPoint Presentation</vt:lpstr>
      <vt:lpstr>Bayesian Decision Theory</vt:lpstr>
      <vt:lpstr>Example</vt:lpstr>
      <vt:lpstr>Terminology  - consider the sea bass/salmon example </vt:lpstr>
      <vt:lpstr>Prior Probability</vt:lpstr>
      <vt:lpstr>PowerPoint Presentation</vt:lpstr>
      <vt:lpstr>Decision Rule from only Priors</vt:lpstr>
      <vt:lpstr>Features and Feature spaces</vt:lpstr>
      <vt:lpstr>PowerPoint Presentation</vt:lpstr>
      <vt:lpstr>PowerPoint Presentation</vt:lpstr>
      <vt:lpstr>Decision Rule Using Conditional Probabilities</vt:lpstr>
      <vt:lpstr>Decision Rule Using Conditional Probabilities (cont’d)</vt:lpstr>
      <vt:lpstr>Probability of error</vt:lpstr>
      <vt:lpstr>Bayes Decision Rule (with equal costs)</vt:lpstr>
      <vt:lpstr>Where do Probabilities come from?</vt:lpstr>
      <vt:lpstr>Example (objective approach)</vt:lpstr>
      <vt:lpstr>Example (cont’d)</vt:lpstr>
      <vt:lpstr>Example (cont’d)</vt:lpstr>
      <vt:lpstr>Example (cont’d)</vt:lpstr>
      <vt:lpstr>A More General Theory</vt:lpstr>
      <vt:lpstr>Loss Function</vt:lpstr>
      <vt:lpstr>Expected loss</vt:lpstr>
      <vt:lpstr>PowerPoint Presentation</vt:lpstr>
      <vt:lpstr>Overall Risk</vt:lpstr>
      <vt:lpstr>Example: Two-category classification</vt:lpstr>
      <vt:lpstr>Example: Two-category classification</vt:lpstr>
      <vt:lpstr>PowerPoint Presentation</vt:lpstr>
      <vt:lpstr>PowerPoint Presentation</vt:lpstr>
      <vt:lpstr>PowerPoint Presentation</vt:lpstr>
      <vt:lpstr>Special Case: Zero-One Loss Function</vt:lpstr>
      <vt:lpstr>Special Case: Zero-One Loss Function (cont’d)</vt:lpstr>
      <vt:lpstr>Loss function</vt:lpstr>
      <vt:lpstr>Loss function</vt:lpstr>
      <vt:lpstr>Example</vt:lpstr>
      <vt:lpstr>Diagram of pattern classification</vt:lpstr>
      <vt:lpstr>Examples</vt:lpstr>
      <vt:lpstr>Tasks</vt:lpstr>
      <vt:lpstr>Bayesian Decision Theory</vt:lpstr>
      <vt:lpstr>Decision Rule </vt:lpstr>
      <vt:lpstr>Bayesian error</vt:lpstr>
      <vt:lpstr>An example of fish classification</vt:lpstr>
      <vt:lpstr>Decision/classification Boundaries</vt:lpstr>
      <vt:lpstr>Discriminant Functions</vt:lpstr>
      <vt:lpstr>Bayes Discriminants</vt:lpstr>
      <vt:lpstr>Uniqueness of discriminants </vt:lpstr>
      <vt:lpstr>Decision Regions and Boundaries</vt:lpstr>
      <vt:lpstr>Case of two categories</vt:lpstr>
      <vt:lpstr>Discriminant function for discrete features</vt:lpstr>
      <vt:lpstr>PowerPoint Presentation</vt:lpstr>
      <vt:lpstr>PowerPoint Presentation</vt:lpstr>
      <vt:lpstr>The Univariate Normal Density</vt:lpstr>
      <vt:lpstr>Univariate Normal Density</vt:lpstr>
      <vt:lpstr>Entropy</vt:lpstr>
      <vt:lpstr>Multivariate density: N( , ) </vt:lpstr>
      <vt:lpstr>Multivariate Normal Density</vt:lpstr>
      <vt:lpstr>The Covariance Matrix</vt:lpstr>
      <vt:lpstr>Mahalanobis Distance</vt:lpstr>
      <vt:lpstr>PowerPoint Presentation</vt:lpstr>
      <vt:lpstr>Normal density</vt:lpstr>
      <vt:lpstr>Linear Combinations of Normals</vt:lpstr>
      <vt:lpstr>General Discriminant Function for  Multivariate Gaussian Density</vt:lpstr>
      <vt:lpstr>Simple Case: Statistically Independent Features with Same Variance</vt:lpstr>
      <vt:lpstr>Multivariate Gaussian Density: Case I</vt:lpstr>
      <vt:lpstr>Case1 : Σi=σ2 I</vt:lpstr>
      <vt:lpstr>Case 1: Σi=σ2 I</vt:lpstr>
      <vt:lpstr>Case 1: Σi=σ2 I</vt:lpstr>
      <vt:lpstr>Case 1: Σi=σ2 I</vt:lpstr>
      <vt:lpstr>Multivariate Gaussian Density: Case 2</vt:lpstr>
      <vt:lpstr>Case 2 : Σi= Σ</vt:lpstr>
      <vt:lpstr>Case 2 : Σi= Σ</vt:lpstr>
      <vt:lpstr>PowerPoint Presentation</vt:lpstr>
      <vt:lpstr>Multivariate Gaussian Density: Case 3</vt:lpstr>
      <vt:lpstr>Case 3: Σi= arbitrary</vt:lpstr>
      <vt:lpstr>PowerPoint Presentation</vt:lpstr>
      <vt:lpstr>PowerPoint Presentation</vt:lpstr>
      <vt:lpstr>Example - Case 3</vt:lpstr>
      <vt:lpstr>Signal Detection Theory</vt:lpstr>
      <vt:lpstr>Signal Detection Theory</vt:lpstr>
      <vt:lpstr>Receiver Operating Characteristics</vt:lpstr>
      <vt:lpstr>ROC</vt:lpstr>
      <vt:lpstr>Example: Person Authentication</vt:lpstr>
      <vt:lpstr>Example: Person Authentication</vt:lpstr>
      <vt:lpstr>Error vs Threshold</vt:lpstr>
      <vt:lpstr>False Negatives vs Positives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Decision Theory</dc:title>
  <dc:creator>Pinar Duygulu</dc:creator>
  <cp:lastModifiedBy>Pinar Duygulu</cp:lastModifiedBy>
  <cp:revision>105</cp:revision>
  <dcterms:created xsi:type="dcterms:W3CDTF">2017-03-03T08:07:45Z</dcterms:created>
  <dcterms:modified xsi:type="dcterms:W3CDTF">2017-03-17T13:12:58Z</dcterms:modified>
</cp:coreProperties>
</file>