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17" r:id="rId3"/>
    <p:sldId id="316" r:id="rId4"/>
    <p:sldId id="318" r:id="rId5"/>
    <p:sldId id="319" r:id="rId6"/>
    <p:sldId id="320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9.wmf"/><Relationship Id="rId7" Type="http://schemas.openxmlformats.org/officeDocument/2006/relationships/image" Target="../media/image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5.wmf"/><Relationship Id="rId5" Type="http://schemas.openxmlformats.org/officeDocument/2006/relationships/image" Target="../media/image11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E41C-8FF6-43EB-9C32-0D3091E14AF0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4957-85BF-4E0B-8B67-422CADA2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0194A0-F271-4902-8595-7FD5D9D29E6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D1AEB-B273-4B70-BE59-B55216216E3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2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E1A21-0F73-4C12-9AA5-B7BB941693F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799D0-70B0-4D1C-AD44-186BE3678BE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5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6FA37-392C-4409-A2D9-74DA9A3B6CB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5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983D6-35AC-4BC0-AB94-A9B8A39EFF8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400" smtClean="0">
                <a:latin typeface="Arial" panose="020B0604020202020204" pitchFamily="34" charset="0"/>
              </a:rPr>
              <a:t>For a class, the previous generative model can be decomposed by n generative models of a single input.</a:t>
            </a:r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DEF5A8-4231-4664-B083-0E72B789FFBD}" type="slidenum">
              <a:rPr lang="en-US" altLang="en-US" sz="1300">
                <a:latin typeface="Arial" panose="020B0604020202020204" pitchFamily="34" charset="0"/>
              </a:rPr>
              <a:pPr/>
              <a:t>26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0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820A9-E082-4890-A1D4-AD7DD8CCED9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6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EBCA3-9AB4-47DB-8FD3-1993738E9806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270804-2E72-46B8-8E0F-FC6A01251C26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16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6F1D89-B1A5-4DD1-8A32-4604C05FE76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7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5E5C4-3201-40DE-96E0-E7156177E45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7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3A2357-BE90-4875-82AC-9F563723F7D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7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62813-E5E4-4368-9551-C42521F41AB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718B44-3C45-4D39-A959-EDECE3B9D60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6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B0FE6-FB4F-41F0-99C6-E81976EBABA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51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F906E4-DE0C-47B6-B600-1C1BC9380556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20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42592E-C90C-4A3E-BE23-4E21FE36B404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9134C-AE23-4D37-907F-E54AC9FEBF5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2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CD0437-D928-48DD-B682-DA7D2D9C048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8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22B320-B54A-4C23-A438-80F4A4DD961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5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79CD33-FD06-45DA-8A90-30EB1C28AB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6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3D09F-BB18-42E1-8C0B-F5A2FDC70EA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9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13D7B-5C10-4BBA-B57C-03F5470DFAD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5388A1-9070-441A-87D8-91F32FA6C65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1.wmf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19.wmf"/><Relationship Id="rId19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29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smtClean="0"/>
              <a:t>Bayes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5" y="3602038"/>
            <a:ext cx="11596255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Slides are adapted from </a:t>
            </a:r>
            <a:r>
              <a:rPr lang="en-US" altLang="ko-KR" dirty="0" smtClean="0">
                <a:ea typeface="굴림" pitchFamily="48" charset="-127"/>
              </a:rPr>
              <a:t>Sebastian </a:t>
            </a:r>
            <a:r>
              <a:rPr lang="en-US" altLang="ko-KR" dirty="0" err="1">
                <a:ea typeface="굴림" pitchFamily="48" charset="-127"/>
              </a:rPr>
              <a:t>Thrun</a:t>
            </a:r>
            <a:r>
              <a:rPr lang="en-US" altLang="ko-KR" dirty="0">
                <a:ea typeface="굴림" pitchFamily="48" charset="-127"/>
              </a:rPr>
              <a:t> (</a:t>
            </a:r>
            <a:r>
              <a:rPr lang="en-US" altLang="ko-KR" dirty="0" err="1" smtClean="0">
                <a:ea typeface="굴림" pitchFamily="48" charset="-127"/>
              </a:rPr>
              <a:t>Udacity</a:t>
            </a:r>
            <a:r>
              <a:rPr lang="en-US" altLang="ko-KR" dirty="0" smtClean="0">
                <a:ea typeface="굴림" pitchFamily="48" charset="-127"/>
              </a:rPr>
              <a:t> ),</a:t>
            </a:r>
            <a:endParaRPr lang="en-US" altLang="ko-KR" dirty="0" smtClean="0">
              <a:ea typeface="굴림" pitchFamily="48" charset="-127"/>
            </a:endParaRPr>
          </a:p>
          <a:p>
            <a:r>
              <a:rPr lang="en-US" altLang="ko-KR" dirty="0" err="1" smtClean="0">
                <a:ea typeface="굴림" pitchFamily="48" charset="-127"/>
              </a:rPr>
              <a:t>Ke</a:t>
            </a:r>
            <a:r>
              <a:rPr lang="en-US" altLang="ko-KR" dirty="0" smtClean="0">
                <a:ea typeface="굴림" pitchFamily="48" charset="-127"/>
              </a:rPr>
              <a:t> Chen</a:t>
            </a:r>
            <a:endParaRPr lang="en-US" altLang="ko-KR" dirty="0" smtClean="0">
              <a:ea typeface="굴림" pitchFamily="48" charset="-127"/>
            </a:endParaRPr>
          </a:p>
          <a:p>
            <a:pPr>
              <a:defRPr/>
            </a:pPr>
            <a:r>
              <a:rPr lang="en-US" dirty="0"/>
              <a:t>Jonathan Huang and</a:t>
            </a:r>
          </a:p>
          <a:p>
            <a:pPr>
              <a:defRPr/>
            </a:pPr>
            <a:r>
              <a:rPr lang="en-US" dirty="0" smtClean="0"/>
              <a:t>H</a:t>
            </a:r>
            <a:r>
              <a:rPr lang="en-US" dirty="0"/>
              <a:t>. Witten’s and E. Frank’s “Data Mining”</a:t>
            </a:r>
            <a:br>
              <a:rPr lang="en-US" dirty="0"/>
            </a:br>
            <a:r>
              <a:rPr lang="en-US" dirty="0"/>
              <a:t>and </a:t>
            </a:r>
            <a:r>
              <a:rPr lang="en-GB" dirty="0"/>
              <a:t>Jeremy </a:t>
            </a:r>
            <a:r>
              <a:rPr lang="en-GB" dirty="0" smtClean="0"/>
              <a:t>Wyatt,</a:t>
            </a:r>
          </a:p>
          <a:p>
            <a:pPr marL="514350" indent="-514350">
              <a:buAutoNum type="romanU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52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533525"/>
            <a:ext cx="73533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71" y="1690688"/>
            <a:ext cx="707707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6" y="4839494"/>
            <a:ext cx="771525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671" y="5768975"/>
            <a:ext cx="73533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Things We’d Like to Do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Spam 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an email, predict whether it is spam or not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Medical 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a list of symptoms, predict whether a patient has disease X or not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Weather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Based on temperature, humidity, etc… predict if it will rain tomorrow</a:t>
            </a:r>
          </a:p>
        </p:txBody>
      </p:sp>
    </p:spTree>
    <p:extLst>
      <p:ext uri="{BB962C8B-B14F-4D97-AF65-F5344CB8AC3E}">
        <p14:creationId xmlns:p14="http://schemas.microsoft.com/office/powerpoint/2010/main" val="33300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Classification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Digit Recognition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X</a:t>
            </a:r>
            <a:r>
              <a:rPr lang="en-US" altLang="en-US" sz="2000" b="1" baseline="-25000" dirty="0" smtClean="0"/>
              <a:t>1</a:t>
            </a:r>
            <a:r>
              <a:rPr lang="en-US" altLang="en-US" sz="2000" b="1" dirty="0"/>
              <a:t>,…,</a:t>
            </a:r>
            <a:r>
              <a:rPr lang="en-US" altLang="en-US" sz="2000" b="1" dirty="0" err="1"/>
              <a:t>X</a:t>
            </a:r>
            <a:r>
              <a:rPr lang="en-US" altLang="en-US" sz="2000" b="1" baseline="-25000" dirty="0" err="1"/>
              <a:t>n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latin typeface="Symbol" panose="05050102010706020507" pitchFamily="18" charset="2"/>
                <a:sym typeface="Symbol" panose="05050102010706020507" pitchFamily="18" charset="2"/>
              </a:rPr>
              <a:t></a:t>
            </a:r>
            <a:r>
              <a:rPr lang="en-US" altLang="en-US" sz="2000" b="1" dirty="0"/>
              <a:t> {0,1} (Black vs. White pixels)</a:t>
            </a:r>
          </a:p>
          <a:p>
            <a:pPr eaLnBrk="1" hangingPunct="1"/>
            <a:r>
              <a:rPr lang="en-US" altLang="en-US" sz="2000" b="1" dirty="0"/>
              <a:t>Y </a:t>
            </a:r>
            <a:r>
              <a:rPr lang="en-US" altLang="en-US" sz="2000" b="1" dirty="0">
                <a:latin typeface="Symbol" panose="05050102010706020507" pitchFamily="18" charset="2"/>
                <a:sym typeface="Symbol" panose="05050102010706020507" pitchFamily="18" charset="2"/>
              </a:rPr>
              <a:t></a:t>
            </a:r>
            <a:r>
              <a:rPr lang="en-US" altLang="en-US" sz="2000" b="1" dirty="0"/>
              <a:t> {5,6} (predict whether a digit is a 5 or a 6)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172200" y="3276600"/>
            <a:ext cx="2286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Classifier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9525000" y="3505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5</a:t>
            </a:r>
          </a:p>
        </p:txBody>
      </p:sp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5334000" y="3733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8534400" y="3733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76" name="Picture 12" descr="f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2800" y="6765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Problem statement:</a:t>
            </a:r>
          </a:p>
          <a:p>
            <a:pPr lvl="1"/>
            <a:r>
              <a:rPr lang="en-US" altLang="en-US" dirty="0"/>
              <a:t>Given features X</a:t>
            </a:r>
            <a:r>
              <a:rPr lang="en-US" altLang="en-US" baseline="-25000" dirty="0"/>
              <a:t>1</a:t>
            </a:r>
            <a:r>
              <a:rPr lang="en-US" altLang="en-US" dirty="0"/>
              <a:t>,X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n</a:t>
            </a:r>
            <a:endParaRPr lang="en-US" altLang="en-US" dirty="0"/>
          </a:p>
          <a:p>
            <a:pPr lvl="1"/>
            <a:r>
              <a:rPr lang="en-US" altLang="en-US" dirty="0"/>
              <a:t>Predict a label Y</a:t>
            </a:r>
          </a:p>
        </p:txBody>
      </p:sp>
    </p:spTree>
    <p:extLst>
      <p:ext uri="{BB962C8B-B14F-4D97-AF65-F5344CB8AC3E}">
        <p14:creationId xmlns:p14="http://schemas.microsoft.com/office/powerpoint/2010/main" val="24953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Bayes Classifier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8495" y="1705309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</a:t>
            </a:r>
            <a:r>
              <a:rPr lang="en-US" altLang="en-US" sz="2400" dirty="0" smtClean="0"/>
              <a:t>e </a:t>
            </a:r>
            <a:r>
              <a:rPr lang="en-US" altLang="en-US" sz="2400" dirty="0"/>
              <a:t>saw that a good strategy is to predict: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(for example: what is the probability that the image represents a 5 given its pixels?)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So … How do we compute that?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" y="2298032"/>
            <a:ext cx="3810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Bayes Classifier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Use Bayes Rule!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Why did this help?  Well, we think that we might be able to specify how features are “generated” by the class label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11450"/>
            <a:ext cx="6781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553200" y="41592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hlink"/>
                </a:solidFill>
              </a:rPr>
              <a:t>Normalization Constant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019800" y="24066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Likelihood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9220200" y="24066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Prior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H="1">
            <a:off x="9448800" y="27114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6553200" y="27114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V="1">
            <a:off x="7696200" y="40068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Bayes Classifier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Let’s expand this for our digit recognition task: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To classify, we’ll simply compute these two probabilities and predict based on which one is greater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1"/>
            <a:ext cx="8991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Parameters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/>
              <a:t>For the Bayes classifier, we need to “learn” two functions, the likelihood and the prior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How </a:t>
            </a:r>
            <a:r>
              <a:rPr lang="en-US" altLang="en-US" sz="2400" dirty="0"/>
              <a:t>many parameters are required to specify the prior for our digit recognition example</a:t>
            </a:r>
            <a:r>
              <a:rPr lang="en-US" altLang="en-US" sz="2400" dirty="0" smtClean="0"/>
              <a:t>?</a:t>
            </a:r>
          </a:p>
          <a:p>
            <a:r>
              <a:rPr lang="en-US" altLang="en-US" sz="2400" dirty="0"/>
              <a:t>(Supposing that each image is 30x30 pixels</a:t>
            </a:r>
            <a:r>
              <a:rPr lang="en-US" altLang="en-US" sz="2400" dirty="0" smtClean="0"/>
              <a:t>)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 problem with explicitly modeling P(X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,…,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n</a:t>
            </a:r>
            <a:r>
              <a:rPr lang="en-US" altLang="en-US" sz="2400" dirty="0" err="1"/>
              <a:t>|Y</a:t>
            </a:r>
            <a:r>
              <a:rPr lang="en-US" altLang="en-US" sz="2400" dirty="0"/>
              <a:t>) is that there are usually way too many parameters:</a:t>
            </a:r>
          </a:p>
          <a:p>
            <a:pPr lvl="1"/>
            <a:r>
              <a:rPr lang="en-US" altLang="en-US" dirty="0"/>
              <a:t>We’ll run out of space</a:t>
            </a:r>
          </a:p>
          <a:p>
            <a:pPr lvl="1"/>
            <a:r>
              <a:rPr lang="en-US" altLang="en-US" dirty="0"/>
              <a:t>We’ll run out of time</a:t>
            </a:r>
          </a:p>
          <a:p>
            <a:pPr lvl="1"/>
            <a:r>
              <a:rPr lang="en-US" altLang="en-US" dirty="0"/>
              <a:t>And we’ll need tons of training data (which is usually not available)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63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Naïve Bayes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Naïve Bayes Assumption</a:t>
            </a:r>
            <a:r>
              <a:rPr lang="en-US" altLang="en-US" sz="2400"/>
              <a:t>: Assume that all features are independent </a:t>
            </a:r>
            <a:r>
              <a:rPr lang="en-US" altLang="en-US" sz="2400" b="1"/>
              <a:t>given the class label Y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Equationally speaking: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(We will discuss the validity of this assumption later)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4" y="3438526"/>
            <a:ext cx="4600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this useful?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# of parameters for modeling P(X</a:t>
            </a:r>
            <a:r>
              <a:rPr lang="en-US" altLang="en-US" sz="2400" baseline="-25000"/>
              <a:t>1</a:t>
            </a:r>
            <a:r>
              <a:rPr lang="en-US" altLang="en-US" sz="2400"/>
              <a:t>,…,X</a:t>
            </a:r>
            <a:r>
              <a:rPr lang="en-US" altLang="en-US" sz="2400" baseline="-25000"/>
              <a:t>n</a:t>
            </a:r>
            <a:r>
              <a:rPr lang="en-US" altLang="en-US" sz="2400"/>
              <a:t>|Y):</a:t>
            </a:r>
          </a:p>
          <a:p>
            <a:pPr eaLnBrk="1" hangingPunct="1"/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/>
              <a:t>2(2</a:t>
            </a:r>
            <a:r>
              <a:rPr lang="en-US" altLang="en-US" sz="2000" baseline="30000"/>
              <a:t>n</a:t>
            </a:r>
            <a:r>
              <a:rPr lang="en-US" altLang="en-US" sz="2000"/>
              <a:t>-1)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# of parameters for modeling P(X</a:t>
            </a:r>
            <a:r>
              <a:rPr lang="en-US" altLang="en-US" sz="2400" baseline="-25000"/>
              <a:t>1</a:t>
            </a:r>
            <a:r>
              <a:rPr lang="en-US" altLang="en-US" sz="2400"/>
              <a:t>|Y),…,P(X</a:t>
            </a:r>
            <a:r>
              <a:rPr lang="en-US" altLang="en-US" sz="2400" baseline="-25000"/>
              <a:t>n</a:t>
            </a:r>
            <a:r>
              <a:rPr lang="en-US" altLang="en-US" sz="2400"/>
              <a:t>|Y)</a:t>
            </a:r>
          </a:p>
          <a:p>
            <a:pPr eaLnBrk="1" hangingPunct="1"/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/>
              <a:t>2n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9185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AAADE-87DB-4AC2-9847-FA0C04185A3A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672" y="1"/>
            <a:ext cx="9341739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Background</a:t>
            </a:r>
            <a:r>
              <a:rPr lang="en-US" altLang="en-US" smtClean="0"/>
              <a:t>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4907005"/>
          </a:xfrm>
        </p:spPr>
        <p:txBody>
          <a:bodyPr>
            <a:normAutofit fontScale="92500" lnSpcReduction="10000"/>
          </a:bodyPr>
          <a:lstStyle/>
          <a:p>
            <a:pPr marL="483794" indent="-483794">
              <a:lnSpc>
                <a:spcPct val="110000"/>
              </a:lnSpc>
            </a:pPr>
            <a:r>
              <a:rPr lang="en-US" altLang="en-US" smtClean="0"/>
              <a:t>There are three methods to establish a classifier</a:t>
            </a:r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mtClean="0"/>
              <a:t>     </a:t>
            </a:r>
            <a:r>
              <a:rPr lang="en-US" altLang="en-US" sz="2177" i="1">
                <a:solidFill>
                  <a:srgbClr val="FF0000"/>
                </a:solidFill>
              </a:rPr>
              <a:t>a</a:t>
            </a:r>
            <a:r>
              <a:rPr lang="en-US" altLang="en-US" sz="2177">
                <a:solidFill>
                  <a:srgbClr val="FF0000"/>
                </a:solidFill>
              </a:rPr>
              <a:t>) Model a classification rule directly</a:t>
            </a:r>
          </a:p>
          <a:p>
            <a:pPr marL="888396" lvl="1" indent="-414680">
              <a:lnSpc>
                <a:spcPct val="110000"/>
              </a:lnSpc>
              <a:buNone/>
            </a:pPr>
            <a:r>
              <a:rPr lang="en-US" altLang="en-US" smtClean="0"/>
              <a:t>     </a:t>
            </a:r>
            <a:r>
              <a:rPr lang="en-US" altLang="en-US" sz="1995"/>
              <a:t>Examples: k-NN, decision trees, perceptron, SVM</a:t>
            </a:r>
            <a:r>
              <a:rPr lang="en-US" altLang="en-US" sz="1905"/>
              <a:t> </a:t>
            </a:r>
            <a:endParaRPr lang="en-US" altLang="en-US" sz="1995"/>
          </a:p>
          <a:p>
            <a:pPr marL="888396" lvl="1" indent="-414680">
              <a:lnSpc>
                <a:spcPct val="110000"/>
              </a:lnSpc>
              <a:buNone/>
            </a:pP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i="1" smtClean="0">
                <a:solidFill>
                  <a:srgbClr val="FF0000"/>
                </a:solidFill>
              </a:rPr>
              <a:t>b</a:t>
            </a:r>
            <a:r>
              <a:rPr lang="en-US" altLang="en-US" smtClean="0">
                <a:solidFill>
                  <a:srgbClr val="FF0000"/>
                </a:solidFill>
              </a:rPr>
              <a:t>) Model the probability of class memberships given input data</a:t>
            </a:r>
          </a:p>
          <a:p>
            <a:pPr marL="888396" lvl="1" indent="-414680">
              <a:lnSpc>
                <a:spcPct val="110000"/>
              </a:lnSpc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     </a:t>
            </a:r>
            <a:r>
              <a:rPr lang="en-US" altLang="en-US" sz="1995"/>
              <a:t>Example: perceptron with the cross-entropy cost</a:t>
            </a:r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   </a:t>
            </a:r>
            <a:r>
              <a:rPr lang="en-US" altLang="en-US" i="1" smtClean="0">
                <a:solidFill>
                  <a:srgbClr val="FF0000"/>
                </a:solidFill>
              </a:rPr>
              <a:t>c</a:t>
            </a:r>
            <a:r>
              <a:rPr lang="en-US" altLang="en-US" smtClean="0">
                <a:solidFill>
                  <a:srgbClr val="FF0000"/>
                </a:solidFill>
              </a:rPr>
              <a:t>) </a:t>
            </a:r>
            <a:r>
              <a:rPr lang="en-US" altLang="en-US" sz="2177">
                <a:solidFill>
                  <a:srgbClr val="FF0000"/>
                </a:solidFill>
              </a:rPr>
              <a:t>Make a probabilistic model of data within each class</a:t>
            </a:r>
          </a:p>
          <a:p>
            <a:pPr marL="888396" lvl="1" indent="-414680">
              <a:lnSpc>
                <a:spcPct val="110000"/>
              </a:lnSpc>
              <a:buNone/>
            </a:pPr>
            <a:r>
              <a:rPr lang="en-US" altLang="en-US" smtClean="0"/>
              <a:t>     </a:t>
            </a:r>
            <a:r>
              <a:rPr lang="en-US" altLang="en-US" sz="1995"/>
              <a:t>Examples: naive Bayes, model based classifiers</a:t>
            </a:r>
          </a:p>
          <a:p>
            <a:pPr marL="483794" indent="-483794">
              <a:lnSpc>
                <a:spcPct val="110000"/>
              </a:lnSpc>
            </a:pPr>
            <a:r>
              <a:rPr lang="en-US" altLang="en-US" i="1" smtClean="0"/>
              <a:t>a</a:t>
            </a:r>
            <a:r>
              <a:rPr lang="en-US" altLang="en-US" smtClean="0"/>
              <a:t>) and </a:t>
            </a:r>
            <a:r>
              <a:rPr lang="en-US" altLang="en-US" i="1" smtClean="0"/>
              <a:t>b</a:t>
            </a:r>
            <a:r>
              <a:rPr lang="en-US" altLang="en-US" smtClean="0"/>
              <a:t>) are examples of </a:t>
            </a:r>
            <a:r>
              <a:rPr lang="en-US" altLang="en-US" smtClean="0">
                <a:solidFill>
                  <a:srgbClr val="FF0000"/>
                </a:solidFill>
              </a:rPr>
              <a:t>discriminative </a:t>
            </a:r>
            <a:r>
              <a:rPr lang="en-US" altLang="en-US" smtClean="0"/>
              <a:t>classification</a:t>
            </a:r>
          </a:p>
          <a:p>
            <a:pPr marL="483794" indent="-483794">
              <a:lnSpc>
                <a:spcPct val="110000"/>
              </a:lnSpc>
            </a:pPr>
            <a:r>
              <a:rPr lang="en-US" altLang="en-US" i="1" smtClean="0"/>
              <a:t>c</a:t>
            </a:r>
            <a:r>
              <a:rPr lang="en-US" altLang="en-US" smtClean="0"/>
              <a:t>) is an example of </a:t>
            </a:r>
            <a:r>
              <a:rPr lang="en-US" altLang="en-US" smtClean="0">
                <a:solidFill>
                  <a:srgbClr val="FF0000"/>
                </a:solidFill>
              </a:rPr>
              <a:t>generative</a:t>
            </a:r>
            <a:r>
              <a:rPr lang="en-US" altLang="en-US" smtClean="0"/>
              <a:t> classification</a:t>
            </a:r>
          </a:p>
          <a:p>
            <a:pPr marL="483794" indent="-483794">
              <a:lnSpc>
                <a:spcPct val="110000"/>
              </a:lnSpc>
            </a:pPr>
            <a:r>
              <a:rPr lang="en-US" altLang="en-US" i="1" smtClean="0"/>
              <a:t>b</a:t>
            </a:r>
            <a:r>
              <a:rPr lang="en-US" altLang="en-US" smtClean="0"/>
              <a:t>) and </a:t>
            </a:r>
            <a:r>
              <a:rPr lang="en-US" altLang="en-US" i="1" smtClean="0"/>
              <a:t>c</a:t>
            </a:r>
            <a:r>
              <a:rPr lang="en-US" altLang="en-US" smtClean="0"/>
              <a:t>) are both examples of </a:t>
            </a:r>
            <a:r>
              <a:rPr lang="en-US" altLang="en-US" smtClean="0">
                <a:solidFill>
                  <a:srgbClr val="FF0000"/>
                </a:solidFill>
              </a:rPr>
              <a:t>probabilistic</a:t>
            </a:r>
            <a:r>
              <a:rPr lang="en-US" altLang="en-US" smtClean="0"/>
              <a:t>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5134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Training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Now that we’ve decided to use a Naïve Bayes classifier, we need to train it with some data: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62288"/>
            <a:ext cx="2757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2288"/>
            <a:ext cx="2647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05400" y="618648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MNIST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8688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Training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Training in Naïve Bayes is </a:t>
            </a:r>
            <a:r>
              <a:rPr lang="en-US" altLang="en-US" sz="2000" b="1"/>
              <a:t>easy</a:t>
            </a:r>
            <a:r>
              <a:rPr lang="en-US" altLang="en-US" sz="2000"/>
              <a:t>:</a:t>
            </a:r>
          </a:p>
          <a:p>
            <a:pPr lvl="1" eaLnBrk="1" hangingPunct="1"/>
            <a:r>
              <a:rPr lang="en-US" altLang="en-US" sz="2000"/>
              <a:t>Estimate P(Y=v) as the fraction of records with Y=v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/>
              <a:t>Estimate P(X</a:t>
            </a:r>
            <a:r>
              <a:rPr lang="en-US" altLang="en-US" sz="2000" baseline="-25000"/>
              <a:t>i</a:t>
            </a:r>
            <a:r>
              <a:rPr lang="en-US" altLang="en-US" sz="2000"/>
              <a:t>=u|Y=v) as the fraction of records with Y=v for which X</a:t>
            </a:r>
            <a:r>
              <a:rPr lang="en-US" altLang="en-US" sz="2000" baseline="-25000"/>
              <a:t>i</a:t>
            </a:r>
            <a:r>
              <a:rPr lang="en-US" altLang="en-US" sz="2000"/>
              <a:t>=u</a:t>
            </a:r>
          </a:p>
          <a:p>
            <a:pPr lvl="1"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(This corresponds to Maximum Likelihood estimation of model parameters)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1"/>
            <a:ext cx="472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Training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In practice, some of these counts can be zero</a:t>
            </a:r>
          </a:p>
          <a:p>
            <a:pPr eaLnBrk="1" hangingPunct="1"/>
            <a:r>
              <a:rPr lang="en-US" altLang="en-US" sz="2400"/>
              <a:t>Fix this by adding “virtual” counts: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(This is like putting a prior on parameters and doing MAP estimation instead of MLE)</a:t>
            </a:r>
          </a:p>
          <a:p>
            <a:pPr lvl="1" eaLnBrk="1" hangingPunct="1"/>
            <a:r>
              <a:rPr lang="en-US" altLang="en-US"/>
              <a:t>This is called </a:t>
            </a:r>
            <a:r>
              <a:rPr lang="en-US" altLang="en-US" i="1"/>
              <a:t>Smoothing</a:t>
            </a:r>
          </a:p>
          <a:p>
            <a:pPr eaLnBrk="1" hangingPunct="1"/>
            <a:endParaRPr lang="en-US" altLang="en-US" sz="2400" i="1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1"/>
            <a:ext cx="5105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Training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For binary digits, training amounts to averaging all of the training fives together and all of the training sixes together.</a:t>
            </a:r>
          </a:p>
        </p:txBody>
      </p:sp>
      <p:pic>
        <p:nvPicPr>
          <p:cNvPr id="19460" name="Picture 5" descr="trainparams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8064"/>
          <a:stretch>
            <a:fillRect/>
          </a:stretch>
        </p:blipFill>
        <p:spPr bwMode="auto">
          <a:xfrm>
            <a:off x="2362200" y="2597150"/>
            <a:ext cx="7620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 descr="classification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r="9790"/>
          <a:stretch>
            <a:fillRect/>
          </a:stretch>
        </p:blipFill>
        <p:spPr bwMode="auto">
          <a:xfrm>
            <a:off x="1524000" y="2286000"/>
            <a:ext cx="9144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Naïve Bayes Assumption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Recall the Naïve Bayes assumption:</a:t>
            </a:r>
          </a:p>
          <a:p>
            <a:pPr lvl="1" eaLnBrk="1" hangingPunct="1"/>
            <a:r>
              <a:rPr lang="en-US" altLang="en-US" sz="2000" dirty="0" smtClean="0"/>
              <a:t>that </a:t>
            </a:r>
            <a:r>
              <a:rPr lang="en-US" altLang="en-US" sz="2000" dirty="0"/>
              <a:t>all features are independent </a:t>
            </a:r>
            <a:r>
              <a:rPr lang="en-US" altLang="en-US" sz="2000" b="1" dirty="0"/>
              <a:t>given the class label </a:t>
            </a:r>
            <a:r>
              <a:rPr lang="en-US" altLang="en-US" sz="2000" b="1" dirty="0" smtClean="0"/>
              <a:t>Y</a:t>
            </a:r>
            <a:endParaRPr lang="en-US" alt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618874"/>
            <a:ext cx="75850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For an example where conditional independence fails:</a:t>
            </a:r>
          </a:p>
          <a:p>
            <a:pPr lvl="1"/>
            <a:r>
              <a:rPr lang="en-US" altLang="en-US" sz="2000" dirty="0" smtClean="0"/>
              <a:t>Y=XOR(X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,X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)</a:t>
            </a:r>
          </a:p>
          <a:p>
            <a:endParaRPr lang="en-US" altLang="en-US" sz="24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graphicFrame>
        <p:nvGraphicFramePr>
          <p:cNvPr id="5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514642"/>
              </p:ext>
            </p:extLst>
          </p:nvPr>
        </p:nvGraphicFramePr>
        <p:xfrm>
          <a:off x="7928810" y="2252705"/>
          <a:ext cx="3934324" cy="2286000"/>
        </p:xfrm>
        <a:graphic>
          <a:graphicData uri="http://schemas.openxmlformats.org/drawingml/2006/table">
            <a:tbl>
              <a:tblPr/>
              <a:tblGrid>
                <a:gridCol w="984362"/>
                <a:gridCol w="982800"/>
                <a:gridCol w="984362"/>
                <a:gridCol w="982800"/>
              </a:tblGrid>
              <a:tr h="534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P(Y=0|X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P(Y=1|X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,X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78569" y="39650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Actually, the Naïve Bayes assumption is almost never true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Still… Naïve Bayes often performs surprisingly well even when its assumptions do not hold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19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5760DB-AE94-4089-90CB-48B6B79D4032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Naïve Bayes	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1603672" y="1218112"/>
            <a:ext cx="9341739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979488" indent="-4572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540" dirty="0">
                <a:latin typeface="Tahoma" pitchFamily="34" charset="0"/>
              </a:rPr>
              <a:t>Bayes classification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 sz="2540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en-US" sz="2177" dirty="0">
                <a:latin typeface="Tahoma" pitchFamily="34" charset="0"/>
              </a:rPr>
              <a:t>Difficulty: learning the joint probability                     is infeasible!             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540" dirty="0">
                <a:latin typeface="Tahoma" pitchFamily="34" charset="0"/>
              </a:rPr>
              <a:t>Naïve Bayes classification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latin typeface="Tahoma" pitchFamily="34" charset="0"/>
              </a:rPr>
              <a:t>Assume </a:t>
            </a:r>
            <a:r>
              <a:rPr lang="en-US" altLang="en-US" sz="2177" dirty="0">
                <a:solidFill>
                  <a:srgbClr val="FF0000"/>
                </a:solidFill>
                <a:latin typeface="Tahoma" pitchFamily="34" charset="0"/>
              </a:rPr>
              <a:t>all input features are class conditionally independent!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latin typeface="Tahoma" pitchFamily="34" charset="0"/>
              </a:rPr>
              <a:t>Apply the MAP classification rule: assign                          to </a:t>
            </a:r>
            <a:r>
              <a:rPr lang="en-US" altLang="en-US" sz="2177" i="1" dirty="0">
                <a:latin typeface="Palatino Linotype" panose="02040502050505030304" pitchFamily="18" charset="0"/>
              </a:rPr>
              <a:t>c* </a:t>
            </a:r>
            <a:r>
              <a:rPr lang="en-US" altLang="en-US" sz="2177" dirty="0">
                <a:latin typeface="+mj-lt"/>
              </a:rPr>
              <a:t>if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en-US" sz="2177" dirty="0">
              <a:latin typeface="Tahoma" pitchFamily="34" charset="0"/>
            </a:endParaRPr>
          </a:p>
        </p:txBody>
      </p:sp>
      <p:graphicFrame>
        <p:nvGraphicFramePr>
          <p:cNvPr id="10246" name="Object 8"/>
          <p:cNvGraphicFramePr>
            <a:graphicFrameLocks noChangeAspect="1"/>
          </p:cNvGraphicFramePr>
          <p:nvPr/>
        </p:nvGraphicFramePr>
        <p:xfrm>
          <a:off x="2296239" y="1756616"/>
          <a:ext cx="7750706" cy="48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3619500" imgH="228600" progId="Equation.3">
                  <p:embed/>
                </p:oleObj>
              </mc:Choice>
              <mc:Fallback>
                <p:oleObj name="Equation" r:id="rId4" imgW="361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239" y="1756616"/>
                        <a:ext cx="7750706" cy="482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9"/>
          <p:cNvGraphicFramePr>
            <a:graphicFrameLocks noChangeAspect="1"/>
          </p:cNvGraphicFramePr>
          <p:nvPr/>
        </p:nvGraphicFramePr>
        <p:xfrm>
          <a:off x="6787127" y="2319598"/>
          <a:ext cx="1890522" cy="48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127" y="2319598"/>
                        <a:ext cx="1890522" cy="486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1"/>
          <p:cNvGraphicFramePr>
            <a:graphicFrameLocks noChangeAspect="1"/>
          </p:cNvGraphicFramePr>
          <p:nvPr/>
        </p:nvGraphicFramePr>
        <p:xfrm>
          <a:off x="2528054" y="5637009"/>
          <a:ext cx="7947966" cy="41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8" imgW="4660900" imgH="241300" progId="Equation.3">
                  <p:embed/>
                </p:oleObj>
              </mc:Choice>
              <mc:Fallback>
                <p:oleObj name="Equation" r:id="rId8" imgW="4660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054" y="5637009"/>
                        <a:ext cx="7947966" cy="41179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17"/>
          <p:cNvGrpSpPr>
            <a:grpSpLocks/>
          </p:cNvGrpSpPr>
          <p:nvPr/>
        </p:nvGrpSpPr>
        <p:grpSpPr bwMode="auto">
          <a:xfrm>
            <a:off x="3000326" y="3822800"/>
            <a:ext cx="5998410" cy="1264187"/>
            <a:chOff x="1689100" y="4085431"/>
            <a:chExt cx="6918325" cy="1471362"/>
          </a:xfrm>
        </p:grpSpPr>
        <p:graphicFrame>
          <p:nvGraphicFramePr>
            <p:cNvPr id="10259" name="Object 10"/>
            <p:cNvGraphicFramePr>
              <a:graphicFrameLocks noChangeAspect="1"/>
            </p:cNvGraphicFramePr>
            <p:nvPr/>
          </p:nvGraphicFramePr>
          <p:xfrm>
            <a:off x="1689100" y="4085431"/>
            <a:ext cx="6918325" cy="147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10" imgW="3175000" imgH="673100" progId="Equation.3">
                    <p:embed/>
                  </p:oleObj>
                </mc:Choice>
                <mc:Fallback>
                  <p:oleObj name="Equation" r:id="rId10" imgW="3175000" imgH="673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100" y="4085431"/>
                          <a:ext cx="6918325" cy="147136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4356100" y="4466431"/>
              <a:ext cx="2209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>
              <a:off x="4813300" y="4998244"/>
              <a:ext cx="914400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</p:grpSp>
      <p:graphicFrame>
        <p:nvGraphicFramePr>
          <p:cNvPr id="10250" name="Object 14"/>
          <p:cNvGraphicFramePr>
            <a:graphicFrameLocks noChangeAspect="1"/>
          </p:cNvGraphicFramePr>
          <p:nvPr/>
        </p:nvGraphicFramePr>
        <p:xfrm>
          <a:off x="7478255" y="5156099"/>
          <a:ext cx="2159773" cy="46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12" imgW="1066800" imgH="228600" progId="Equation.3">
                  <p:embed/>
                </p:oleObj>
              </mc:Choice>
              <mc:Fallback>
                <p:oleObj name="Equation" r:id="rId12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255" y="5156099"/>
                        <a:ext cx="2159773" cy="46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469716" y="4166923"/>
            <a:ext cx="2349833" cy="929870"/>
            <a:chOff x="2451100" y="4593768"/>
            <a:chExt cx="2590800" cy="1026488"/>
          </a:xfrm>
        </p:grpSpPr>
        <p:cxnSp>
          <p:nvCxnSpPr>
            <p:cNvPr id="10256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4051300" y="4618831"/>
              <a:ext cx="838200" cy="2286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Straight Arrow Connector 25"/>
            <p:cNvCxnSpPr>
              <a:cxnSpLocks noChangeShapeType="1"/>
            </p:cNvCxnSpPr>
            <p:nvPr/>
          </p:nvCxnSpPr>
          <p:spPr bwMode="auto">
            <a:xfrm>
              <a:off x="4051300" y="4847431"/>
              <a:ext cx="990600" cy="2286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8" name="TextBox 26"/>
            <p:cNvSpPr txBox="1">
              <a:spLocks noChangeArrowheads="1"/>
            </p:cNvSpPr>
            <p:nvPr/>
          </p:nvSpPr>
          <p:spPr bwMode="auto">
            <a:xfrm>
              <a:off x="2451100" y="4593768"/>
              <a:ext cx="1600200" cy="1026488"/>
            </a:xfrm>
            <a:prstGeom prst="rect">
              <a:avLst/>
            </a:prstGeom>
            <a:solidFill>
              <a:srgbClr val="C6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14">
                  <a:solidFill>
                    <a:srgbClr val="FF0000"/>
                  </a:solidFill>
                </a:rPr>
                <a:t>Applying the independence assumption </a:t>
              </a:r>
              <a:r>
                <a:rPr lang="en-GB" altLang="en-US" sz="1814"/>
                <a:t> </a:t>
              </a:r>
            </a:p>
          </p:txBody>
        </p:sp>
      </p:grpSp>
      <p:cxnSp>
        <p:nvCxnSpPr>
          <p:cNvPr id="10252" name="Straight Connector 6"/>
          <p:cNvCxnSpPr>
            <a:cxnSpLocks noChangeShapeType="1"/>
          </p:cNvCxnSpPr>
          <p:nvPr/>
        </p:nvCxnSpPr>
        <p:spPr bwMode="auto">
          <a:xfrm>
            <a:off x="2571250" y="6054565"/>
            <a:ext cx="2349833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Connector 24"/>
          <p:cNvCxnSpPr>
            <a:cxnSpLocks noChangeShapeType="1"/>
          </p:cNvCxnSpPr>
          <p:nvPr/>
        </p:nvCxnSpPr>
        <p:spPr bwMode="auto">
          <a:xfrm>
            <a:off x="5819549" y="6048806"/>
            <a:ext cx="193515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254" name="Object 8"/>
          <p:cNvGraphicFramePr>
            <a:graphicFrameLocks noChangeAspect="1"/>
          </p:cNvGraphicFramePr>
          <p:nvPr/>
        </p:nvGraphicFramePr>
        <p:xfrm>
          <a:off x="2623085" y="6068964"/>
          <a:ext cx="2286480" cy="33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4" imgW="1663700" imgH="241300" progId="Equation.3">
                  <p:embed/>
                </p:oleObj>
              </mc:Choice>
              <mc:Fallback>
                <p:oleObj name="Equation" r:id="rId14" imgW="1663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085" y="6068964"/>
                        <a:ext cx="2286480" cy="331165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9"/>
          <p:cNvGraphicFramePr>
            <a:graphicFrameLocks noChangeAspect="1"/>
          </p:cNvGraphicFramePr>
          <p:nvPr/>
        </p:nvGraphicFramePr>
        <p:xfrm>
          <a:off x="5777794" y="6054565"/>
          <a:ext cx="2046025" cy="29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6" imgW="1600200" imgH="228600" progId="Equation.3">
                  <p:embed/>
                </p:oleObj>
              </mc:Choice>
              <mc:Fallback>
                <p:oleObj name="Equation" r:id="rId16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94" y="6054565"/>
                        <a:ext cx="2046025" cy="293729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99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D3A3F-CA27-4230-8593-B9B3DB5514F2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Naïve Bayes	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11269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603672" y="1218112"/>
            <a:ext cx="9191995" cy="5114343"/>
          </a:xfrm>
          <a:prstGeom prst="rect">
            <a:avLst/>
          </a:prstGeom>
          <a:blipFill rotWithShape="1">
            <a:blip r:embed="rId3" cstate="print"/>
            <a:stretch>
              <a:fillRect l="-1143" t="-432" r="-1023"/>
            </a:stretch>
          </a:blipFill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GB" sz="1633">
                <a:noFill/>
              </a:rPr>
              <a:t> </a:t>
            </a:r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857780" y="2286481"/>
          <a:ext cx="7226601" cy="173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4394200" imgH="1041400" progId="Equation.3">
                  <p:embed/>
                </p:oleObj>
              </mc:Choice>
              <mc:Fallback>
                <p:oleObj name="Equation" r:id="rId4" imgW="43942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780" y="2286481"/>
                        <a:ext cx="7226601" cy="173069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2571250" y="5639888"/>
          <a:ext cx="7798221" cy="42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6" imgW="4724400" imgH="254000" progId="Equation.3">
                  <p:embed/>
                </p:oleObj>
              </mc:Choice>
              <mc:Fallback>
                <p:oleObj name="Equation" r:id="rId6" imgW="4724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250" y="5639888"/>
                        <a:ext cx="7798221" cy="42043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5"/>
          <p:cNvGraphicFramePr>
            <a:graphicFrameLocks noChangeAspect="1"/>
          </p:cNvGraphicFramePr>
          <p:nvPr/>
        </p:nvGraphicFramePr>
        <p:xfrm>
          <a:off x="7491214" y="4646393"/>
          <a:ext cx="2060423" cy="48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8" imgW="863225" imgH="215806" progId="Equation.3">
                  <p:embed/>
                </p:oleObj>
              </mc:Choice>
              <mc:Fallback>
                <p:oleObj name="Equation" r:id="rId8" imgW="86322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214" y="4646393"/>
                        <a:ext cx="2060423" cy="485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89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FDDBC5-53F9-4103-B228-BD5EA69ACCBE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Example	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40"/>
              <a:t>Example: Play Tennis</a:t>
            </a: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52" y="1701902"/>
            <a:ext cx="6012809" cy="45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130557" y="3635619"/>
            <a:ext cx="1157638" cy="1244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990">
              <a:defRPr/>
            </a:pPr>
            <a:endParaRPr lang="en-GB" sz="1633"/>
          </a:p>
        </p:txBody>
      </p:sp>
      <p:sp>
        <p:nvSpPr>
          <p:cNvPr id="10" name="Rectangle 9"/>
          <p:cNvSpPr/>
          <p:nvPr/>
        </p:nvSpPr>
        <p:spPr bwMode="auto">
          <a:xfrm>
            <a:off x="5612211" y="1769575"/>
            <a:ext cx="1520480" cy="158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990">
              <a:defRPr/>
            </a:pPr>
            <a:endParaRPr lang="en-GB" sz="1633"/>
          </a:p>
        </p:txBody>
      </p:sp>
      <p:sp>
        <p:nvSpPr>
          <p:cNvPr id="9" name="Rectangle 8"/>
          <p:cNvSpPr/>
          <p:nvPr/>
        </p:nvSpPr>
        <p:spPr bwMode="auto">
          <a:xfrm>
            <a:off x="2294799" y="3635619"/>
            <a:ext cx="1382255" cy="1244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990">
              <a:defRPr/>
            </a:pPr>
            <a:endParaRPr lang="en-GB" sz="1633"/>
          </a:p>
        </p:txBody>
      </p:sp>
      <p:sp>
        <p:nvSpPr>
          <p:cNvPr id="8" name="Rectangle 7"/>
          <p:cNvSpPr/>
          <p:nvPr/>
        </p:nvSpPr>
        <p:spPr bwMode="auto">
          <a:xfrm>
            <a:off x="2156574" y="1769575"/>
            <a:ext cx="1105804" cy="158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5990">
              <a:defRPr/>
            </a:pPr>
            <a:endParaRPr lang="en-GB" sz="1633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514946" y="3635619"/>
            <a:ext cx="1105804" cy="124402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535">
              <a:latin typeface="Times New Roman" panose="02020603050405020304" pitchFamily="18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4797257" y="3635619"/>
            <a:ext cx="1022293" cy="124402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535">
              <a:latin typeface="Times New Roman" panose="02020603050405020304" pitchFamily="18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8445833" y="1769575"/>
            <a:ext cx="1313142" cy="158959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535">
              <a:latin typeface="Times New Roman" panose="02020603050405020304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4368181" y="1769575"/>
            <a:ext cx="1105804" cy="158959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535">
              <a:latin typeface="Times New Roman" panose="02020603050405020304" pitchFamily="18" charset="0"/>
            </a:endParaRPr>
          </a:p>
        </p:txBody>
      </p:sp>
      <p:sp>
        <p:nvSpPr>
          <p:cNvPr id="13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0A4A7-6BFF-4E1F-80F3-D73EA684B49E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Example	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40"/>
              <a:t>Learning Phase</a:t>
            </a:r>
          </a:p>
        </p:txBody>
      </p:sp>
      <p:graphicFrame>
        <p:nvGraphicFramePr>
          <p:cNvPr id="541824" name="Group 128"/>
          <p:cNvGraphicFramePr>
            <a:graphicFrameLocks noGrp="1"/>
          </p:cNvGraphicFramePr>
          <p:nvPr/>
        </p:nvGraphicFramePr>
        <p:xfrm>
          <a:off x="2156574" y="1771014"/>
          <a:ext cx="3301575" cy="1614247"/>
        </p:xfrm>
        <a:graphic>
          <a:graphicData uri="http://schemas.openxmlformats.org/drawingml/2006/table">
            <a:tbl>
              <a:tblPr/>
              <a:tblGrid>
                <a:gridCol w="1100045"/>
                <a:gridCol w="1101485"/>
                <a:gridCol w="1100045"/>
              </a:tblGrid>
              <a:tr h="35951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Outlook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Sunny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Overcast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0/5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Rain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1770" name="Group 74"/>
          <p:cNvGraphicFramePr>
            <a:graphicFrameLocks noGrp="1"/>
          </p:cNvGraphicFramePr>
          <p:nvPr/>
        </p:nvGraphicFramePr>
        <p:xfrm>
          <a:off x="5612211" y="1771014"/>
          <a:ext cx="4146764" cy="1614247"/>
        </p:xfrm>
        <a:graphic>
          <a:graphicData uri="http://schemas.openxmlformats.org/drawingml/2006/table">
            <a:tbl>
              <a:tblPr/>
              <a:tblGrid>
                <a:gridCol w="1520480"/>
                <a:gridCol w="1313142"/>
                <a:gridCol w="1313142"/>
              </a:tblGrid>
              <a:tr h="35951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Temperature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Hot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Mild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2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Cool</a:t>
                      </a:r>
                    </a:p>
                  </a:txBody>
                  <a:tcPr marL="82935" marR="82935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2935" marR="82935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1828" name="Group 132"/>
          <p:cNvGraphicFramePr>
            <a:graphicFrameLocks noGrp="1"/>
          </p:cNvGraphicFramePr>
          <p:nvPr/>
        </p:nvGraphicFramePr>
        <p:xfrm>
          <a:off x="2294799" y="3637059"/>
          <a:ext cx="3524749" cy="1253988"/>
        </p:xfrm>
        <a:graphic>
          <a:graphicData uri="http://schemas.openxmlformats.org/drawingml/2006/table">
            <a:tbl>
              <a:tblPr/>
              <a:tblGrid>
                <a:gridCol w="1409612"/>
                <a:gridCol w="1074127"/>
                <a:gridCol w="1041010"/>
              </a:tblGrid>
              <a:tr h="41755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Humidity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Play=N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High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4/5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Normal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1833" name="Group 137"/>
          <p:cNvGraphicFramePr>
            <a:graphicFrameLocks noGrp="1"/>
          </p:cNvGraphicFramePr>
          <p:nvPr/>
        </p:nvGraphicFramePr>
        <p:xfrm>
          <a:off x="6096000" y="3637059"/>
          <a:ext cx="3524750" cy="1248229"/>
        </p:xfrm>
        <a:graphic>
          <a:graphicData uri="http://schemas.openxmlformats.org/drawingml/2006/table">
            <a:tbl>
              <a:tblPr/>
              <a:tblGrid>
                <a:gridCol w="1231071"/>
                <a:gridCol w="1154759"/>
                <a:gridCol w="1138920"/>
              </a:tblGrid>
              <a:tr h="41179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Wind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Strong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Weak</a:t>
                      </a:r>
                    </a:p>
                  </a:txBody>
                  <a:tcPr marL="82935" marR="82935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2935" marR="82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6" name="Text Box 119"/>
          <p:cNvSpPr txBox="1">
            <a:spLocks noChangeArrowheads="1"/>
          </p:cNvSpPr>
          <p:nvPr/>
        </p:nvSpPr>
        <p:spPr bwMode="auto">
          <a:xfrm>
            <a:off x="3538829" y="5295765"/>
            <a:ext cx="2386679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77" i="1">
                <a:latin typeface="Palatino Linotype" panose="02040502050505030304" pitchFamily="18" charset="0"/>
              </a:rPr>
              <a:t>P</a:t>
            </a:r>
            <a:r>
              <a:rPr lang="en-GB" altLang="en-US" sz="2177">
                <a:latin typeface="Palatino Linotype" panose="02040502050505030304" pitchFamily="18" charset="0"/>
              </a:rPr>
              <a:t>(Play</a:t>
            </a:r>
            <a:r>
              <a:rPr lang="en-GB" altLang="en-US" sz="2177" i="1">
                <a:latin typeface="Palatino Linotype" panose="02040502050505030304" pitchFamily="18" charset="0"/>
              </a:rPr>
              <a:t>=Yes) = </a:t>
            </a:r>
            <a:r>
              <a:rPr lang="en-GB" altLang="en-US" sz="2177">
                <a:latin typeface="Palatino Linotype" panose="02040502050505030304" pitchFamily="18" charset="0"/>
              </a:rPr>
              <a:t>9/14</a:t>
            </a:r>
          </a:p>
        </p:txBody>
      </p:sp>
      <p:sp>
        <p:nvSpPr>
          <p:cNvPr id="13407" name="Text Box 120"/>
          <p:cNvSpPr txBox="1">
            <a:spLocks noChangeArrowheads="1"/>
          </p:cNvSpPr>
          <p:nvPr/>
        </p:nvSpPr>
        <p:spPr bwMode="auto">
          <a:xfrm>
            <a:off x="6130557" y="5295765"/>
            <a:ext cx="2353529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77" i="1">
                <a:latin typeface="Palatino Linotype" panose="02040502050505030304" pitchFamily="18" charset="0"/>
              </a:rPr>
              <a:t>P</a:t>
            </a:r>
            <a:r>
              <a:rPr lang="en-GB" altLang="en-US" sz="2177">
                <a:latin typeface="Palatino Linotype" panose="02040502050505030304" pitchFamily="18" charset="0"/>
              </a:rPr>
              <a:t>(Play</a:t>
            </a:r>
            <a:r>
              <a:rPr lang="en-GB" altLang="en-US" sz="2177" i="1">
                <a:latin typeface="Palatino Linotype" panose="02040502050505030304" pitchFamily="18" charset="0"/>
              </a:rPr>
              <a:t>=No) = </a:t>
            </a:r>
            <a:r>
              <a:rPr lang="en-GB" altLang="en-US" sz="2177">
                <a:latin typeface="Palatino Linotype" panose="02040502050505030304" pitchFamily="18" charset="0"/>
              </a:rPr>
              <a:t>5/14</a:t>
            </a:r>
          </a:p>
        </p:txBody>
      </p:sp>
    </p:spTree>
    <p:extLst>
      <p:ext uri="{BB962C8B-B14F-4D97-AF65-F5344CB8AC3E}">
        <p14:creationId xmlns:p14="http://schemas.microsoft.com/office/powerpoint/2010/main" val="66851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2BA49-1594-464F-906D-2AC271C4DBCE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  <a:noFill/>
        </p:spPr>
        <p:txBody>
          <a:bodyPr/>
          <a:lstStyle/>
          <a:p>
            <a:pPr eaLnBrk="1" hangingPunct="1"/>
            <a:r>
              <a:rPr lang="en-US" altLang="en-US" b="0" smtClean="0"/>
              <a:t>Probability Basics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465446" y="1218112"/>
            <a:ext cx="9191995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540"/>
              <a:t>Prior, conditional and joint probability for random variables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Prior probability: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Conditional probability: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Joint probability: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Relationship: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Independence: </a:t>
            </a:r>
            <a:endParaRPr lang="en-US" altLang="en-US" sz="2540"/>
          </a:p>
          <a:p>
            <a:pPr eaLnBrk="1" hangingPunct="1">
              <a:lnSpc>
                <a:spcPct val="110000"/>
              </a:lnSpc>
            </a:pPr>
            <a:endParaRPr lang="en-US" altLang="en-US" sz="2540"/>
          </a:p>
          <a:p>
            <a:pPr eaLnBrk="1" hangingPunct="1">
              <a:lnSpc>
                <a:spcPct val="110000"/>
              </a:lnSpc>
            </a:pPr>
            <a:r>
              <a:rPr lang="en-US" altLang="en-US" sz="2540"/>
              <a:t>Bayesian Rule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273847" y="2250485"/>
          <a:ext cx="2480859" cy="41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1206500" imgH="203200" progId="Equation.3">
                  <p:embed/>
                </p:oleObj>
              </mc:Choice>
              <mc:Fallback>
                <p:oleObj name="Equation" r:id="rId3" imgW="1206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847" y="2250485"/>
                        <a:ext cx="2480859" cy="41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4519366" y="1769575"/>
          <a:ext cx="885507" cy="44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406048" imgH="203024" progId="Equation.3">
                  <p:embed/>
                </p:oleObj>
              </mc:Choice>
              <mc:Fallback>
                <p:oleObj name="Equation" r:id="rId5" imgW="40604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366" y="1769575"/>
                        <a:ext cx="885507" cy="443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0"/>
          <p:cNvGraphicFramePr>
            <a:graphicFrameLocks noChangeAspect="1"/>
          </p:cNvGraphicFramePr>
          <p:nvPr/>
        </p:nvGraphicFramePr>
        <p:xfrm>
          <a:off x="4520806" y="2668041"/>
          <a:ext cx="3579464" cy="41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1739900" imgH="203200" progId="Equation.3">
                  <p:embed/>
                </p:oleObj>
              </mc:Choice>
              <mc:Fallback>
                <p:oleObj name="Equation" r:id="rId7" imgW="1739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06" y="2668041"/>
                        <a:ext cx="3579464" cy="41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1"/>
          <p:cNvGraphicFramePr>
            <a:graphicFrameLocks noChangeAspect="1"/>
          </p:cNvGraphicFramePr>
          <p:nvPr/>
        </p:nvGraphicFramePr>
        <p:xfrm>
          <a:off x="4060054" y="3082718"/>
          <a:ext cx="5491583" cy="41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2667000" imgH="203200" progId="Equation.3">
                  <p:embed/>
                </p:oleObj>
              </mc:Choice>
              <mc:Fallback>
                <p:oleObj name="Equation" r:id="rId9" imgW="2667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054" y="3082718"/>
                        <a:ext cx="5491583" cy="41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2"/>
          <p:cNvGraphicFramePr>
            <a:graphicFrameLocks noChangeAspect="1"/>
          </p:cNvGraphicFramePr>
          <p:nvPr/>
        </p:nvGraphicFramePr>
        <p:xfrm>
          <a:off x="2640363" y="3981183"/>
          <a:ext cx="7445459" cy="41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1" imgW="3619500" imgH="203200" progId="Equation.3">
                  <p:embed/>
                </p:oleObj>
              </mc:Choice>
              <mc:Fallback>
                <p:oleObj name="Equation" r:id="rId11" imgW="3619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363" y="3981183"/>
                        <a:ext cx="7445459" cy="41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8"/>
          <p:cNvGraphicFramePr>
            <a:graphicFrameLocks noChangeAspect="1"/>
          </p:cNvGraphicFramePr>
          <p:nvPr/>
        </p:nvGraphicFramePr>
        <p:xfrm>
          <a:off x="2206969" y="4934363"/>
          <a:ext cx="3267017" cy="103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3" imgW="1320227" imgH="418918" progId="Equation.3">
                  <p:embed/>
                </p:oleObj>
              </mc:Choice>
              <mc:Fallback>
                <p:oleObj name="Equation" r:id="rId13" imgW="132022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969" y="4934363"/>
                        <a:ext cx="3267017" cy="103669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3"/>
          <p:cNvGraphicFramePr>
            <a:graphicFrameLocks noChangeAspect="1"/>
          </p:cNvGraphicFramePr>
          <p:nvPr/>
        </p:nvGraphicFramePr>
        <p:xfrm>
          <a:off x="5846907" y="5017874"/>
          <a:ext cx="4395858" cy="93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5" imgW="1497950" imgH="317362" progId="Equation.3">
                  <p:embed/>
                </p:oleObj>
              </mc:Choice>
              <mc:Fallback>
                <p:oleObj name="Equation" r:id="rId15" imgW="149795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907" y="5017874"/>
                        <a:ext cx="4395858" cy="93302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3672" y="5639887"/>
            <a:ext cx="1589593" cy="786927"/>
            <a:chOff x="393700" y="6219031"/>
            <a:chExt cx="1752600" cy="866081"/>
          </a:xfrm>
        </p:grpSpPr>
        <p:cxnSp>
          <p:nvCxnSpPr>
            <p:cNvPr id="5137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1231900" y="6219031"/>
              <a:ext cx="457200" cy="4572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8" name="TextBox 16"/>
            <p:cNvSpPr txBox="1">
              <a:spLocks noChangeArrowheads="1"/>
            </p:cNvSpPr>
            <p:nvPr/>
          </p:nvSpPr>
          <p:spPr bwMode="auto">
            <a:xfrm>
              <a:off x="393700" y="6676231"/>
              <a:ext cx="1752600" cy="408881"/>
            </a:xfrm>
            <a:prstGeom prst="rect">
              <a:avLst/>
            </a:prstGeom>
            <a:solidFill>
              <a:srgbClr val="C6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14">
                  <a:solidFill>
                    <a:srgbClr val="FF0000"/>
                  </a:solidFill>
                </a:rPr>
                <a:t>Discriminative</a:t>
              </a:r>
              <a:r>
                <a:rPr lang="en-GB" altLang="en-US" sz="1814"/>
                <a:t>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06407" y="5363435"/>
            <a:ext cx="1520480" cy="1132689"/>
            <a:chOff x="3594100" y="5914231"/>
            <a:chExt cx="1676400" cy="1247305"/>
          </a:xfrm>
        </p:grpSpPr>
        <p:cxnSp>
          <p:nvCxnSpPr>
            <p:cNvPr id="5135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3594100" y="5914231"/>
              <a:ext cx="914400" cy="8382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6" name="TextBox 21"/>
            <p:cNvSpPr txBox="1">
              <a:spLocks noChangeArrowheads="1"/>
            </p:cNvSpPr>
            <p:nvPr/>
          </p:nvSpPr>
          <p:spPr bwMode="auto">
            <a:xfrm>
              <a:off x="3898900" y="6752431"/>
              <a:ext cx="1371600" cy="409105"/>
            </a:xfrm>
            <a:prstGeom prst="rect">
              <a:avLst/>
            </a:prstGeom>
            <a:solidFill>
              <a:srgbClr val="C6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14">
                  <a:solidFill>
                    <a:srgbClr val="FF0000"/>
                  </a:solidFill>
                </a:rPr>
                <a:t>Generative</a:t>
              </a:r>
              <a:r>
                <a:rPr lang="en-GB" altLang="en-US" sz="1814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982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A42E9-2673-40D1-A7C2-D098EF126EC1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Example	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40"/>
              <a:t>Test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77"/>
              <a:t>Given a new instance, predict its label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177" b="1">
                <a:latin typeface="Palatino Linotype" panose="02040502050505030304" pitchFamily="18" charset="0"/>
              </a:rPr>
              <a:t>      </a:t>
            </a:r>
            <a:r>
              <a:rPr lang="en-US" altLang="en-US" sz="2177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US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’=(Outlook=</a:t>
            </a:r>
            <a:r>
              <a:rPr lang="en-US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Sunny, </a:t>
            </a:r>
            <a:r>
              <a:rPr lang="en-US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Temperature=</a:t>
            </a:r>
            <a:r>
              <a:rPr lang="en-US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Cool, </a:t>
            </a:r>
            <a:r>
              <a:rPr lang="en-US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Humidity</a:t>
            </a:r>
            <a:r>
              <a:rPr lang="en-US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=High, </a:t>
            </a:r>
            <a:r>
              <a:rPr lang="en-US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Wind=</a:t>
            </a:r>
            <a:r>
              <a:rPr lang="en-US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Strong</a:t>
            </a:r>
            <a:r>
              <a:rPr lang="en-US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77">
                <a:solidFill>
                  <a:schemeClr val="tx2"/>
                </a:solidFill>
              </a:rPr>
              <a:t>Look up tables achieved in the learning phrase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77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177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177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177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177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77">
                <a:solidFill>
                  <a:schemeClr val="tx2"/>
                </a:solidFill>
              </a:rPr>
              <a:t>Decision making with the MAP rule</a:t>
            </a:r>
          </a:p>
        </p:txBody>
      </p:sp>
      <p:sp>
        <p:nvSpPr>
          <p:cNvPr id="14342" name="Text Box 91"/>
          <p:cNvSpPr txBox="1">
            <a:spLocks noChangeArrowheads="1"/>
          </p:cNvSpPr>
          <p:nvPr/>
        </p:nvSpPr>
        <p:spPr bwMode="auto">
          <a:xfrm>
            <a:off x="6096000" y="2624846"/>
            <a:ext cx="3597075" cy="17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P(Outlook=S</a:t>
            </a:r>
            <a:r>
              <a:rPr lang="en-GB" altLang="en-US" sz="1633" i="1">
                <a:latin typeface="Palatino Linotype" panose="02040502050505030304" pitchFamily="18" charset="0"/>
              </a:rPr>
              <a:t>unny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P(Temperature=</a:t>
            </a:r>
            <a:r>
              <a:rPr lang="en-GB" altLang="en-US" sz="1633" i="1">
                <a:latin typeface="Palatino Linotype" panose="02040502050505030304" pitchFamily="18" charset="0"/>
              </a:rPr>
              <a:t>Cool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=No</a:t>
            </a:r>
            <a:r>
              <a:rPr lang="en-GB" altLang="en-US" sz="1633">
                <a:latin typeface="Palatino Linotype" panose="02040502050505030304" pitchFamily="18" charset="0"/>
              </a:rPr>
              <a:t>) = 1/5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P(Huminity=</a:t>
            </a:r>
            <a:r>
              <a:rPr lang="en-GB" altLang="en-US" sz="1633" i="1">
                <a:latin typeface="Palatino Linotype" panose="02040502050505030304" pitchFamily="18" charset="0"/>
              </a:rPr>
              <a:t>High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 = 4/5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P(Wind=</a:t>
            </a:r>
            <a:r>
              <a:rPr lang="en-GB" altLang="en-US" sz="1633" i="1">
                <a:latin typeface="Palatino Linotype" panose="02040502050505030304" pitchFamily="18" charset="0"/>
              </a:rPr>
              <a:t>Strong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P(Play=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 = 5/14</a:t>
            </a:r>
          </a:p>
        </p:txBody>
      </p:sp>
      <p:sp>
        <p:nvSpPr>
          <p:cNvPr id="14343" name="Text Box 93"/>
          <p:cNvSpPr txBox="1">
            <a:spLocks noChangeArrowheads="1"/>
          </p:cNvSpPr>
          <p:nvPr/>
        </p:nvSpPr>
        <p:spPr bwMode="auto">
          <a:xfrm>
            <a:off x="2502138" y="2669481"/>
            <a:ext cx="3516155" cy="17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P(Outlook=</a:t>
            </a:r>
            <a:r>
              <a:rPr lang="en-GB" altLang="en-US" sz="1633" i="1">
                <a:latin typeface="Palatino Linotype" panose="02040502050505030304" pitchFamily="18" charset="0"/>
              </a:rPr>
              <a:t>Sunny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2/9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P(Temperature=</a:t>
            </a:r>
            <a:r>
              <a:rPr lang="en-GB" altLang="en-US" sz="1633" i="1">
                <a:latin typeface="Palatino Linotype" panose="02040502050505030304" pitchFamily="18" charset="0"/>
              </a:rPr>
              <a:t>Cool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P(Huminity=</a:t>
            </a:r>
            <a:r>
              <a:rPr lang="en-GB" altLang="en-US" sz="1633" i="1">
                <a:latin typeface="Palatino Linotype" panose="02040502050505030304" pitchFamily="18" charset="0"/>
              </a:rPr>
              <a:t>High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P(Wind=</a:t>
            </a:r>
            <a:r>
              <a:rPr lang="en-GB" altLang="en-US" sz="1633" i="1">
                <a:latin typeface="Palatino Linotype" panose="02040502050505030304" pitchFamily="18" charset="0"/>
              </a:rPr>
              <a:t>Strong</a:t>
            </a:r>
            <a:r>
              <a:rPr lang="en-GB" altLang="en-US" sz="1633">
                <a:latin typeface="Palatino Linotype" panose="02040502050505030304" pitchFamily="18" charset="0"/>
              </a:rPr>
              <a:t>|Play=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P(Play=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9/14</a:t>
            </a:r>
          </a:p>
        </p:txBody>
      </p:sp>
      <p:sp>
        <p:nvSpPr>
          <p:cNvPr id="14344" name="Text Box 94"/>
          <p:cNvSpPr txBox="1">
            <a:spLocks noChangeArrowheads="1"/>
          </p:cNvSpPr>
          <p:nvPr/>
        </p:nvSpPr>
        <p:spPr bwMode="auto">
          <a:xfrm>
            <a:off x="2502137" y="4881088"/>
            <a:ext cx="7740627" cy="20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en-US" sz="1633" i="1">
                <a:solidFill>
                  <a:schemeClr val="accent2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en-US" sz="1995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’) ≈</a:t>
            </a:r>
            <a:r>
              <a:rPr lang="en-GB" altLang="en-US" sz="1633">
                <a:latin typeface="Palatino Linotype" panose="02040502050505030304" pitchFamily="18" charset="0"/>
              </a:rPr>
              <a:t> [P(</a:t>
            </a:r>
            <a:r>
              <a:rPr lang="en-GB" altLang="en-US" sz="1633" i="1">
                <a:latin typeface="Palatino Linotype" panose="02040502050505030304" pitchFamily="18" charset="0"/>
              </a:rPr>
              <a:t>Sunny</a:t>
            </a:r>
            <a:r>
              <a:rPr lang="en-GB" altLang="en-US" sz="1633">
                <a:latin typeface="Palatino Linotype" panose="02040502050505030304" pitchFamily="18" charset="0"/>
              </a:rPr>
              <a:t>|Y</a:t>
            </a:r>
            <a:r>
              <a:rPr lang="en-GB" altLang="en-US" sz="1633" i="1">
                <a:latin typeface="Palatino Linotype" panose="02040502050505030304" pitchFamily="18" charset="0"/>
              </a:rPr>
              <a:t>es</a:t>
            </a:r>
            <a:r>
              <a:rPr lang="en-GB" altLang="en-US" sz="1633">
                <a:latin typeface="Palatino Linotype" panose="02040502050505030304" pitchFamily="18" charset="0"/>
              </a:rPr>
              <a:t>)P(</a:t>
            </a:r>
            <a:r>
              <a:rPr lang="en-GB" altLang="en-US" sz="1633" i="1">
                <a:latin typeface="Palatino Linotype" panose="02040502050505030304" pitchFamily="18" charset="0"/>
              </a:rPr>
              <a:t>Cool</a:t>
            </a:r>
            <a:r>
              <a:rPr lang="en-GB" altLang="en-US" sz="1633">
                <a:latin typeface="Palatino Linotype" panose="02040502050505030304" pitchFamily="18" charset="0"/>
              </a:rPr>
              <a:t>|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)P(</a:t>
            </a:r>
            <a:r>
              <a:rPr lang="en-GB" altLang="en-US" sz="1633" i="1">
                <a:latin typeface="Palatino Linotype" panose="02040502050505030304" pitchFamily="18" charset="0"/>
              </a:rPr>
              <a:t>High</a:t>
            </a:r>
            <a:r>
              <a:rPr lang="en-GB" altLang="en-US" sz="1633">
                <a:latin typeface="Palatino Linotype" panose="02040502050505030304" pitchFamily="18" charset="0"/>
              </a:rPr>
              <a:t>|Y</a:t>
            </a:r>
            <a:r>
              <a:rPr lang="en-GB" altLang="en-US" sz="1633" i="1">
                <a:latin typeface="Palatino Linotype" panose="02040502050505030304" pitchFamily="18" charset="0"/>
              </a:rPr>
              <a:t>es</a:t>
            </a:r>
            <a:r>
              <a:rPr lang="en-GB" altLang="en-US" sz="1633">
                <a:latin typeface="Palatino Linotype" panose="02040502050505030304" pitchFamily="18" charset="0"/>
              </a:rPr>
              <a:t>)P(</a:t>
            </a:r>
            <a:r>
              <a:rPr lang="en-GB" altLang="en-US" sz="1633" i="1">
                <a:latin typeface="Palatino Linotype" panose="02040502050505030304" pitchFamily="18" charset="0"/>
              </a:rPr>
              <a:t>Strong</a:t>
            </a:r>
            <a:r>
              <a:rPr lang="en-GB" altLang="en-US" sz="1633">
                <a:latin typeface="Palatino Linotype" panose="02040502050505030304" pitchFamily="18" charset="0"/>
              </a:rPr>
              <a:t>|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)]P(Play=</a:t>
            </a:r>
            <a:r>
              <a:rPr lang="en-GB" altLang="en-US" sz="1633" i="1">
                <a:latin typeface="Palatino Linotype" panose="02040502050505030304" pitchFamily="18" charset="0"/>
              </a:rPr>
              <a:t>Yes</a:t>
            </a:r>
            <a:r>
              <a:rPr lang="en-GB" altLang="en-US" sz="1633">
                <a:latin typeface="Palatino Linotype" panose="02040502050505030304" pitchFamily="18" charset="0"/>
              </a:rPr>
              <a:t>) = 0.0053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33">
                <a:latin typeface="Palatino Linotype" panose="02040502050505030304" pitchFamily="18" charset="0"/>
              </a:rPr>
              <a:t> </a:t>
            </a: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en-US" sz="1633" i="1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en-US" sz="1995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en-US" sz="1633">
                <a:solidFill>
                  <a:schemeClr val="accent2"/>
                </a:solidFill>
                <a:latin typeface="Palatino Linotype" panose="02040502050505030304" pitchFamily="18" charset="0"/>
              </a:rPr>
              <a:t>’) ≈ </a:t>
            </a:r>
            <a:r>
              <a:rPr lang="en-GB" altLang="en-US" sz="1633">
                <a:latin typeface="Palatino Linotype" panose="02040502050505030304" pitchFamily="18" charset="0"/>
              </a:rPr>
              <a:t>[P(</a:t>
            </a:r>
            <a:r>
              <a:rPr lang="en-GB" altLang="en-US" sz="1633" i="1">
                <a:latin typeface="Palatino Linotype" panose="02040502050505030304" pitchFamily="18" charset="0"/>
              </a:rPr>
              <a:t>Sunny</a:t>
            </a:r>
            <a:r>
              <a:rPr lang="en-GB" altLang="en-US" sz="1633">
                <a:latin typeface="Palatino Linotype" panose="02040502050505030304" pitchFamily="18" charset="0"/>
              </a:rPr>
              <a:t>|N</a:t>
            </a:r>
            <a:r>
              <a:rPr lang="en-GB" altLang="en-US" sz="1633" i="1">
                <a:latin typeface="Palatino Linotype" panose="02040502050505030304" pitchFamily="18" charset="0"/>
              </a:rPr>
              <a:t>o</a:t>
            </a:r>
            <a:r>
              <a:rPr lang="en-GB" altLang="en-US" sz="1633">
                <a:latin typeface="Palatino Linotype" panose="02040502050505030304" pitchFamily="18" charset="0"/>
              </a:rPr>
              <a:t>) P(</a:t>
            </a:r>
            <a:r>
              <a:rPr lang="en-GB" altLang="en-US" sz="1633" i="1">
                <a:latin typeface="Palatino Linotype" panose="02040502050505030304" pitchFamily="18" charset="0"/>
              </a:rPr>
              <a:t>Cool</a:t>
            </a:r>
            <a:r>
              <a:rPr lang="en-GB" altLang="en-US" sz="1633">
                <a:latin typeface="Palatino Linotype" panose="02040502050505030304" pitchFamily="18" charset="0"/>
              </a:rPr>
              <a:t>|N</a:t>
            </a:r>
            <a:r>
              <a:rPr lang="en-GB" altLang="en-US" sz="1633" i="1">
                <a:latin typeface="Palatino Linotype" panose="02040502050505030304" pitchFamily="18" charset="0"/>
              </a:rPr>
              <a:t>o</a:t>
            </a:r>
            <a:r>
              <a:rPr lang="en-GB" altLang="en-US" sz="1633">
                <a:latin typeface="Palatino Linotype" panose="02040502050505030304" pitchFamily="18" charset="0"/>
              </a:rPr>
              <a:t>)P(</a:t>
            </a:r>
            <a:r>
              <a:rPr lang="en-GB" altLang="en-US" sz="1633" i="1">
                <a:latin typeface="Palatino Linotype" panose="02040502050505030304" pitchFamily="18" charset="0"/>
              </a:rPr>
              <a:t>High</a:t>
            </a:r>
            <a:r>
              <a:rPr lang="en-GB" altLang="en-US" sz="1633">
                <a:latin typeface="Palatino Linotype" panose="02040502050505030304" pitchFamily="18" charset="0"/>
              </a:rPr>
              <a:t>|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)P(</a:t>
            </a:r>
            <a:r>
              <a:rPr lang="en-GB" altLang="en-US" sz="1633" i="1">
                <a:latin typeface="Palatino Linotype" panose="02040502050505030304" pitchFamily="18" charset="0"/>
              </a:rPr>
              <a:t>Strong</a:t>
            </a:r>
            <a:r>
              <a:rPr lang="en-GB" altLang="en-US" sz="1633">
                <a:latin typeface="Palatino Linotype" panose="02040502050505030304" pitchFamily="18" charset="0"/>
              </a:rPr>
              <a:t>|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)]P(Play=</a:t>
            </a:r>
            <a:r>
              <a:rPr lang="en-GB" altLang="en-US" sz="1633" i="1">
                <a:latin typeface="Palatino Linotype" panose="02040502050505030304" pitchFamily="18" charset="0"/>
              </a:rPr>
              <a:t>No</a:t>
            </a:r>
            <a:r>
              <a:rPr lang="en-GB" altLang="en-US" sz="1633">
                <a:latin typeface="Palatino Linotype" panose="02040502050505030304" pitchFamily="18" charset="0"/>
              </a:rPr>
              <a:t>) = 0.0206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1633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         Given the fact</a:t>
            </a:r>
            <a:r>
              <a:rPr lang="en-GB" altLang="en-US" sz="1814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en-US" sz="2177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’) &lt; P(</a:t>
            </a:r>
            <a:r>
              <a:rPr lang="en-GB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en-US" sz="2177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’), we label </a:t>
            </a:r>
            <a:r>
              <a:rPr lang="en-GB" altLang="en-US" sz="2177" b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’ to be “</a:t>
            </a:r>
            <a:r>
              <a:rPr lang="en-GB" altLang="en-US" sz="1814" i="1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en-US" sz="1814">
                <a:solidFill>
                  <a:schemeClr val="accent2"/>
                </a:solidFill>
                <a:latin typeface="Palatino Linotype" panose="02040502050505030304" pitchFamily="18" charset="0"/>
              </a:rPr>
              <a:t>”.</a:t>
            </a:r>
            <a:r>
              <a:rPr lang="en-GB" altLang="en-US" sz="1814">
                <a:latin typeface="Palatino Linotype" panose="02040502050505030304" pitchFamily="18" charset="0"/>
              </a:rPr>
              <a:t>  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GB" altLang="en-US" sz="1814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2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28C79-7526-48BC-89AC-657F9102A675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Naïve Bayes 	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1603672" y="107844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979488" indent="-4572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423988" indent="-3810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540" dirty="0">
                <a:latin typeface="Tahoma" pitchFamily="34" charset="0"/>
              </a:rPr>
              <a:t>Algorithm: Continuous-valued Features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latin typeface="Tahoma" pitchFamily="34" charset="0"/>
              </a:rPr>
              <a:t>Numberless values taken by a continuous-valued feature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latin typeface="Tahoma" pitchFamily="34" charset="0"/>
              </a:rPr>
              <a:t>Conditional probability often modeled with the normal distribution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en-US" sz="2177" dirty="0">
              <a:latin typeface="Tahoma" pitchFamily="34" charset="0"/>
            </a:endParaRPr>
          </a:p>
          <a:p>
            <a:pPr lvl="1" eaLnBrk="1" hangingPunct="1">
              <a:lnSpc>
                <a:spcPct val="7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solidFill>
                  <a:schemeClr val="accent2"/>
                </a:solidFill>
                <a:latin typeface="Tahoma" pitchFamily="34" charset="0"/>
              </a:rPr>
              <a:t>Learning Phase</a:t>
            </a:r>
            <a:r>
              <a:rPr lang="en-US" altLang="en-US" sz="2177" dirty="0">
                <a:latin typeface="Tahoma" pitchFamily="34" charset="0"/>
              </a:rPr>
              <a:t>: </a:t>
            </a:r>
            <a:endParaRPr lang="en-GB" altLang="en-US" sz="2177" i="1" dirty="0">
              <a:latin typeface="Palatino Linotype" pitchFamily="18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altLang="en-US" sz="2177" dirty="0">
                <a:latin typeface="Tahoma" pitchFamily="34" charset="0"/>
              </a:rPr>
              <a:t>     Output:         normal distributions and 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177" dirty="0">
                <a:solidFill>
                  <a:schemeClr val="accent2"/>
                </a:solidFill>
                <a:latin typeface="Tahoma" pitchFamily="34" charset="0"/>
              </a:rPr>
              <a:t>Test Phase</a:t>
            </a:r>
            <a:r>
              <a:rPr lang="en-US" altLang="en-US" sz="2177" dirty="0">
                <a:latin typeface="Tahoma" pitchFamily="34" charset="0"/>
              </a:rPr>
              <a:t>: Given an unknown instance </a:t>
            </a:r>
          </a:p>
          <a:p>
            <a:pPr marL="1133172" lvl="2" indent="-240457">
              <a:spcBef>
                <a:spcPct val="20000"/>
              </a:spcBef>
              <a:buFontTx/>
              <a:buChar char="•"/>
              <a:defRPr/>
            </a:pPr>
            <a:r>
              <a:rPr lang="en-US" altLang="en-US" sz="1814" dirty="0">
                <a:latin typeface="Tahoma" pitchFamily="34" charset="0"/>
              </a:rPr>
              <a:t>Instead of looking-up tables, calculate conditional probabilities with all the normal distributions achieved in the learning phrase</a:t>
            </a:r>
          </a:p>
          <a:p>
            <a:pPr marL="1133172" lvl="2" indent="-240457">
              <a:spcBef>
                <a:spcPct val="20000"/>
              </a:spcBef>
              <a:buFontTx/>
              <a:buChar char="•"/>
              <a:defRPr/>
            </a:pPr>
            <a:r>
              <a:rPr lang="en-US" altLang="en-US" sz="1814" dirty="0">
                <a:latin typeface="Tahoma" pitchFamily="34" charset="0"/>
              </a:rPr>
              <a:t>Apply the MAP rule to assign a label (the same as done for the discrete case)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14" dirty="0">
              <a:latin typeface="Tahoma" pitchFamily="34" charset="0"/>
            </a:endParaRPr>
          </a:p>
        </p:txBody>
      </p:sp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2640363" y="2598928"/>
          <a:ext cx="7733429" cy="165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4432300" imgH="1016000" progId="Equation.3">
                  <p:embed/>
                </p:oleObj>
              </mc:Choice>
              <mc:Fallback>
                <p:oleObj name="Equation" r:id="rId3" imgW="44323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363" y="2598928"/>
                        <a:ext cx="7733429" cy="1658706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0"/>
          <p:cNvGraphicFramePr>
            <a:graphicFrameLocks noChangeAspect="1"/>
          </p:cNvGraphicFramePr>
          <p:nvPr/>
        </p:nvGraphicFramePr>
        <p:xfrm>
          <a:off x="4611516" y="4328186"/>
          <a:ext cx="3834317" cy="41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1612200" imgH="177723" progId="Equation.3">
                  <p:embed/>
                </p:oleObj>
              </mc:Choice>
              <mc:Fallback>
                <p:oleObj name="Equation" r:id="rId5" imgW="161220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516" y="4328186"/>
                        <a:ext cx="3834317" cy="41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1"/>
          <p:cNvGraphicFramePr>
            <a:graphicFrameLocks noChangeAspect="1"/>
          </p:cNvGraphicFramePr>
          <p:nvPr/>
        </p:nvGraphicFramePr>
        <p:xfrm>
          <a:off x="3677054" y="4732784"/>
          <a:ext cx="622015" cy="33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7" imgW="279279" imgH="152334" progId="Equation.3">
                  <p:embed/>
                </p:oleObj>
              </mc:Choice>
              <mc:Fallback>
                <p:oleObj name="Equation" r:id="rId7" imgW="27927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054" y="4732784"/>
                        <a:ext cx="622015" cy="33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3"/>
          <p:cNvGraphicFramePr>
            <a:graphicFrameLocks noChangeAspect="1"/>
          </p:cNvGraphicFramePr>
          <p:nvPr/>
        </p:nvGraphicFramePr>
        <p:xfrm>
          <a:off x="7311232" y="4742863"/>
          <a:ext cx="2339755" cy="41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9" imgW="1002865" imgH="177723" progId="Equation.3">
                  <p:embed/>
                </p:oleObj>
              </mc:Choice>
              <mc:Fallback>
                <p:oleObj name="Equation" r:id="rId9" imgW="100286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232" y="4742863"/>
                        <a:ext cx="2339755" cy="41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5"/>
          <p:cNvGraphicFramePr>
            <a:graphicFrameLocks noChangeAspect="1"/>
          </p:cNvGraphicFramePr>
          <p:nvPr/>
        </p:nvGraphicFramePr>
        <p:xfrm>
          <a:off x="7478255" y="5156100"/>
          <a:ext cx="1758056" cy="40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1" imgW="736280" imgH="177723" progId="Equation.3">
                  <p:embed/>
                </p:oleObj>
              </mc:Choice>
              <mc:Fallback>
                <p:oleObj name="Equation" r:id="rId11" imgW="7362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255" y="5156100"/>
                        <a:ext cx="1758056" cy="400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03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E076B-AF0D-4CC7-A3A5-1ACBAF58102D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Naïve Bayes 	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423988" indent="-3810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40"/>
              <a:t>Example: Continuous-valued Features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Temperature is naturally of continuous value.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en-US" sz="2177"/>
              <a:t>     </a:t>
            </a:r>
            <a:r>
              <a:rPr lang="en-US" altLang="en-US" sz="2177" b="1"/>
              <a:t>Yes</a:t>
            </a:r>
            <a:r>
              <a:rPr lang="en-US" altLang="en-US" sz="2177"/>
              <a:t>: 25.2, 19.3, 18.5, 21.7, 20.1, 24.3, 22.8, 23.1, 19.8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en-US" sz="2177"/>
              <a:t>      </a:t>
            </a:r>
            <a:r>
              <a:rPr lang="en-US" altLang="en-US" sz="2177" b="1">
                <a:solidFill>
                  <a:srgbClr val="FF0000"/>
                </a:solidFill>
              </a:rPr>
              <a:t>No</a:t>
            </a:r>
            <a:r>
              <a:rPr lang="en-US" altLang="en-US" sz="2177">
                <a:solidFill>
                  <a:srgbClr val="FF0000"/>
                </a:solidFill>
              </a:rPr>
              <a:t>: 27.3, 30.1, 17.4, 29.5, 15.1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Estimate mean and variance for each class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 b="1"/>
              <a:t>Learning Phase</a:t>
            </a:r>
            <a:r>
              <a:rPr lang="en-US" altLang="en-US" sz="2177"/>
              <a:t>: output two Gaussian models for P(temp|C)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en-US" sz="2177"/>
              <a:t>      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2" eaLnBrk="1" hangingPunct="1"/>
            <a:endParaRPr lang="en-US" altLang="en-US" sz="1814"/>
          </a:p>
        </p:txBody>
      </p:sp>
      <p:graphicFrame>
        <p:nvGraphicFramePr>
          <p:cNvPr id="16390" name="Object 12"/>
          <p:cNvGraphicFramePr>
            <a:graphicFrameLocks noChangeAspect="1"/>
          </p:cNvGraphicFramePr>
          <p:nvPr/>
        </p:nvGraphicFramePr>
        <p:xfrm>
          <a:off x="2571250" y="3497394"/>
          <a:ext cx="3547788" cy="76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2133600" imgH="457200" progId="Equation.3">
                  <p:embed/>
                </p:oleObj>
              </mc:Choice>
              <mc:Fallback>
                <p:oleObj name="Equation" r:id="rId3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250" y="3497394"/>
                        <a:ext cx="3547788" cy="76168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3"/>
          <p:cNvGraphicFramePr>
            <a:graphicFrameLocks noChangeAspect="1"/>
          </p:cNvGraphicFramePr>
          <p:nvPr/>
        </p:nvGraphicFramePr>
        <p:xfrm>
          <a:off x="6836083" y="3448439"/>
          <a:ext cx="2619085" cy="71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574800" imgH="431800" progId="Equation.3">
                  <p:embed/>
                </p:oleObj>
              </mc:Choice>
              <mc:Fallback>
                <p:oleObj name="Equation" r:id="rId5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083" y="3448439"/>
                        <a:ext cx="2619085" cy="719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4"/>
          <p:cNvGraphicFramePr>
            <a:graphicFrameLocks noChangeAspect="1"/>
          </p:cNvGraphicFramePr>
          <p:nvPr/>
        </p:nvGraphicFramePr>
        <p:xfrm>
          <a:off x="2168093" y="4907005"/>
          <a:ext cx="8063153" cy="195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7" imgW="4622800" imgH="1193800" progId="Equation.3">
                  <p:embed/>
                </p:oleObj>
              </mc:Choice>
              <mc:Fallback>
                <p:oleObj name="Equation" r:id="rId7" imgW="46228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093" y="4907005"/>
                        <a:ext cx="8063153" cy="1950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29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8DE87-6D52-4D53-9DFD-7999FAA59BEA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0" smtClean="0"/>
              <a:t/>
            </a:r>
            <a:br>
              <a:rPr lang="en-US" altLang="en-US" b="0" smtClean="0"/>
            </a:br>
            <a:r>
              <a:rPr lang="en-US" altLang="en-US" b="0" smtClean="0"/>
              <a:t>Zero conditional probability</a:t>
            </a:r>
            <a:br>
              <a:rPr lang="en-US" altLang="en-US" b="0" smtClean="0"/>
            </a:br>
            <a:r>
              <a:rPr lang="en-US" altLang="en-US" b="0" smtClean="0"/>
              <a:t>	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423988" indent="-3810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540"/>
              <a:t>If no example contains the feature value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In this circumstance, we face a zero conditional probability problem during test 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1" eaLnBrk="1" hangingPunct="1">
              <a:lnSpc>
                <a:spcPct val="120000"/>
              </a:lnSpc>
            </a:pPr>
            <a:r>
              <a:rPr lang="en-US" altLang="en-US" sz="2177"/>
              <a:t>For a remedy, class conditional probabilities re-estimated with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2177"/>
          </a:p>
          <a:p>
            <a:pPr lvl="2" eaLnBrk="1" hangingPunct="1">
              <a:lnSpc>
                <a:spcPct val="120000"/>
              </a:lnSpc>
              <a:buFontTx/>
              <a:buNone/>
            </a:pPr>
            <a:r>
              <a:rPr lang="en-US" altLang="en-US" sz="1814"/>
              <a:t> </a:t>
            </a:r>
          </a:p>
        </p:txBody>
      </p:sp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6648902" y="2391590"/>
          <a:ext cx="2788988" cy="52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1675673" imgH="266584" progId="Equation.3">
                  <p:embed/>
                </p:oleObj>
              </mc:Choice>
              <mc:Fallback>
                <p:oleObj name="Equation" r:id="rId3" imgW="1675673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902" y="2391590"/>
                        <a:ext cx="2788988" cy="525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0"/>
          <p:cNvGraphicFramePr>
            <a:graphicFrameLocks noChangeAspect="1"/>
          </p:cNvGraphicFramePr>
          <p:nvPr/>
        </p:nvGraphicFramePr>
        <p:xfrm>
          <a:off x="2985927" y="2460703"/>
          <a:ext cx="3386524" cy="45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5" imgW="2272314" imgH="266584" progId="Equation.3">
                  <p:embed/>
                </p:oleObj>
              </mc:Choice>
              <mc:Fallback>
                <p:oleObj name="Equation" r:id="rId5" imgW="227231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927" y="2460703"/>
                        <a:ext cx="3386524" cy="456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1"/>
          <p:cNvGraphicFramePr>
            <a:graphicFrameLocks noChangeAspect="1"/>
          </p:cNvGraphicFramePr>
          <p:nvPr/>
        </p:nvGraphicFramePr>
        <p:xfrm>
          <a:off x="2363912" y="3547788"/>
          <a:ext cx="7943646" cy="269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7" imgW="3784600" imgH="1358900" progId="Equation.3">
                  <p:embed/>
                </p:oleObj>
              </mc:Choice>
              <mc:Fallback>
                <p:oleObj name="Equation" r:id="rId7" imgW="3784600" imgH="1358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12" y="3547788"/>
                        <a:ext cx="7943646" cy="269539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7063579" y="3732088"/>
            <a:ext cx="2185214" cy="5389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902" b="1">
                <a:solidFill>
                  <a:srgbClr val="FF0000"/>
                </a:solidFill>
              </a:rPr>
              <a:t>(m-estimate)</a:t>
            </a:r>
          </a:p>
        </p:txBody>
      </p:sp>
    </p:spTree>
    <p:extLst>
      <p:ext uri="{BB962C8B-B14F-4D97-AF65-F5344CB8AC3E}">
        <p14:creationId xmlns:p14="http://schemas.microsoft.com/office/powerpoint/2010/main" val="212826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0BD18-F5EB-4B01-8391-C061BF6D254F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0" smtClean="0"/>
              <a:t/>
            </a:r>
            <a:br>
              <a:rPr lang="en-US" altLang="en-US" b="0" smtClean="0"/>
            </a:br>
            <a:r>
              <a:rPr lang="en-US" altLang="en-US" b="0" smtClean="0"/>
              <a:t>Zero conditional probability</a:t>
            </a:r>
            <a:br>
              <a:rPr lang="en-US" altLang="en-US" b="0" smtClean="0"/>
            </a:br>
            <a:r>
              <a:rPr lang="en-US" altLang="en-US" b="0" smtClean="0"/>
              <a:t>	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3"/>
            <a:ext cx="9063849" cy="5320242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b="1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 b="1"/>
              <a:t>   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603672" y="1079887"/>
            <a:ext cx="9191995" cy="52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423988" indent="-3810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en-US" sz="2540" dirty="0"/>
              <a:t>Example: </a:t>
            </a:r>
            <a:r>
              <a:rPr lang="en-US" altLang="en-US" sz="2540" dirty="0">
                <a:solidFill>
                  <a:srgbClr val="FF0000"/>
                </a:solidFill>
                <a:latin typeface="Palatino Linotype" panose="02040502050505030304" pitchFamily="18" charset="0"/>
              </a:rPr>
              <a:t>P(outlook=</a:t>
            </a:r>
            <a:r>
              <a:rPr lang="en-US" altLang="en-US" sz="254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overcast|no</a:t>
            </a:r>
            <a:r>
              <a:rPr lang="en-US" altLang="en-US" sz="2540" dirty="0">
                <a:solidFill>
                  <a:srgbClr val="FF0000"/>
                </a:solidFill>
                <a:latin typeface="Palatino Linotype" panose="02040502050505030304" pitchFamily="18" charset="0"/>
              </a:rPr>
              <a:t>)=0 </a:t>
            </a:r>
            <a:r>
              <a:rPr lang="en-US" altLang="en-US" sz="2177" dirty="0"/>
              <a:t>in the </a:t>
            </a:r>
            <a:r>
              <a:rPr lang="en-US" altLang="en-US" sz="2177" dirty="0">
                <a:latin typeface="+mj-lt"/>
              </a:rPr>
              <a:t>play-tennis</a:t>
            </a:r>
            <a:r>
              <a:rPr lang="en-US" altLang="en-US" sz="2177" dirty="0"/>
              <a:t> dataset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177" dirty="0"/>
              <a:t>Adding </a:t>
            </a:r>
            <a:r>
              <a:rPr lang="en-US" altLang="en-US" sz="254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m</a:t>
            </a:r>
            <a:r>
              <a:rPr lang="en-US" altLang="en-US" sz="2177" dirty="0"/>
              <a:t> “virtual” examples (</a:t>
            </a:r>
            <a:r>
              <a:rPr lang="en-US" altLang="en-US" sz="254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m</a:t>
            </a:r>
            <a:r>
              <a:rPr lang="en-US" altLang="en-US" sz="2177" dirty="0">
                <a:solidFill>
                  <a:srgbClr val="FF0000"/>
                </a:solidFill>
              </a:rPr>
              <a:t>: up to 1% of #training example</a:t>
            </a:r>
            <a:r>
              <a:rPr lang="en-US" altLang="en-US" sz="2177" dirty="0"/>
              <a:t>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814" dirty="0"/>
              <a:t>In this dataset, # of training examples for the “no” class is 5.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814" dirty="0"/>
              <a:t>We can only add </a:t>
            </a:r>
            <a:r>
              <a:rPr lang="en-US" altLang="en-US" sz="2177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m</a:t>
            </a:r>
            <a:r>
              <a:rPr lang="en-US" altLang="en-US" sz="1814" b="1" dirty="0">
                <a:solidFill>
                  <a:srgbClr val="FF0000"/>
                </a:solidFill>
              </a:rPr>
              <a:t>=1</a:t>
            </a:r>
            <a:r>
              <a:rPr lang="en-US" altLang="en-US" sz="1814" dirty="0"/>
              <a:t> “virtual” example in our </a:t>
            </a:r>
            <a:r>
              <a:rPr lang="en-US" altLang="en-US" sz="2177" dirty="0">
                <a:latin typeface="Palatino Linotype" panose="02040502050505030304" pitchFamily="18" charset="0"/>
              </a:rPr>
              <a:t>m</a:t>
            </a:r>
            <a:r>
              <a:rPr lang="en-US" altLang="en-US" sz="1814" dirty="0"/>
              <a:t>-</a:t>
            </a:r>
            <a:r>
              <a:rPr lang="en-US" altLang="en-US" sz="1814" dirty="0" err="1"/>
              <a:t>esitmate</a:t>
            </a:r>
            <a:r>
              <a:rPr lang="en-US" altLang="en-US" sz="1814" dirty="0"/>
              <a:t> remedy.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177" dirty="0"/>
              <a:t>The “outlook” feature can takes only 3 values. So </a:t>
            </a:r>
            <a:r>
              <a:rPr lang="en-US" altLang="en-US" sz="254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p</a:t>
            </a:r>
            <a:r>
              <a:rPr lang="en-US" altLang="en-US" sz="2177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=1/3</a:t>
            </a:r>
            <a:r>
              <a:rPr lang="en-US" altLang="en-US" sz="2177" dirty="0"/>
              <a:t>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2177" dirty="0"/>
              <a:t>Re-estimate </a:t>
            </a:r>
            <a:r>
              <a:rPr lang="en-US" altLang="en-US" sz="2177" dirty="0">
                <a:solidFill>
                  <a:srgbClr val="FF0000"/>
                </a:solidFill>
                <a:latin typeface="Palatino Linotype" panose="02040502050505030304" pitchFamily="18" charset="0"/>
              </a:rPr>
              <a:t>P(</a:t>
            </a:r>
            <a:r>
              <a:rPr lang="en-US" altLang="en-US" sz="2177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outlook|no</a:t>
            </a:r>
            <a:r>
              <a:rPr lang="en-US" altLang="en-US" sz="2177" dirty="0">
                <a:solidFill>
                  <a:srgbClr val="FF0000"/>
                </a:solidFill>
                <a:latin typeface="Palatino Linotype" panose="02040502050505030304" pitchFamily="18" charset="0"/>
              </a:rPr>
              <a:t>)</a:t>
            </a:r>
            <a:r>
              <a:rPr lang="en-US" altLang="en-US" sz="2177" dirty="0"/>
              <a:t> with the </a:t>
            </a:r>
            <a:r>
              <a:rPr lang="en-US" altLang="en-US" sz="2540" dirty="0">
                <a:latin typeface="Palatino Linotype" panose="02040502050505030304" pitchFamily="18" charset="0"/>
              </a:rPr>
              <a:t>m</a:t>
            </a:r>
            <a:r>
              <a:rPr lang="en-US" altLang="en-US" sz="2177" dirty="0"/>
              <a:t>-estimate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altLang="en-US" sz="2177" dirty="0"/>
          </a:p>
          <a:p>
            <a:pPr lvl="2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1814" dirty="0"/>
              <a:t>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2139" y="4051015"/>
            <a:ext cx="7809739" cy="22158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 sz="1633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5273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Numerical Stability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It is often the case that machine learning algorithms need to work with very small numbers</a:t>
            </a:r>
          </a:p>
          <a:p>
            <a:pPr lvl="1" eaLnBrk="1" hangingPunct="1"/>
            <a:r>
              <a:rPr lang="en-US" altLang="en-US"/>
              <a:t>Imagine computing the probability of 2000 independent coin flips</a:t>
            </a:r>
          </a:p>
          <a:p>
            <a:pPr lvl="1" eaLnBrk="1" hangingPunct="1"/>
            <a:r>
              <a:rPr lang="en-US" altLang="en-US"/>
              <a:t>MATLAB thinks that (.5)</a:t>
            </a:r>
            <a:r>
              <a:rPr lang="en-US" altLang="en-US" baseline="30000"/>
              <a:t>2000</a:t>
            </a:r>
            <a:r>
              <a:rPr lang="en-US" altLang="en-US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2489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543800" cy="5794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3500"/>
              <a:t>Underflow Prevention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4116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dirty="0"/>
              <a:t>Multiplying lots of </a:t>
            </a:r>
            <a:r>
              <a:rPr lang="en-US" altLang="zh-CN" dirty="0" smtClean="0"/>
              <a:t>probabilities</a:t>
            </a:r>
          </a:p>
          <a:p>
            <a:pPr marL="0" indent="0">
              <a:buNone/>
              <a:defRPr/>
            </a:pPr>
            <a:r>
              <a:rPr lang="en-US" altLang="zh-CN" dirty="0" smtClean="0">
                <a:sym typeface="Wingdings" pitchFamily="2" charset="2"/>
              </a:rPr>
              <a:t> </a:t>
            </a:r>
            <a:r>
              <a:rPr lang="en-US" altLang="zh-CN" dirty="0" smtClean="0"/>
              <a:t>floating-point </a:t>
            </a:r>
            <a:r>
              <a:rPr lang="en-US" altLang="zh-CN" dirty="0"/>
              <a:t>underflow</a:t>
            </a:r>
            <a:r>
              <a:rPr lang="en-US" altLang="zh-CN" dirty="0" smtClean="0"/>
              <a:t>.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Recall:  </a:t>
            </a:r>
            <a:r>
              <a:rPr lang="en-US" altLang="zh-CN" i="1" dirty="0"/>
              <a:t>log(</a:t>
            </a:r>
            <a:r>
              <a:rPr lang="en-US" altLang="zh-CN" i="1" dirty="0" err="1"/>
              <a:t>xy</a:t>
            </a:r>
            <a:r>
              <a:rPr lang="en-US" altLang="zh-CN" i="1" dirty="0"/>
              <a:t>) = log(x) + log(y</a:t>
            </a:r>
            <a:r>
              <a:rPr lang="en-US" altLang="zh-CN" i="1" dirty="0" smtClean="0"/>
              <a:t>),</a:t>
            </a:r>
          </a:p>
          <a:p>
            <a:pPr>
              <a:defRPr/>
            </a:pPr>
            <a:endParaRPr lang="en-US" altLang="zh-CN" i="1" dirty="0" smtClean="0"/>
          </a:p>
          <a:p>
            <a:pPr marL="0" indent="0">
              <a:buNone/>
              <a:defRPr/>
            </a:pPr>
            <a:r>
              <a:rPr lang="en-US" altLang="zh-CN" i="1" dirty="0" smtClean="0">
                <a:sym typeface="Wingdings" pitchFamily="2" charset="2"/>
              </a:rPr>
              <a:t></a:t>
            </a:r>
            <a:r>
              <a:rPr lang="en-US" altLang="zh-CN" dirty="0" smtClean="0"/>
              <a:t> better </a:t>
            </a:r>
            <a:r>
              <a:rPr lang="en-US" altLang="zh-CN" dirty="0"/>
              <a:t>to </a:t>
            </a:r>
            <a:r>
              <a:rPr lang="en-US" altLang="zh-CN" dirty="0" smtClean="0"/>
              <a:t>sum </a:t>
            </a:r>
            <a:r>
              <a:rPr lang="en-US" altLang="zh-CN" dirty="0"/>
              <a:t>logs of probabilities rather than multiplying probabilities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975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543800" cy="5794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3500"/>
              <a:t>Underflow Prevention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zh-CN" smtClean="0"/>
              <a:t>Class with highest final un-normalized log probability score is still the most probable.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514600" y="3124200"/>
          <a:ext cx="6483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2628900" imgH="355600" progId="Equation.3">
                  <p:embed/>
                </p:oleObj>
              </mc:Choice>
              <mc:Fallback>
                <p:oleObj name="Equation" r:id="rId4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648335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58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Numerical Stability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Instead of comparing P(Y=5|X</a:t>
            </a:r>
            <a:r>
              <a:rPr lang="en-US" altLang="en-US" sz="2400" baseline="-25000"/>
              <a:t>1</a:t>
            </a:r>
            <a:r>
              <a:rPr lang="en-US" altLang="en-US" sz="2400"/>
              <a:t>,…,X</a:t>
            </a:r>
            <a:r>
              <a:rPr lang="en-US" altLang="en-US" sz="2400" baseline="-25000"/>
              <a:t>n</a:t>
            </a:r>
            <a:r>
              <a:rPr lang="en-US" altLang="en-US" sz="2400"/>
              <a:t>) with P(Y=6|X</a:t>
            </a:r>
            <a:r>
              <a:rPr lang="en-US" altLang="en-US" sz="2400" baseline="-25000"/>
              <a:t>1</a:t>
            </a:r>
            <a:r>
              <a:rPr lang="en-US" altLang="en-US" sz="2400"/>
              <a:t>,…,X</a:t>
            </a:r>
            <a:r>
              <a:rPr lang="en-US" altLang="en-US" sz="2400" baseline="-25000"/>
              <a:t>n</a:t>
            </a:r>
            <a:r>
              <a:rPr lang="en-US" altLang="en-US" sz="2400"/>
              <a:t>),</a:t>
            </a:r>
          </a:p>
          <a:p>
            <a:pPr lvl="1" eaLnBrk="1" hangingPunct="1"/>
            <a:r>
              <a:rPr lang="en-US" altLang="en-US"/>
              <a:t>Compare their logarithms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mtClean="0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1"/>
            <a:ext cx="72390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Recovering the Probabilities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What if we want the probabilities though??</a:t>
            </a:r>
          </a:p>
          <a:p>
            <a:pPr eaLnBrk="1" hangingPunct="1"/>
            <a:r>
              <a:rPr lang="en-US" altLang="en-US" sz="2400"/>
              <a:t>Suppose that for some constant K, we have: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lvl="1" eaLnBrk="1" hangingPunct="1"/>
            <a:r>
              <a:rPr lang="en-US" altLang="en-US" sz="2000"/>
              <a:t>And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eaLnBrk="1" hangingPunct="1"/>
            <a:r>
              <a:rPr lang="en-US" altLang="en-US" sz="2400"/>
              <a:t>How would we recover the original probabilities?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00376"/>
            <a:ext cx="411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52926"/>
            <a:ext cx="4057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ECA5A-6601-4696-94B4-0FFBCFB773A0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Probabilistic Classification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589" y="1219553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603672" y="1218112"/>
            <a:ext cx="9191995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540"/>
              <a:t>Establishing a probabilistic model for classification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 b="1">
                <a:solidFill>
                  <a:srgbClr val="FF0000"/>
                </a:solidFill>
              </a:rPr>
              <a:t>Discriminative model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177"/>
          </a:p>
        </p:txBody>
      </p:sp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3157269" y="5965295"/>
          <a:ext cx="2375751" cy="46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1091726" imgH="215806" progId="Equation.3">
                  <p:embed/>
                </p:oleObj>
              </mc:Choice>
              <mc:Fallback>
                <p:oleObj name="Equation" r:id="rId3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269" y="5965295"/>
                        <a:ext cx="2375751" cy="469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32"/>
          <p:cNvGrpSpPr>
            <a:grpSpLocks/>
          </p:cNvGrpSpPr>
          <p:nvPr/>
        </p:nvGrpSpPr>
        <p:grpSpPr bwMode="auto">
          <a:xfrm>
            <a:off x="2291919" y="2976169"/>
            <a:ext cx="3732088" cy="2917134"/>
            <a:chOff x="3289300" y="3354573"/>
            <a:chExt cx="4114800" cy="3216090"/>
          </a:xfrm>
        </p:grpSpPr>
        <p:sp>
          <p:nvSpPr>
            <p:cNvPr id="11" name="TextBox 10"/>
            <p:cNvSpPr txBox="1"/>
            <p:nvPr/>
          </p:nvSpPr>
          <p:spPr>
            <a:xfrm>
              <a:off x="3289300" y="4008585"/>
              <a:ext cx="4114800" cy="1825533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GB" sz="2540" dirty="0">
                <a:latin typeface="Times New Roman" charset="0"/>
              </a:endParaRPr>
            </a:p>
            <a:p>
              <a:pPr algn="ctr" eaLnBrk="1" hangingPunct="1">
                <a:defRPr/>
              </a:pPr>
              <a:r>
                <a:rPr lang="en-GB" sz="2540" b="1" dirty="0">
                  <a:latin typeface="Times New Roman" charset="0"/>
                </a:rPr>
                <a:t>Discriminative </a:t>
              </a:r>
            </a:p>
            <a:p>
              <a:pPr algn="ctr" eaLnBrk="1" hangingPunct="1">
                <a:defRPr/>
              </a:pPr>
              <a:r>
                <a:rPr lang="en-GB" sz="2540" b="1" dirty="0">
                  <a:latin typeface="Times New Roman" charset="0"/>
                </a:rPr>
                <a:t>Probabilistic Classifier</a:t>
              </a:r>
            </a:p>
            <a:p>
              <a:pPr algn="ctr" eaLnBrk="1" hangingPunct="1">
                <a:defRPr/>
              </a:pPr>
              <a:endParaRPr lang="en-US" sz="2540" dirty="0">
                <a:latin typeface="Times New Roman" charset="0"/>
              </a:endParaRPr>
            </a:p>
          </p:txBody>
        </p:sp>
        <p:grpSp>
          <p:nvGrpSpPr>
            <p:cNvPr id="7179" name="Group 15"/>
            <p:cNvGrpSpPr>
              <a:grpSpLocks/>
            </p:cNvGrpSpPr>
            <p:nvPr/>
          </p:nvGrpSpPr>
          <p:grpSpPr bwMode="auto">
            <a:xfrm>
              <a:off x="3822700" y="5838031"/>
              <a:ext cx="395288" cy="715963"/>
              <a:chOff x="4037012" y="5838031"/>
              <a:chExt cx="395288" cy="715963"/>
            </a:xfrm>
          </p:grpSpPr>
          <p:sp>
            <p:nvSpPr>
              <p:cNvPr id="7194" name="Up Arrow 13"/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1042988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1042988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1042988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10429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1042988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535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7195" name="Object 9"/>
              <p:cNvGraphicFramePr>
                <a:graphicFrameLocks noChangeAspect="1"/>
              </p:cNvGraphicFramePr>
              <p:nvPr/>
            </p:nvGraphicFramePr>
            <p:xfrm>
              <a:off x="4037012" y="6066631"/>
              <a:ext cx="395288" cy="487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7" name="Equation" r:id="rId5" imgW="164957" imgH="203024" progId="Equation.3">
                      <p:embed/>
                    </p:oleObj>
                  </mc:Choice>
                  <mc:Fallback>
                    <p:oleObj name="Equation" r:id="rId5" imgW="164957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7012" y="6066631"/>
                            <a:ext cx="395288" cy="487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80" name="Group 16"/>
            <p:cNvGrpSpPr>
              <a:grpSpLocks/>
            </p:cNvGrpSpPr>
            <p:nvPr/>
          </p:nvGrpSpPr>
          <p:grpSpPr bwMode="auto">
            <a:xfrm>
              <a:off x="4492625" y="5838031"/>
              <a:ext cx="427038" cy="716757"/>
              <a:chOff x="4021137" y="5838031"/>
              <a:chExt cx="427038" cy="716757"/>
            </a:xfrm>
          </p:grpSpPr>
          <p:sp>
            <p:nvSpPr>
              <p:cNvPr id="7192" name="Up Arrow 17"/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1042988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1042988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1042988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10429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1042988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535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7193" name="Object 11"/>
              <p:cNvGraphicFramePr>
                <a:graphicFrameLocks noChangeAspect="1"/>
              </p:cNvGraphicFramePr>
              <p:nvPr/>
            </p:nvGraphicFramePr>
            <p:xfrm>
              <a:off x="4021137" y="6065838"/>
              <a:ext cx="4270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8" name="Equation" r:id="rId7" imgW="177569" imgH="202936" progId="Equation.3">
                      <p:embed/>
                    </p:oleObj>
                  </mc:Choice>
                  <mc:Fallback>
                    <p:oleObj name="Equation" r:id="rId7" imgW="177569" imgH="2029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1137" y="6065838"/>
                            <a:ext cx="4270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81" name="Group 19"/>
            <p:cNvGrpSpPr>
              <a:grpSpLocks/>
            </p:cNvGrpSpPr>
            <p:nvPr/>
          </p:nvGrpSpPr>
          <p:grpSpPr bwMode="auto">
            <a:xfrm>
              <a:off x="6613525" y="5838031"/>
              <a:ext cx="425450" cy="732632"/>
              <a:chOff x="4022725" y="5838031"/>
              <a:chExt cx="425450" cy="732632"/>
            </a:xfrm>
          </p:grpSpPr>
          <p:sp>
            <p:nvSpPr>
              <p:cNvPr id="7190" name="Up Arrow 20"/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1042988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1042988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1042988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10429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1042988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535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7191" name="Object 12"/>
              <p:cNvGraphicFramePr>
                <a:graphicFrameLocks noChangeAspect="1"/>
              </p:cNvGraphicFramePr>
              <p:nvPr/>
            </p:nvGraphicFramePr>
            <p:xfrm>
              <a:off x="4022725" y="6051550"/>
              <a:ext cx="425450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9" name="Equation" r:id="rId9" imgW="177569" imgH="215619" progId="Equation.3">
                      <p:embed/>
                    </p:oleObj>
                  </mc:Choice>
                  <mc:Fallback>
                    <p:oleObj name="Equation" r:id="rId9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2725" y="6051550"/>
                            <a:ext cx="425450" cy="519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82" name="Up Arrow 24"/>
            <p:cNvSpPr>
              <a:spLocks noChangeArrowheads="1"/>
            </p:cNvSpPr>
            <p:nvPr/>
          </p:nvSpPr>
          <p:spPr bwMode="auto">
            <a:xfrm>
              <a:off x="37465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535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183" name="Object 14"/>
            <p:cNvGraphicFramePr>
              <a:graphicFrameLocks noChangeAspect="1"/>
            </p:cNvGraphicFramePr>
            <p:nvPr/>
          </p:nvGraphicFramePr>
          <p:xfrm>
            <a:off x="3289300" y="3354573"/>
            <a:ext cx="914400" cy="349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name="Equation" r:id="rId11" imgW="533169" imgH="203112" progId="Equation.3">
                    <p:embed/>
                  </p:oleObj>
                </mc:Choice>
                <mc:Fallback>
                  <p:oleObj name="Equation" r:id="rId11" imgW="53316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300" y="3354573"/>
                          <a:ext cx="914400" cy="3498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Up Arrow 26"/>
            <p:cNvSpPr>
              <a:spLocks noChangeArrowheads="1"/>
            </p:cNvSpPr>
            <p:nvPr/>
          </p:nvSpPr>
          <p:spPr bwMode="auto">
            <a:xfrm>
              <a:off x="47371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535">
                <a:latin typeface="Times New Roman" panose="02020603050405020304" pitchFamily="18" charset="0"/>
              </a:endParaRPr>
            </a:p>
          </p:txBody>
        </p:sp>
        <p:sp>
          <p:nvSpPr>
            <p:cNvPr id="7185" name="Up Arrow 27"/>
            <p:cNvSpPr>
              <a:spLocks noChangeArrowheads="1"/>
            </p:cNvSpPr>
            <p:nvPr/>
          </p:nvSpPr>
          <p:spPr bwMode="auto">
            <a:xfrm>
              <a:off x="66421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535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186" name="Object 15"/>
            <p:cNvGraphicFramePr>
              <a:graphicFrameLocks noChangeAspect="1"/>
            </p:cNvGraphicFramePr>
            <p:nvPr/>
          </p:nvGraphicFramePr>
          <p:xfrm>
            <a:off x="4356100" y="3357894"/>
            <a:ext cx="927101" cy="34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1" name="Equation" r:id="rId13" imgW="545626" imgH="203024" progId="Equation.3">
                    <p:embed/>
                  </p:oleObj>
                </mc:Choice>
                <mc:Fallback>
                  <p:oleObj name="Equation" r:id="rId13" imgW="54562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3357894"/>
                          <a:ext cx="927101" cy="346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7" name="Object 16"/>
            <p:cNvGraphicFramePr>
              <a:graphicFrameLocks noChangeAspect="1"/>
            </p:cNvGraphicFramePr>
            <p:nvPr/>
          </p:nvGraphicFramePr>
          <p:xfrm>
            <a:off x="6261100" y="3362641"/>
            <a:ext cx="914400" cy="341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2" name="Equation" r:id="rId15" imgW="545626" imgH="203024" progId="Equation.3">
                    <p:embed/>
                  </p:oleObj>
                </mc:Choice>
                <mc:Fallback>
                  <p:oleObj name="Equation" r:id="rId15" imgW="54562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1100" y="3362641"/>
                          <a:ext cx="914400" cy="341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8" name="Object 17"/>
            <p:cNvGraphicFramePr>
              <a:graphicFrameLocks noChangeAspect="1"/>
            </p:cNvGraphicFramePr>
            <p:nvPr/>
          </p:nvGraphicFramePr>
          <p:xfrm>
            <a:off x="5346700" y="5985676"/>
            <a:ext cx="838200" cy="233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3" name="Equation" r:id="rId17" imgW="291847" imgH="114201" progId="Equation.3">
                    <p:embed/>
                  </p:oleObj>
                </mc:Choice>
                <mc:Fallback>
                  <p:oleObj name="Equation" r:id="rId17" imgW="291847" imgH="1142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5985676"/>
                          <a:ext cx="838200" cy="233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9" name="Object 18"/>
            <p:cNvGraphicFramePr>
              <a:graphicFrameLocks noChangeAspect="1"/>
            </p:cNvGraphicFramePr>
            <p:nvPr/>
          </p:nvGraphicFramePr>
          <p:xfrm>
            <a:off x="5346700" y="3704431"/>
            <a:ext cx="8382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4" name="Equation" r:id="rId19" imgW="291847" imgH="114201" progId="Equation.3">
                    <p:embed/>
                  </p:oleObj>
                </mc:Choice>
                <mc:Fallback>
                  <p:oleObj name="Equation" r:id="rId19" imgW="291847" imgH="1142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3704431"/>
                          <a:ext cx="838200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6234226" y="2944492"/>
            <a:ext cx="3932228" cy="34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/>
              <a:t>To train a discriminative classifier regardless its probabilistic or non-probabilistic nature</a:t>
            </a:r>
            <a:r>
              <a:rPr lang="en-GB" altLang="en-US" sz="1995" b="1"/>
              <a:t>, </a:t>
            </a:r>
            <a:r>
              <a:rPr lang="en-GB" altLang="en-US" sz="1995">
                <a:solidFill>
                  <a:srgbClr val="FF0000"/>
                </a:solidFill>
              </a:rPr>
              <a:t>all training examples of different classes must be jointly used to build up a single discriminative classifier.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>
                <a:solidFill>
                  <a:srgbClr val="FF0000"/>
                </a:solidFill>
              </a:rPr>
              <a:t>Output  </a:t>
            </a:r>
            <a:r>
              <a:rPr lang="en-GB" altLang="en-US" sz="1995" i="1">
                <a:solidFill>
                  <a:srgbClr val="FF0000"/>
                </a:solidFill>
              </a:rPr>
              <a:t>L</a:t>
            </a:r>
            <a:r>
              <a:rPr lang="en-GB" altLang="en-US" sz="1995">
                <a:solidFill>
                  <a:srgbClr val="FF0000"/>
                </a:solidFill>
              </a:rPr>
              <a:t> probabilities for </a:t>
            </a:r>
            <a:r>
              <a:rPr lang="en-GB" altLang="en-US" sz="1995" i="1">
                <a:solidFill>
                  <a:srgbClr val="FF0000"/>
                </a:solidFill>
              </a:rPr>
              <a:t>L</a:t>
            </a:r>
            <a:r>
              <a:rPr lang="en-GB" altLang="en-US" sz="1995">
                <a:solidFill>
                  <a:srgbClr val="FF0000"/>
                </a:solidFill>
              </a:rPr>
              <a:t> class labels in a probabilistic classifier </a:t>
            </a:r>
            <a:r>
              <a:rPr lang="en-GB" altLang="en-US" sz="1995"/>
              <a:t>while a single label is achieved by a non-probabilistic classifier </a:t>
            </a:r>
            <a:r>
              <a:rPr lang="en-GB" altLang="en-US" sz="1814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814"/>
          </a:p>
        </p:txBody>
      </p:sp>
      <p:graphicFrame>
        <p:nvGraphicFramePr>
          <p:cNvPr id="7177" name="Object 6"/>
          <p:cNvGraphicFramePr>
            <a:graphicFrameLocks noChangeAspect="1"/>
          </p:cNvGraphicFramePr>
          <p:nvPr/>
        </p:nvGraphicFramePr>
        <p:xfrm>
          <a:off x="3484114" y="2253365"/>
          <a:ext cx="5114343" cy="51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20" imgW="2145369" imgH="215806" progId="Equation.3">
                  <p:embed/>
                </p:oleObj>
              </mc:Choice>
              <mc:Fallback>
                <p:oleObj name="Equation" r:id="rId20" imgW="21453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114" y="2253365"/>
                        <a:ext cx="5114343" cy="51546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15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Recovering the Probabilities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Given: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Then for any constant C: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One suggestion: set C such that the greatest </a:t>
            </a:r>
            <a:r>
              <a:rPr lang="en-US" altLang="en-US" sz="24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/>
              <a:t> is shifted to zero: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0514"/>
            <a:ext cx="1828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1981200"/>
            <a:ext cx="29670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4764881"/>
            <a:ext cx="182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Recap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We defined a </a:t>
            </a:r>
            <a:r>
              <a:rPr lang="en-US" altLang="en-US" sz="2400" i="1"/>
              <a:t>Bayes classifier</a:t>
            </a:r>
            <a:r>
              <a:rPr lang="en-US" altLang="en-US" sz="2400"/>
              <a:t> but saw that it’s intractable to compute P(X</a:t>
            </a:r>
            <a:r>
              <a:rPr lang="en-US" altLang="en-US" sz="2400" baseline="-25000"/>
              <a:t>1</a:t>
            </a:r>
            <a:r>
              <a:rPr lang="en-US" altLang="en-US" sz="2400"/>
              <a:t>,…,X</a:t>
            </a:r>
            <a:r>
              <a:rPr lang="en-US" altLang="en-US" sz="2400" baseline="-25000"/>
              <a:t>n</a:t>
            </a:r>
            <a:r>
              <a:rPr lang="en-US" altLang="en-US" sz="2400"/>
              <a:t>|Y)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then used the </a:t>
            </a:r>
            <a:r>
              <a:rPr lang="en-US" altLang="en-US" sz="2400" i="1"/>
              <a:t>Naïve Bayes assumption</a:t>
            </a:r>
            <a:r>
              <a:rPr lang="en-US" altLang="en-US" sz="2400"/>
              <a:t> – that everything is independent given the class label 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 natural question:  is there some happy compromise where we only assume that </a:t>
            </a:r>
            <a:r>
              <a:rPr lang="en-US" altLang="en-US" sz="2400" i="1"/>
              <a:t>some</a:t>
            </a:r>
            <a:r>
              <a:rPr lang="en-US" altLang="en-US" sz="2400"/>
              <a:t> features are conditionally independent?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Stay Tuned…</a:t>
            </a:r>
          </a:p>
        </p:txBody>
      </p:sp>
    </p:spTree>
    <p:extLst>
      <p:ext uri="{BB962C8B-B14F-4D97-AF65-F5344CB8AC3E}">
        <p14:creationId xmlns:p14="http://schemas.microsoft.com/office/powerpoint/2010/main" val="37209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Naïve Bayes is: </a:t>
            </a:r>
          </a:p>
          <a:p>
            <a:pPr lvl="1" eaLnBrk="1" hangingPunct="1"/>
            <a:r>
              <a:rPr lang="en-US" altLang="en-US"/>
              <a:t>Really easy to implement and often works well</a:t>
            </a:r>
          </a:p>
          <a:p>
            <a:pPr lvl="1" eaLnBrk="1" hangingPunct="1"/>
            <a:r>
              <a:rPr lang="en-US" altLang="en-US"/>
              <a:t>Often a good first thing to try</a:t>
            </a:r>
          </a:p>
          <a:p>
            <a:pPr lvl="1" eaLnBrk="1" hangingPunct="1"/>
            <a:r>
              <a:rPr lang="en-US" altLang="en-US"/>
              <a:t>Commonly used as a “punching bag” for smarter algorithms</a:t>
            </a:r>
          </a:p>
        </p:txBody>
      </p:sp>
    </p:spTree>
    <p:extLst>
      <p:ext uri="{BB962C8B-B14F-4D97-AF65-F5344CB8AC3E}">
        <p14:creationId xmlns:p14="http://schemas.microsoft.com/office/powerpoint/2010/main" val="14144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67000" y="4572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/>
              <a:t>Evaluating classification algorithms</a:t>
            </a:r>
            <a:endParaRPr lang="en-US" altLang="en-US" sz="32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43200" y="1447801"/>
            <a:ext cx="7315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en-US" sz="2800"/>
              <a:t> You have designed a new classifier.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en-US" sz="2800"/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en-US" sz="2800"/>
              <a:t>You give it to me, and I try it on my image 	dataset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396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667000" y="4572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/>
              <a:t>Evaluating classification algorithms</a:t>
            </a:r>
            <a:endParaRPr lang="en-US" altLang="en-US" sz="32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43200" y="1447801"/>
            <a:ext cx="7315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en-US" sz="2800"/>
              <a:t>I tell you that it achieved 95% accuracy on 	my data.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en-US" sz="2800"/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en-US" sz="2800"/>
              <a:t> Is your technique a success?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67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Types of errors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But suppose that</a:t>
            </a:r>
          </a:p>
          <a:p>
            <a:pPr lvl="1" eaLnBrk="1" hangingPunct="1"/>
            <a:r>
              <a:rPr lang="en-GB" altLang="en-US" smtClean="0"/>
              <a:t>The 95% is the correctly classified pixels</a:t>
            </a:r>
          </a:p>
          <a:p>
            <a:pPr lvl="1" eaLnBrk="1" hangingPunct="1"/>
            <a:r>
              <a:rPr lang="en-GB" altLang="en-US" smtClean="0"/>
              <a:t>Only 5% of the pixels are actually edges</a:t>
            </a:r>
          </a:p>
          <a:p>
            <a:pPr lvl="1" eaLnBrk="1" hangingPunct="1"/>
            <a:r>
              <a:rPr lang="en-GB" altLang="en-US" smtClean="0"/>
              <a:t>It misses all the edge pixels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How do we count the effect of different types of error?</a:t>
            </a:r>
          </a:p>
        </p:txBody>
      </p:sp>
    </p:spTree>
    <p:extLst>
      <p:ext uri="{BB962C8B-B14F-4D97-AF65-F5344CB8AC3E}">
        <p14:creationId xmlns:p14="http://schemas.microsoft.com/office/powerpoint/2010/main" val="20533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Types of errors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5486400" cy="1219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/>
              <a:t>Prediction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/>
              <a:t>Edge            Not edge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b="1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</p:txBody>
      </p:sp>
      <p:graphicFrame>
        <p:nvGraphicFramePr>
          <p:cNvPr id="1061" name="Group 37"/>
          <p:cNvGraphicFramePr>
            <a:graphicFrameLocks noGrp="1"/>
          </p:cNvGraphicFramePr>
          <p:nvPr/>
        </p:nvGraphicFramePr>
        <p:xfrm>
          <a:off x="4114800" y="3200400"/>
          <a:ext cx="4800600" cy="261620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Negative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7" name="Text Box 36"/>
          <p:cNvSpPr txBox="1">
            <a:spLocks noChangeArrowheads="1"/>
          </p:cNvSpPr>
          <p:nvPr/>
        </p:nvSpPr>
        <p:spPr bwMode="auto">
          <a:xfrm rot="10800000">
            <a:off x="3005501" y="3200400"/>
            <a:ext cx="877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/>
              <a:t>Ground Truth</a:t>
            </a:r>
          </a:p>
          <a:p>
            <a:pPr>
              <a:spcBef>
                <a:spcPct val="50000"/>
              </a:spcBef>
            </a:pPr>
            <a:r>
              <a:rPr lang="en-GB" altLang="en-US" b="1"/>
              <a:t>Not Edge    Edge</a:t>
            </a:r>
          </a:p>
        </p:txBody>
      </p:sp>
      <p:sp>
        <p:nvSpPr>
          <p:cNvPr id="44048" name="Text Box 38"/>
          <p:cNvSpPr txBox="1">
            <a:spLocks noChangeArrowheads="1"/>
          </p:cNvSpPr>
          <p:nvPr/>
        </p:nvSpPr>
        <p:spPr bwMode="auto">
          <a:xfrm>
            <a:off x="2895600" y="16002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057400" y="14478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u="sng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4572000" y="1905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/>
              <a:t>True  Positive</a:t>
            </a:r>
            <a:endParaRPr lang="en-US" altLang="en-US" sz="3600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819400" y="533401"/>
            <a:ext cx="746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Two parts to each:  whether you got it correct or not, and what you guessed.  For example for a particular pixel, our guess might be labelled…</a:t>
            </a:r>
            <a:endParaRPr lang="en-US" altLang="en-US" sz="2000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667000" y="2743201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Did we get it correct? True, we did get it correct.</a:t>
            </a:r>
            <a:endParaRPr lang="en-US" altLang="en-US" sz="2000"/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4572000" y="1981200"/>
            <a:ext cx="10668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5715000" y="1981200"/>
            <a:ext cx="18288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 flipH="1">
            <a:off x="4495800" y="2514600"/>
            <a:ext cx="457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>
            <a:off x="6553200" y="2514600"/>
            <a:ext cx="685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Text Box 14"/>
          <p:cNvSpPr txBox="1">
            <a:spLocks noChangeArrowheads="1"/>
          </p:cNvSpPr>
          <p:nvPr/>
        </p:nvSpPr>
        <p:spPr bwMode="auto">
          <a:xfrm>
            <a:off x="4572000" y="48006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/>
              <a:t>False  Negative</a:t>
            </a:r>
            <a:endParaRPr lang="en-US" altLang="en-US" sz="3600"/>
          </a:p>
        </p:txBody>
      </p:sp>
      <p:sp>
        <p:nvSpPr>
          <p:cNvPr id="45067" name="Text Box 15"/>
          <p:cNvSpPr txBox="1">
            <a:spLocks noChangeArrowheads="1"/>
          </p:cNvSpPr>
          <p:nvPr/>
        </p:nvSpPr>
        <p:spPr bwMode="auto">
          <a:xfrm>
            <a:off x="2743200" y="5699126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Did we get it correct?         False, we did not get it correct.</a:t>
            </a:r>
            <a:endParaRPr lang="en-US" altLang="en-US" sz="2000"/>
          </a:p>
        </p:txBody>
      </p:sp>
      <p:sp>
        <p:nvSpPr>
          <p:cNvPr id="45068" name="Rectangle 17"/>
          <p:cNvSpPr>
            <a:spLocks noChangeArrowheads="1"/>
          </p:cNvSpPr>
          <p:nvPr/>
        </p:nvSpPr>
        <p:spPr bwMode="auto">
          <a:xfrm>
            <a:off x="4572000" y="4876800"/>
            <a:ext cx="12954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9" name="Rectangle 18"/>
          <p:cNvSpPr>
            <a:spLocks noChangeArrowheads="1"/>
          </p:cNvSpPr>
          <p:nvPr/>
        </p:nvSpPr>
        <p:spPr bwMode="auto">
          <a:xfrm>
            <a:off x="5943600" y="4876800"/>
            <a:ext cx="20574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0" name="Line 19"/>
          <p:cNvSpPr>
            <a:spLocks noChangeShapeType="1"/>
          </p:cNvSpPr>
          <p:nvPr/>
        </p:nvSpPr>
        <p:spPr bwMode="auto">
          <a:xfrm flipH="1">
            <a:off x="4495800" y="5410200"/>
            <a:ext cx="457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20"/>
          <p:cNvSpPr>
            <a:spLocks noChangeShapeType="1"/>
          </p:cNvSpPr>
          <p:nvPr/>
        </p:nvSpPr>
        <p:spPr bwMode="auto">
          <a:xfrm>
            <a:off x="6553200" y="5410200"/>
            <a:ext cx="685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Rectangle 21"/>
          <p:cNvSpPr>
            <a:spLocks noChangeArrowheads="1"/>
          </p:cNvSpPr>
          <p:nvPr/>
        </p:nvSpPr>
        <p:spPr bwMode="auto">
          <a:xfrm>
            <a:off x="2922588" y="4022726"/>
            <a:ext cx="6373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or maybe it was labelled as one of the others, maybe…</a:t>
            </a:r>
            <a:endParaRPr lang="en-US" altLang="en-US" sz="2000"/>
          </a:p>
        </p:txBody>
      </p:sp>
      <p:sp>
        <p:nvSpPr>
          <p:cNvPr id="45073" name="Text Box 9"/>
          <p:cNvSpPr txBox="1">
            <a:spLocks noChangeArrowheads="1"/>
          </p:cNvSpPr>
          <p:nvPr/>
        </p:nvSpPr>
        <p:spPr bwMode="auto">
          <a:xfrm>
            <a:off x="6858000" y="2743201"/>
            <a:ext cx="3657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What did we say?                   We said ‘positive’, i.e. edge.</a:t>
            </a:r>
            <a:endParaRPr lang="en-US" altLang="en-US" sz="2000"/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6934200" y="5638801"/>
            <a:ext cx="37338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What did we say?                   We said ‘negative, i.e. not edge.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2466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Sensitivity and Specificity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43200" y="1433514"/>
            <a:ext cx="76962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Count up the total number of each label (TP, FP, TN, FN) over a large dataset. In ROC analysis, we use two statistics: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667000" y="2955926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/>
              <a:t>Sensitivity</a:t>
            </a:r>
            <a:r>
              <a:rPr lang="en-GB" altLang="en-US" sz="2000"/>
              <a:t> = </a:t>
            </a:r>
            <a:endParaRPr lang="en-US" altLang="en-US" sz="2000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572000" y="272732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TP</a:t>
            </a:r>
            <a:endParaRPr lang="en-US" altLang="en-US" sz="2000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343400" y="31083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4343400" y="3181351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TP+FN</a:t>
            </a:r>
            <a:endParaRPr lang="en-US" altLang="en-US" sz="2000" dirty="0"/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2667000" y="5165726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/>
              <a:t>Specificity</a:t>
            </a:r>
            <a:r>
              <a:rPr lang="en-GB" altLang="en-US" sz="2000"/>
              <a:t> = </a:t>
            </a:r>
            <a:endParaRPr lang="en-US" altLang="en-US" sz="2000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4572000" y="493712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TN</a:t>
            </a:r>
            <a:endParaRPr lang="en-US" altLang="en-US" sz="2000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4343400" y="53181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4343400" y="5391151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TN+FP</a:t>
            </a:r>
            <a:endParaRPr lang="en-US" altLang="en-US" sz="2000"/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5715000" y="2743201"/>
            <a:ext cx="4648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Can be thought of as the likelihood of spotting a positive case when presented with one.</a:t>
            </a:r>
          </a:p>
          <a:p>
            <a:pPr>
              <a:spcBef>
                <a:spcPct val="50000"/>
              </a:spcBef>
            </a:pPr>
            <a:r>
              <a:rPr lang="en-GB" altLang="en-US" sz="2000"/>
              <a:t>Or… the proportion of edges we find.</a:t>
            </a:r>
            <a:endParaRPr lang="en-US" altLang="en-US" sz="2000"/>
          </a:p>
        </p:txBody>
      </p:sp>
      <p:sp>
        <p:nvSpPr>
          <p:cNvPr id="46093" name="Rectangle 14"/>
          <p:cNvSpPr>
            <a:spLocks noChangeArrowheads="1"/>
          </p:cNvSpPr>
          <p:nvPr/>
        </p:nvSpPr>
        <p:spPr bwMode="auto">
          <a:xfrm>
            <a:off x="5791200" y="4800601"/>
            <a:ext cx="4572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Can be thought of as the likelihood of spotting a negative case when presented with one.</a:t>
            </a:r>
          </a:p>
          <a:p>
            <a:pPr>
              <a:spcBef>
                <a:spcPct val="50000"/>
              </a:spcBef>
            </a:pPr>
            <a:r>
              <a:rPr lang="en-GB" altLang="en-US" sz="2000"/>
              <a:t>Or… the proportion of non-edges that we find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0302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667000" y="930276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Sensitivity =                       = ? </a:t>
            </a:r>
            <a:endParaRPr lang="en-US" altLang="en-US" sz="200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572000" y="70167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TP</a:t>
            </a:r>
            <a:endParaRPr lang="en-US" altLang="en-US" sz="2000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4343400" y="10826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4343400" y="1155701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TP+FN</a:t>
            </a:r>
            <a:endParaRPr lang="en-US" altLang="en-US" sz="2000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6629400" y="9144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Specificity =                       =  ? </a:t>
            </a:r>
            <a:endParaRPr lang="en-US" altLang="en-US" sz="2000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8534400" y="6858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TN</a:t>
            </a:r>
            <a:endParaRPr lang="en-US" altLang="en-US" sz="2000"/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83058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8305800" y="1139826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TN+FP</a:t>
            </a:r>
            <a:endParaRPr lang="en-US" altLang="en-US" sz="2000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6096000" y="4038601"/>
            <a:ext cx="1371600" cy="930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4572000" y="4038601"/>
            <a:ext cx="1524000" cy="930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5029200" y="2209801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/>
              <a:t>Prediction</a:t>
            </a:r>
            <a:endParaRPr lang="en-US" altLang="en-US" sz="2000" b="1"/>
          </a:p>
        </p:txBody>
      </p:sp>
      <p:sp>
        <p:nvSpPr>
          <p:cNvPr id="47117" name="Text Box 15"/>
          <p:cNvSpPr txBox="1">
            <a:spLocks noChangeArrowheads="1"/>
          </p:cNvSpPr>
          <p:nvPr/>
        </p:nvSpPr>
        <p:spPr bwMode="auto">
          <a:xfrm>
            <a:off x="2819400" y="35052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/>
              <a:t>Ground Truth</a:t>
            </a:r>
            <a:endParaRPr lang="en-US" altLang="en-US" sz="2000" b="1"/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4038600" y="3292475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/>
              <a:t>1</a:t>
            </a:r>
            <a:endParaRPr lang="en-US" altLang="en-US" sz="3200" b="1"/>
          </a:p>
        </p:txBody>
      </p:sp>
      <p:sp>
        <p:nvSpPr>
          <p:cNvPr id="47119" name="Rectangle 17"/>
          <p:cNvSpPr>
            <a:spLocks noChangeArrowheads="1"/>
          </p:cNvSpPr>
          <p:nvPr/>
        </p:nvSpPr>
        <p:spPr bwMode="auto">
          <a:xfrm>
            <a:off x="5133976" y="25527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/>
              <a:t>1</a:t>
            </a:r>
            <a:endParaRPr lang="en-US" altLang="en-US" sz="3200" b="1"/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6705601" y="256857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/>
              <a:t>0</a:t>
            </a:r>
            <a:endParaRPr lang="en-US" altLang="en-US" sz="3200" b="1"/>
          </a:p>
        </p:txBody>
      </p:sp>
      <p:sp>
        <p:nvSpPr>
          <p:cNvPr id="47121" name="Rectangle 19"/>
          <p:cNvSpPr>
            <a:spLocks noChangeArrowheads="1"/>
          </p:cNvSpPr>
          <p:nvPr/>
        </p:nvSpPr>
        <p:spPr bwMode="auto">
          <a:xfrm>
            <a:off x="4038601" y="41529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/>
              <a:t>0</a:t>
            </a:r>
            <a:endParaRPr lang="en-US" altLang="en-US" sz="3200" b="1"/>
          </a:p>
        </p:txBody>
      </p:sp>
      <p:sp>
        <p:nvSpPr>
          <p:cNvPr id="47122" name="Rectangle 20"/>
          <p:cNvSpPr>
            <a:spLocks noChangeArrowheads="1"/>
          </p:cNvSpPr>
          <p:nvPr/>
        </p:nvSpPr>
        <p:spPr bwMode="auto">
          <a:xfrm>
            <a:off x="6096000" y="3124201"/>
            <a:ext cx="1371600" cy="930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23" name="Rectangle 21"/>
          <p:cNvSpPr>
            <a:spLocks noChangeArrowheads="1"/>
          </p:cNvSpPr>
          <p:nvPr/>
        </p:nvSpPr>
        <p:spPr bwMode="auto">
          <a:xfrm>
            <a:off x="4572000" y="3124201"/>
            <a:ext cx="1524000" cy="930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24" name="Text Box 22"/>
          <p:cNvSpPr txBox="1">
            <a:spLocks noChangeArrowheads="1"/>
          </p:cNvSpPr>
          <p:nvPr/>
        </p:nvSpPr>
        <p:spPr bwMode="auto">
          <a:xfrm>
            <a:off x="5029200" y="33528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60</a:t>
            </a:r>
            <a:endParaRPr lang="en-US" altLang="en-US"/>
          </a:p>
        </p:txBody>
      </p:sp>
      <p:sp>
        <p:nvSpPr>
          <p:cNvPr id="47125" name="Text Box 23"/>
          <p:cNvSpPr txBox="1">
            <a:spLocks noChangeArrowheads="1"/>
          </p:cNvSpPr>
          <p:nvPr/>
        </p:nvSpPr>
        <p:spPr bwMode="auto">
          <a:xfrm>
            <a:off x="6553200" y="33528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30</a:t>
            </a:r>
            <a:endParaRPr lang="en-US" altLang="en-US"/>
          </a:p>
        </p:txBody>
      </p:sp>
      <p:sp>
        <p:nvSpPr>
          <p:cNvPr id="47126" name="Text Box 24"/>
          <p:cNvSpPr txBox="1">
            <a:spLocks noChangeArrowheads="1"/>
          </p:cNvSpPr>
          <p:nvPr/>
        </p:nvSpPr>
        <p:spPr bwMode="auto">
          <a:xfrm>
            <a:off x="6553200" y="4267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20</a:t>
            </a:r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5029200" y="4267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80</a:t>
            </a:r>
            <a:endParaRPr lang="en-US" altLang="en-US"/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7848600" y="4038601"/>
            <a:ext cx="236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80+20 = 100 cases in the dataset were class 0 (non-edge)</a:t>
            </a:r>
            <a:endParaRPr lang="en-US" altLang="en-US" sz="2000"/>
          </a:p>
        </p:txBody>
      </p:sp>
      <p:sp>
        <p:nvSpPr>
          <p:cNvPr id="47129" name="Text Box 27"/>
          <p:cNvSpPr txBox="1">
            <a:spLocks noChangeArrowheads="1"/>
          </p:cNvSpPr>
          <p:nvPr/>
        </p:nvSpPr>
        <p:spPr bwMode="auto">
          <a:xfrm>
            <a:off x="7848600" y="3048001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60+30 = 90 cases in the dataset were class 1 (edge)</a:t>
            </a:r>
            <a:endParaRPr lang="en-US" altLang="en-US" sz="2000"/>
          </a:p>
        </p:txBody>
      </p:sp>
      <p:sp>
        <p:nvSpPr>
          <p:cNvPr id="47130" name="Rectangle 28"/>
          <p:cNvSpPr>
            <a:spLocks noChangeArrowheads="1"/>
          </p:cNvSpPr>
          <p:nvPr/>
        </p:nvSpPr>
        <p:spPr bwMode="auto">
          <a:xfrm>
            <a:off x="7162800" y="5318126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90+100 = 190 examples (pixels) in the data overall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504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79E44-BE61-463F-BE4D-2E6AA656136B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Probabilistic Classification	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147560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603672" y="1218112"/>
            <a:ext cx="9191995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540"/>
              <a:t>Establishing a probabilistic model for classification (cont.)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 b="1">
                <a:solidFill>
                  <a:srgbClr val="FF0000"/>
                </a:solidFill>
              </a:rPr>
              <a:t>Generative model (must be probabilistic)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902"/>
              <a:t>        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542453" y="2277841"/>
          <a:ext cx="5114343" cy="51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3" imgW="2145369" imgH="215806" progId="Equation.3">
                  <p:embed/>
                </p:oleObj>
              </mc:Choice>
              <mc:Fallback>
                <p:oleObj name="Equation" r:id="rId3" imgW="21453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453" y="2277841"/>
                        <a:ext cx="5114343" cy="51402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Group 30"/>
          <p:cNvGrpSpPr>
            <a:grpSpLocks/>
          </p:cNvGrpSpPr>
          <p:nvPr/>
        </p:nvGrpSpPr>
        <p:grpSpPr bwMode="auto">
          <a:xfrm>
            <a:off x="1396333" y="3220943"/>
            <a:ext cx="2706916" cy="1866044"/>
            <a:chOff x="850900" y="3708400"/>
            <a:chExt cx="3276600" cy="2586831"/>
          </a:xfrm>
        </p:grpSpPr>
        <p:sp>
          <p:nvSpPr>
            <p:cNvPr id="12" name="TextBox 11"/>
            <p:cNvSpPr txBox="1"/>
            <p:nvPr/>
          </p:nvSpPr>
          <p:spPr>
            <a:xfrm>
              <a:off x="850900" y="4315187"/>
              <a:ext cx="3276600" cy="1173049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Generative</a:t>
              </a:r>
            </a:p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Probabilistic Model</a:t>
              </a:r>
            </a:p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for Class </a:t>
              </a:r>
              <a:r>
                <a:rPr lang="en-GB" sz="1633" b="1" i="1" dirty="0">
                  <a:latin typeface="Times New Roman" charset="0"/>
                </a:rPr>
                <a:t>1</a:t>
              </a:r>
              <a:endParaRPr lang="en-US" sz="1633" b="1" i="1" dirty="0">
                <a:latin typeface="Times New Roman" charset="0"/>
              </a:endParaRPr>
            </a:p>
          </p:txBody>
        </p:sp>
        <p:sp>
          <p:nvSpPr>
            <p:cNvPr id="8219" name="Up Arrow 17"/>
            <p:cNvSpPr>
              <a:spLocks noChangeArrowheads="1"/>
            </p:cNvSpPr>
            <p:nvPr/>
          </p:nvSpPr>
          <p:spPr bwMode="auto">
            <a:xfrm>
              <a:off x="2374900" y="40092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535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20" name="Object 10"/>
            <p:cNvGraphicFramePr>
              <a:graphicFrameLocks noChangeAspect="1"/>
            </p:cNvGraphicFramePr>
            <p:nvPr/>
          </p:nvGraphicFramePr>
          <p:xfrm>
            <a:off x="1993900" y="3708400"/>
            <a:ext cx="9064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" name="Equation" r:id="rId5" imgW="533169" imgH="203112" progId="Equation.3">
                    <p:embed/>
                  </p:oleObj>
                </mc:Choice>
                <mc:Fallback>
                  <p:oleObj name="Equation" r:id="rId5" imgW="53316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900" y="3708400"/>
                          <a:ext cx="9064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21" name="Group 29"/>
            <p:cNvGrpSpPr>
              <a:grpSpLocks/>
            </p:cNvGrpSpPr>
            <p:nvPr/>
          </p:nvGrpSpPr>
          <p:grpSpPr bwMode="auto">
            <a:xfrm>
              <a:off x="911225" y="5562599"/>
              <a:ext cx="3216275" cy="732632"/>
              <a:chOff x="1155700" y="6187889"/>
              <a:chExt cx="3216275" cy="732632"/>
            </a:xfrm>
          </p:grpSpPr>
          <p:grpSp>
            <p:nvGrpSpPr>
              <p:cNvPr id="8222" name="Group 15"/>
              <p:cNvGrpSpPr>
                <a:grpSpLocks/>
              </p:cNvGrpSpPr>
              <p:nvPr/>
            </p:nvGrpSpPr>
            <p:grpSpPr bwMode="auto">
              <a:xfrm>
                <a:off x="1155700" y="6187889"/>
                <a:ext cx="395288" cy="715963"/>
                <a:chOff x="4037012" y="5838031"/>
                <a:chExt cx="395288" cy="715963"/>
              </a:xfrm>
            </p:grpSpPr>
            <p:sp>
              <p:nvSpPr>
                <p:cNvPr id="8230" name="Up Arrow 27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31" name="Object 9"/>
                <p:cNvGraphicFramePr>
                  <a:graphicFrameLocks noChangeAspect="1"/>
                </p:cNvGraphicFramePr>
                <p:nvPr/>
              </p:nvGraphicFramePr>
              <p:xfrm>
                <a:off x="4037012" y="6066631"/>
                <a:ext cx="395288" cy="487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6" name="Equation" r:id="rId7" imgW="164957" imgH="203024" progId="Equation.3">
                        <p:embed/>
                      </p:oleObj>
                    </mc:Choice>
                    <mc:Fallback>
                      <p:oleObj name="Equation" r:id="rId7" imgW="164957" imgH="20302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6066631"/>
                              <a:ext cx="395288" cy="487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23" name="Group 16"/>
              <p:cNvGrpSpPr>
                <a:grpSpLocks/>
              </p:cNvGrpSpPr>
              <p:nvPr/>
            </p:nvGrpSpPr>
            <p:grpSpPr bwMode="auto">
              <a:xfrm>
                <a:off x="1825625" y="6187889"/>
                <a:ext cx="427038" cy="716757"/>
                <a:chOff x="4021137" y="5838031"/>
                <a:chExt cx="427038" cy="716757"/>
              </a:xfrm>
            </p:grpSpPr>
            <p:sp>
              <p:nvSpPr>
                <p:cNvPr id="8228" name="Up Arrow 25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29" name="Object 7"/>
                <p:cNvGraphicFramePr>
                  <a:graphicFrameLocks noChangeAspect="1"/>
                </p:cNvGraphicFramePr>
                <p:nvPr/>
              </p:nvGraphicFramePr>
              <p:xfrm>
                <a:off x="4021137" y="6065838"/>
                <a:ext cx="427038" cy="488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7" name="Equation" r:id="rId9" imgW="177569" imgH="202936" progId="Equation.3">
                        <p:embed/>
                      </p:oleObj>
                    </mc:Choice>
                    <mc:Fallback>
                      <p:oleObj name="Equation" r:id="rId9" imgW="177569" imgH="20293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1137" y="6065838"/>
                              <a:ext cx="427038" cy="4889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24" name="Group 19"/>
              <p:cNvGrpSpPr>
                <a:grpSpLocks/>
              </p:cNvGrpSpPr>
              <p:nvPr/>
            </p:nvGrpSpPr>
            <p:grpSpPr bwMode="auto">
              <a:xfrm>
                <a:off x="3946525" y="6187889"/>
                <a:ext cx="425450" cy="732632"/>
                <a:chOff x="4022725" y="5838031"/>
                <a:chExt cx="425450" cy="732632"/>
              </a:xfrm>
            </p:grpSpPr>
            <p:sp>
              <p:nvSpPr>
                <p:cNvPr id="8226" name="Up Arrow 23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27" name="Object 8"/>
                <p:cNvGraphicFramePr>
                  <a:graphicFrameLocks noChangeAspect="1"/>
                </p:cNvGraphicFramePr>
                <p:nvPr/>
              </p:nvGraphicFramePr>
              <p:xfrm>
                <a:off x="4022725" y="6051550"/>
                <a:ext cx="425450" cy="5191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8" name="Equation" r:id="rId11" imgW="177569" imgH="215619" progId="Equation.3">
                        <p:embed/>
                      </p:oleObj>
                    </mc:Choice>
                    <mc:Fallback>
                      <p:oleObj name="Equation" r:id="rId11" imgW="17756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2725" y="6051550"/>
                              <a:ext cx="425450" cy="519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225" name="Object 12"/>
              <p:cNvGraphicFramePr>
                <a:graphicFrameLocks noChangeAspect="1"/>
              </p:cNvGraphicFramePr>
              <p:nvPr/>
            </p:nvGraphicFramePr>
            <p:xfrm>
              <a:off x="2679700" y="6335534"/>
              <a:ext cx="838200" cy="233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9" name="Equation" r:id="rId13" imgW="291847" imgH="114201" progId="Equation.3">
                      <p:embed/>
                    </p:oleObj>
                  </mc:Choice>
                  <mc:Fallback>
                    <p:oleObj name="Equation" r:id="rId13" imgW="291847" imgH="1142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9700" y="6335534"/>
                            <a:ext cx="838200" cy="233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200" name="Object 24"/>
          <p:cNvGraphicFramePr>
            <a:graphicFrameLocks noChangeAspect="1"/>
          </p:cNvGraphicFramePr>
          <p:nvPr/>
        </p:nvGraphicFramePr>
        <p:xfrm>
          <a:off x="4193961" y="3981183"/>
          <a:ext cx="381559" cy="10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15" imgW="291847" imgH="114201" progId="Equation.3">
                  <p:embed/>
                </p:oleObj>
              </mc:Choice>
              <mc:Fallback>
                <p:oleObj name="Equation" r:id="rId15" imgW="291847" imgH="1142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961" y="3981183"/>
                        <a:ext cx="381559" cy="106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25"/>
          <p:cNvGraphicFramePr>
            <a:graphicFrameLocks noChangeAspect="1"/>
          </p:cNvGraphicFramePr>
          <p:nvPr/>
        </p:nvGraphicFramePr>
        <p:xfrm>
          <a:off x="3262378" y="5294325"/>
          <a:ext cx="2142495" cy="42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16" imgW="1091726" imgH="215806" progId="Equation.3">
                  <p:embed/>
                </p:oleObj>
              </mc:Choice>
              <mc:Fallback>
                <p:oleObj name="Equation" r:id="rId16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78" y="5294325"/>
                        <a:ext cx="2142495" cy="423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2" name="Group 30"/>
          <p:cNvGrpSpPr>
            <a:grpSpLocks/>
          </p:cNvGrpSpPr>
          <p:nvPr/>
        </p:nvGrpSpPr>
        <p:grpSpPr bwMode="auto">
          <a:xfrm>
            <a:off x="4633113" y="3220943"/>
            <a:ext cx="2706916" cy="1866044"/>
            <a:chOff x="850900" y="3708400"/>
            <a:chExt cx="3276600" cy="2586831"/>
          </a:xfrm>
        </p:grpSpPr>
        <p:sp>
          <p:nvSpPr>
            <p:cNvPr id="56" name="TextBox 55"/>
            <p:cNvSpPr txBox="1"/>
            <p:nvPr/>
          </p:nvSpPr>
          <p:spPr>
            <a:xfrm>
              <a:off x="850900" y="4315187"/>
              <a:ext cx="3276600" cy="1173049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Generative</a:t>
              </a:r>
            </a:p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Probabilistic Model</a:t>
              </a:r>
            </a:p>
            <a:p>
              <a:pPr algn="ctr" eaLnBrk="1" hangingPunct="1">
                <a:defRPr/>
              </a:pPr>
              <a:r>
                <a:rPr lang="en-GB" sz="1633" b="1" dirty="0">
                  <a:latin typeface="Times New Roman" charset="0"/>
                </a:rPr>
                <a:t>for </a:t>
              </a:r>
              <a:r>
                <a:rPr lang="en-GB" sz="1633" b="1">
                  <a:latin typeface="Times New Roman" charset="0"/>
                </a:rPr>
                <a:t>Class </a:t>
              </a:r>
              <a:r>
                <a:rPr lang="en-GB" sz="1633" b="1" i="1" dirty="0">
                  <a:latin typeface="Times New Roman" charset="0"/>
                </a:rPr>
                <a:t>L</a:t>
              </a:r>
              <a:endParaRPr lang="en-US" sz="1633" b="1" i="1" dirty="0">
                <a:latin typeface="Times New Roman" charset="0"/>
              </a:endParaRPr>
            </a:p>
          </p:txBody>
        </p:sp>
        <p:sp>
          <p:nvSpPr>
            <p:cNvPr id="8205" name="Up Arrow 17"/>
            <p:cNvSpPr>
              <a:spLocks noChangeArrowheads="1"/>
            </p:cNvSpPr>
            <p:nvPr/>
          </p:nvSpPr>
          <p:spPr bwMode="auto">
            <a:xfrm>
              <a:off x="2374900" y="40092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535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206" name="Object 55"/>
            <p:cNvGraphicFramePr>
              <a:graphicFrameLocks noChangeAspect="1"/>
            </p:cNvGraphicFramePr>
            <p:nvPr/>
          </p:nvGraphicFramePr>
          <p:xfrm>
            <a:off x="1993900" y="3708400"/>
            <a:ext cx="9064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2" name="Equation" r:id="rId18" imgW="533169" imgH="203112" progId="Equation.3">
                    <p:embed/>
                  </p:oleObj>
                </mc:Choice>
                <mc:Fallback>
                  <p:oleObj name="Equation" r:id="rId18" imgW="53316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900" y="3708400"/>
                          <a:ext cx="9064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7" name="Group 29"/>
            <p:cNvGrpSpPr>
              <a:grpSpLocks/>
            </p:cNvGrpSpPr>
            <p:nvPr/>
          </p:nvGrpSpPr>
          <p:grpSpPr bwMode="auto">
            <a:xfrm>
              <a:off x="911225" y="5562599"/>
              <a:ext cx="3216275" cy="732632"/>
              <a:chOff x="1155700" y="6187889"/>
              <a:chExt cx="3216275" cy="732632"/>
            </a:xfrm>
          </p:grpSpPr>
          <p:grpSp>
            <p:nvGrpSpPr>
              <p:cNvPr id="8208" name="Group 15"/>
              <p:cNvGrpSpPr>
                <a:grpSpLocks/>
              </p:cNvGrpSpPr>
              <p:nvPr/>
            </p:nvGrpSpPr>
            <p:grpSpPr bwMode="auto">
              <a:xfrm>
                <a:off x="1155700" y="6187889"/>
                <a:ext cx="395288" cy="715963"/>
                <a:chOff x="4037012" y="5838031"/>
                <a:chExt cx="395288" cy="715963"/>
              </a:xfrm>
            </p:grpSpPr>
            <p:sp>
              <p:nvSpPr>
                <p:cNvPr id="8216" name="Up Arrow 27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17" name="Object 56"/>
                <p:cNvGraphicFramePr>
                  <a:graphicFrameLocks noChangeAspect="1"/>
                </p:cNvGraphicFramePr>
                <p:nvPr/>
              </p:nvGraphicFramePr>
              <p:xfrm>
                <a:off x="4037012" y="6066631"/>
                <a:ext cx="395288" cy="487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3" name="Equation" r:id="rId20" imgW="164957" imgH="203024" progId="Equation.3">
                        <p:embed/>
                      </p:oleObj>
                    </mc:Choice>
                    <mc:Fallback>
                      <p:oleObj name="Equation" r:id="rId20" imgW="164957" imgH="20302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6066631"/>
                              <a:ext cx="395288" cy="487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09" name="Group 16"/>
              <p:cNvGrpSpPr>
                <a:grpSpLocks/>
              </p:cNvGrpSpPr>
              <p:nvPr/>
            </p:nvGrpSpPr>
            <p:grpSpPr bwMode="auto">
              <a:xfrm>
                <a:off x="1825625" y="6187889"/>
                <a:ext cx="427038" cy="716757"/>
                <a:chOff x="4021137" y="5838031"/>
                <a:chExt cx="427038" cy="716757"/>
              </a:xfrm>
            </p:grpSpPr>
            <p:sp>
              <p:nvSpPr>
                <p:cNvPr id="8214" name="Up Arrow 25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15" name="Object 57"/>
                <p:cNvGraphicFramePr>
                  <a:graphicFrameLocks noChangeAspect="1"/>
                </p:cNvGraphicFramePr>
                <p:nvPr/>
              </p:nvGraphicFramePr>
              <p:xfrm>
                <a:off x="4021137" y="6065838"/>
                <a:ext cx="427038" cy="488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4" name="Equation" r:id="rId21" imgW="177569" imgH="202936" progId="Equation.3">
                        <p:embed/>
                      </p:oleObj>
                    </mc:Choice>
                    <mc:Fallback>
                      <p:oleObj name="Equation" r:id="rId21" imgW="177569" imgH="20293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1137" y="6065838"/>
                              <a:ext cx="427038" cy="4889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10" name="Group 19"/>
              <p:cNvGrpSpPr>
                <a:grpSpLocks/>
              </p:cNvGrpSpPr>
              <p:nvPr/>
            </p:nvGrpSpPr>
            <p:grpSpPr bwMode="auto">
              <a:xfrm>
                <a:off x="3946525" y="6187889"/>
                <a:ext cx="425450" cy="732632"/>
                <a:chOff x="4022725" y="5838031"/>
                <a:chExt cx="425450" cy="732632"/>
              </a:xfrm>
            </p:grpSpPr>
            <p:sp>
              <p:nvSpPr>
                <p:cNvPr id="8212" name="Up Arrow 23"/>
                <p:cNvSpPr>
                  <a:spLocks noChangeArrowheads="1"/>
                </p:cNvSpPr>
                <p:nvPr/>
              </p:nvSpPr>
              <p:spPr bwMode="auto">
                <a:xfrm>
                  <a:off x="4127500" y="5838031"/>
                  <a:ext cx="152400" cy="3048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1042988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1042988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1042988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1042988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1042988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10429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535">
                    <a:latin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213" name="Object 58"/>
                <p:cNvGraphicFramePr>
                  <a:graphicFrameLocks noChangeAspect="1"/>
                </p:cNvGraphicFramePr>
                <p:nvPr/>
              </p:nvGraphicFramePr>
              <p:xfrm>
                <a:off x="4022725" y="6051550"/>
                <a:ext cx="425450" cy="5191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" name="Equation" r:id="rId22" imgW="177569" imgH="215619" progId="Equation.3">
                        <p:embed/>
                      </p:oleObj>
                    </mc:Choice>
                    <mc:Fallback>
                      <p:oleObj name="Equation" r:id="rId22" imgW="17756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2725" y="6051550"/>
                              <a:ext cx="425450" cy="519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211" name="Object 59"/>
              <p:cNvGraphicFramePr>
                <a:graphicFrameLocks noChangeAspect="1"/>
              </p:cNvGraphicFramePr>
              <p:nvPr/>
            </p:nvGraphicFramePr>
            <p:xfrm>
              <a:off x="2679700" y="6335534"/>
              <a:ext cx="838200" cy="233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86" name="Equation" r:id="rId23" imgW="291847" imgH="114201" progId="Equation.3">
                      <p:embed/>
                    </p:oleObj>
                  </mc:Choice>
                  <mc:Fallback>
                    <p:oleObj name="Equation" r:id="rId23" imgW="291847" imgH="1142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9700" y="6335534"/>
                            <a:ext cx="838200" cy="2333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7409142" y="3082717"/>
            <a:ext cx="3317412" cy="37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 i="1"/>
              <a:t>L</a:t>
            </a:r>
            <a:r>
              <a:rPr lang="en-GB" altLang="en-US" sz="1995"/>
              <a:t> probabilistic models have to be trained independently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>
                <a:solidFill>
                  <a:srgbClr val="FF0000"/>
                </a:solidFill>
              </a:rPr>
              <a:t>Each is trained on only the examples of the same label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>
                <a:solidFill>
                  <a:srgbClr val="FF0000"/>
                </a:solidFill>
              </a:rPr>
              <a:t>Output  </a:t>
            </a:r>
            <a:r>
              <a:rPr lang="en-GB" altLang="en-US" sz="1995" i="1">
                <a:solidFill>
                  <a:srgbClr val="FF0000"/>
                </a:solidFill>
              </a:rPr>
              <a:t>L</a:t>
            </a:r>
            <a:r>
              <a:rPr lang="en-GB" altLang="en-US" sz="1995">
                <a:solidFill>
                  <a:srgbClr val="FF0000"/>
                </a:solidFill>
              </a:rPr>
              <a:t> probabilities for a given input with </a:t>
            </a:r>
            <a:r>
              <a:rPr lang="en-GB" altLang="en-US" sz="1995" i="1">
                <a:solidFill>
                  <a:srgbClr val="FF0000"/>
                </a:solidFill>
              </a:rPr>
              <a:t>L</a:t>
            </a:r>
            <a:r>
              <a:rPr lang="en-GB" altLang="en-US" sz="1995">
                <a:solidFill>
                  <a:srgbClr val="FF0000"/>
                </a:solidFill>
              </a:rPr>
              <a:t> models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995"/>
              <a:t>“Generative” means that such a model produces data subject to the distribution via sampling.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814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814"/>
          </a:p>
        </p:txBody>
      </p:sp>
    </p:spTree>
    <p:extLst>
      <p:ext uri="{BB962C8B-B14F-4D97-AF65-F5344CB8AC3E}">
        <p14:creationId xmlns:p14="http://schemas.microsoft.com/office/powerpoint/2010/main" val="388257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ROC space</a:t>
            </a: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 flipH="1" flipV="1">
            <a:off x="5257800" y="234473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 flipV="1">
            <a:off x="5257800" y="53165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5867400" y="5468938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1 - Specificity</a:t>
            </a:r>
            <a:endParaRPr lang="en-US" altLang="en-US" b="1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429000" y="35052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Sensitivity</a:t>
            </a:r>
            <a:endParaRPr lang="en-US" altLang="en-US" b="1"/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7543800" y="287813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i="1"/>
              <a:t>This is edge detector B</a:t>
            </a:r>
            <a:endParaRPr lang="en-US" alt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H="1" flipV="1">
            <a:off x="6858000" y="3106738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477000" y="211613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i="1"/>
              <a:t>This is edge detector A</a:t>
            </a:r>
            <a:endParaRPr lang="en-US" altLang="en-US" b="1" i="1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H="1">
            <a:off x="6172200" y="24971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V="1">
            <a:off x="6019800" y="280193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V="1">
            <a:off x="6705600" y="310673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705600" y="3259138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 flipH="1">
            <a:off x="5181600" y="31067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724400" y="211455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/>
              <a:t>1.0</a:t>
            </a:r>
            <a:endParaRPr lang="en-US" altLang="en-US" i="1"/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4876800" y="53292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/>
              <a:t>0.0</a:t>
            </a:r>
            <a:endParaRPr lang="en-US" altLang="en-US" i="1"/>
          </a:p>
        </p:txBody>
      </p:sp>
      <p:sp>
        <p:nvSpPr>
          <p:cNvPr id="48145" name="Rectangle 18"/>
          <p:cNvSpPr>
            <a:spLocks noChangeArrowheads="1"/>
          </p:cNvSpPr>
          <p:nvPr/>
        </p:nvSpPr>
        <p:spPr bwMode="auto">
          <a:xfrm>
            <a:off x="8153400" y="53292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/>
              <a:t>1.0</a:t>
            </a:r>
            <a:endParaRPr lang="en-US" altLang="en-US" i="1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 flipV="1">
            <a:off x="4267200" y="5715000"/>
            <a:ext cx="1524000" cy="1968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3352800" y="56388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/>
              <a:t>Note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506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ROC Curve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819400" y="1584326"/>
            <a:ext cx="8458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Draw a ‘convex hull’ around many points:</a:t>
            </a:r>
          </a:p>
          <a:p>
            <a:pPr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 flipH="1" flipV="1">
            <a:off x="4267200" y="2498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 flipV="1">
            <a:off x="4267200" y="547052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800600" y="5622926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/>
              <a:t>1 - Specificity</a:t>
            </a:r>
            <a:endParaRPr lang="en-US" altLang="en-US" sz="2000" b="1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743200" y="3489326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/>
              <a:t>Sensitivity</a:t>
            </a:r>
            <a:endParaRPr lang="en-US" altLang="en-US" sz="2000" b="1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4343400" y="3870325"/>
            <a:ext cx="30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4648200" y="3108325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 flipV="1">
            <a:off x="5257800" y="2955925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6019800" y="2651125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 flipV="1">
            <a:off x="6477000" y="2574925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 flipV="1">
            <a:off x="6858000" y="24987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5486400" y="2727325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 flipV="1">
            <a:off x="5486400" y="34131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 flipV="1">
            <a:off x="5867400" y="33369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5181600" y="37941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6705600" y="3565526"/>
            <a:ext cx="220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This point is not on the convex hull.</a:t>
            </a:r>
            <a:endParaRPr lang="en-US" altLang="en-US" sz="2000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 flipH="1" flipV="1">
            <a:off x="6019800" y="341312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>
            <a:off x="4800600" y="1965325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8610600" y="47847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6649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ROC Analysis</a:t>
            </a:r>
          </a:p>
        </p:txBody>
      </p:sp>
      <p:sp>
        <p:nvSpPr>
          <p:cNvPr id="50179" name="Line 6"/>
          <p:cNvSpPr>
            <a:spLocks noChangeShapeType="1"/>
          </p:cNvSpPr>
          <p:nvPr/>
        </p:nvSpPr>
        <p:spPr bwMode="auto">
          <a:xfrm flipH="1" flipV="1">
            <a:off x="3810000" y="1676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7"/>
          <p:cNvSpPr>
            <a:spLocks noChangeShapeType="1"/>
          </p:cNvSpPr>
          <p:nvPr/>
        </p:nvSpPr>
        <p:spPr bwMode="auto">
          <a:xfrm flipV="1">
            <a:off x="3810000" y="4648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4648200" y="47244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1 - specificity</a:t>
            </a:r>
            <a:endParaRPr lang="en-US" altLang="en-US"/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2667000" y="26670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sensitivity</a:t>
            </a:r>
            <a:endParaRPr lang="en-US" altLang="en-US"/>
          </a:p>
        </p:txBody>
      </p:sp>
      <p:sp>
        <p:nvSpPr>
          <p:cNvPr id="50183" name="Line 10"/>
          <p:cNvSpPr>
            <a:spLocks noChangeShapeType="1"/>
          </p:cNvSpPr>
          <p:nvPr/>
        </p:nvSpPr>
        <p:spPr bwMode="auto">
          <a:xfrm flipV="1">
            <a:off x="3886200" y="2438400"/>
            <a:ext cx="228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 flipV="1">
            <a:off x="4114800" y="20574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 flipV="1">
            <a:off x="4495800" y="19050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3"/>
          <p:cNvSpPr>
            <a:spLocks noChangeShapeType="1"/>
          </p:cNvSpPr>
          <p:nvPr/>
        </p:nvSpPr>
        <p:spPr bwMode="auto">
          <a:xfrm flipV="1">
            <a:off x="5562600" y="16764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4"/>
          <p:cNvSpPr>
            <a:spLocks noChangeShapeType="1"/>
          </p:cNvSpPr>
          <p:nvPr/>
        </p:nvSpPr>
        <p:spPr bwMode="auto">
          <a:xfrm flipV="1">
            <a:off x="6019800" y="1676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5"/>
          <p:cNvSpPr>
            <a:spLocks noChangeShapeType="1"/>
          </p:cNvSpPr>
          <p:nvPr/>
        </p:nvSpPr>
        <p:spPr bwMode="auto">
          <a:xfrm flipV="1">
            <a:off x="4876800" y="17526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Text Box 16"/>
          <p:cNvSpPr txBox="1">
            <a:spLocks noChangeArrowheads="1"/>
          </p:cNvSpPr>
          <p:nvPr/>
        </p:nvSpPr>
        <p:spPr bwMode="auto">
          <a:xfrm>
            <a:off x="7620000" y="45720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50190" name="Line 17"/>
          <p:cNvSpPr>
            <a:spLocks noChangeShapeType="1"/>
          </p:cNvSpPr>
          <p:nvPr/>
        </p:nvSpPr>
        <p:spPr bwMode="auto">
          <a:xfrm flipV="1">
            <a:off x="3886200" y="1676400"/>
            <a:ext cx="320040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8"/>
          <p:cNvSpPr txBox="1">
            <a:spLocks noChangeArrowheads="1"/>
          </p:cNvSpPr>
          <p:nvPr/>
        </p:nvSpPr>
        <p:spPr bwMode="auto">
          <a:xfrm>
            <a:off x="7162800" y="1524001"/>
            <a:ext cx="3276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All the optimal detectors lie on the convex hull.</a:t>
            </a:r>
          </a:p>
          <a:p>
            <a:pPr>
              <a:spcBef>
                <a:spcPct val="50000"/>
              </a:spcBef>
            </a:pPr>
            <a:r>
              <a:rPr lang="en-GB" altLang="en-US" sz="2000"/>
              <a:t>Which of these is best depends on the ratio of edges to non-edges, and  the different cost of misclassification</a:t>
            </a:r>
          </a:p>
          <a:p>
            <a:pPr>
              <a:spcBef>
                <a:spcPct val="50000"/>
              </a:spcBef>
            </a:pPr>
            <a:r>
              <a:rPr lang="en-GB" altLang="en-US" sz="2000"/>
              <a:t>Any detector on this side can lead to a better detector by flipping its output.</a:t>
            </a:r>
            <a:endParaRPr lang="en-US" altLang="en-US" sz="2000"/>
          </a:p>
        </p:txBody>
      </p:sp>
      <p:sp>
        <p:nvSpPr>
          <p:cNvPr id="50192" name="Line 19"/>
          <p:cNvSpPr>
            <a:spLocks noChangeShapeType="1"/>
          </p:cNvSpPr>
          <p:nvPr/>
        </p:nvSpPr>
        <p:spPr bwMode="auto">
          <a:xfrm flipH="1" flipV="1">
            <a:off x="6096000" y="3886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Rectangle 20"/>
          <p:cNvSpPr>
            <a:spLocks noChangeArrowheads="1"/>
          </p:cNvSpPr>
          <p:nvPr/>
        </p:nvSpPr>
        <p:spPr bwMode="auto">
          <a:xfrm>
            <a:off x="2514600" y="5486400"/>
            <a:ext cx="80772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u="sng"/>
              <a:t>Take-home point :</a:t>
            </a:r>
            <a:r>
              <a:rPr lang="en-GB" altLang="en-US"/>
              <a:t> You should always quote sensitivity and specificity for your algorithm, if possible plotting an ROC graph.  Remember also though, </a:t>
            </a:r>
            <a:r>
              <a:rPr lang="en-GB" altLang="en-US" u="sng"/>
              <a:t>any</a:t>
            </a:r>
            <a:r>
              <a:rPr lang="en-GB" altLang="en-US"/>
              <a:t> statistic you quote should be an average over a suitable range of tests for your algorithm.</a:t>
            </a:r>
            <a:endParaRPr lang="en-US" altLang="en-US"/>
          </a:p>
        </p:txBody>
      </p:sp>
      <p:sp>
        <p:nvSpPr>
          <p:cNvPr id="50194" name="Line 21"/>
          <p:cNvSpPr>
            <a:spLocks noChangeShapeType="1"/>
          </p:cNvSpPr>
          <p:nvPr/>
        </p:nvSpPr>
        <p:spPr bwMode="auto">
          <a:xfrm flipV="1">
            <a:off x="5943600" y="37941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Holdout estimation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to do if the amount of data is limited?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i="1"/>
              <a:t>holdout</a:t>
            </a:r>
            <a:r>
              <a:rPr lang="en-US" altLang="en-US"/>
              <a:t> method reserves a certain amount for testing and uses the remainder for training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marL="457200" lvl="1" indent="0">
              <a:buNone/>
            </a:pPr>
            <a:r>
              <a:rPr lang="en-US" altLang="en-US">
                <a:sym typeface="Wingdings" panose="05000000000000000000" pitchFamily="2" charset="2"/>
              </a:rPr>
              <a:t></a:t>
            </a:r>
            <a:r>
              <a:rPr lang="en-US" altLang="en-US"/>
              <a:t>Usually: one third for testing, the rest for training</a:t>
            </a:r>
          </a:p>
        </p:txBody>
      </p:sp>
    </p:spTree>
    <p:extLst>
      <p:ext uri="{BB962C8B-B14F-4D97-AF65-F5344CB8AC3E}">
        <p14:creationId xmlns:p14="http://schemas.microsoft.com/office/powerpoint/2010/main" val="13855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Holdout estimation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Problem: the samples might not be representative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Example: class might be missing in the test data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Advanced version uses </a:t>
            </a:r>
            <a:r>
              <a:rPr lang="en-US" altLang="en-US" i="1"/>
              <a:t>stratification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Ensures that each class is represented with approximately equal proportions in both subsets</a:t>
            </a:r>
          </a:p>
        </p:txBody>
      </p:sp>
    </p:spTree>
    <p:extLst>
      <p:ext uri="{BB962C8B-B14F-4D97-AF65-F5344CB8AC3E}">
        <p14:creationId xmlns:p14="http://schemas.microsoft.com/office/powerpoint/2010/main" val="19253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Repeated holdout method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7543800" cy="411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Repeat process with different subsamples</a:t>
            </a:r>
          </a:p>
          <a:p>
            <a:pPr marL="0" indent="0">
              <a:buNone/>
              <a:defRPr/>
            </a:pPr>
            <a:r>
              <a:rPr lang="en-US" dirty="0">
                <a:sym typeface="Wingdings" pitchFamily="2" charset="2"/>
              </a:rPr>
              <a:t> more reliable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each iteration, a certain proportion is randomly selected for training (possibly with </a:t>
            </a:r>
            <a:r>
              <a:rPr lang="en-US" dirty="0" err="1"/>
              <a:t>stratificiation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error rates on the different iterations are averaged to yield an overall error rate</a:t>
            </a:r>
          </a:p>
        </p:txBody>
      </p:sp>
    </p:spTree>
    <p:extLst>
      <p:ext uri="{BB962C8B-B14F-4D97-AF65-F5344CB8AC3E}">
        <p14:creationId xmlns:p14="http://schemas.microsoft.com/office/powerpoint/2010/main" val="33563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Repeated holdout method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Still not optimum: the different test sets overlap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 we prevent overlapping?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Of course!</a:t>
            </a:r>
          </a:p>
        </p:txBody>
      </p:sp>
    </p:spTree>
    <p:extLst>
      <p:ext uri="{BB962C8B-B14F-4D97-AF65-F5344CB8AC3E}">
        <p14:creationId xmlns:p14="http://schemas.microsoft.com/office/powerpoint/2010/main" val="30598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Cross-validation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/>
              <a:t>Cross-validation</a:t>
            </a:r>
            <a:r>
              <a:rPr lang="en-US" altLang="en-US"/>
              <a:t> avoids overlapping test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First step: split data into </a:t>
            </a:r>
            <a:r>
              <a:rPr lang="en-US" altLang="en-US" i="1"/>
              <a:t>k</a:t>
            </a:r>
            <a:r>
              <a:rPr lang="en-US" altLang="en-US"/>
              <a:t> subsets of equal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Second step: use each subset in turn for testing, the remainder for training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Called </a:t>
            </a:r>
            <a:r>
              <a:rPr lang="en-US" altLang="en-US" i="1"/>
              <a:t>k-fold cross-validation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Cross-validation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Often the subsets are stratified before the cross-validation is performed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error estimates are averaged to yield an overall error estimate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on cross-validation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7696200" cy="41148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/>
              <a:t>Standard method for evaluation: stratified ten-fold cross-validation</a:t>
            </a:r>
          </a:p>
          <a:p>
            <a:pPr>
              <a:defRPr/>
            </a:pPr>
            <a:r>
              <a:rPr lang="en-US" dirty="0"/>
              <a:t>Why ten?</a:t>
            </a:r>
          </a:p>
          <a:p>
            <a:pPr lvl="1">
              <a:defRPr/>
            </a:pPr>
            <a:r>
              <a:rPr lang="en-US" dirty="0"/>
              <a:t>Empirical evidence supports this as a good choice to get an accurate estimate</a:t>
            </a:r>
          </a:p>
          <a:p>
            <a:pPr lvl="1">
              <a:defRPr/>
            </a:pPr>
            <a:r>
              <a:rPr lang="en-US" dirty="0"/>
              <a:t>There is also some theoretical evidence for this</a:t>
            </a:r>
          </a:p>
          <a:p>
            <a:pPr>
              <a:defRPr/>
            </a:pPr>
            <a:r>
              <a:rPr lang="en-US" dirty="0"/>
              <a:t>Stratification reduces the estimate’s variance</a:t>
            </a:r>
          </a:p>
          <a:p>
            <a:pPr>
              <a:defRPr/>
            </a:pPr>
            <a:r>
              <a:rPr lang="en-US" dirty="0"/>
              <a:t>Even better: repeated stratified cross-validation</a:t>
            </a:r>
          </a:p>
          <a:p>
            <a:pPr lvl="1">
              <a:defRPr/>
            </a:pPr>
            <a:r>
              <a:rPr lang="en-US" dirty="0"/>
              <a:t>E.g. ten-fold cross-validation is repeated ten times and results are averaged (reduces the variance)</a:t>
            </a:r>
          </a:p>
        </p:txBody>
      </p:sp>
    </p:spTree>
    <p:extLst>
      <p:ext uri="{BB962C8B-B14F-4D97-AF65-F5344CB8AC3E}">
        <p14:creationId xmlns:p14="http://schemas.microsoft.com/office/powerpoint/2010/main" val="41478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0">
              <a:spcBef>
                <a:spcPct val="20000"/>
              </a:spcBef>
              <a:buChar char="•"/>
              <a:defRPr sz="254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73856" indent="-259175" defTabSz="945990">
              <a:spcBef>
                <a:spcPct val="20000"/>
              </a:spcBef>
              <a:buChar char="–"/>
              <a:defRPr sz="2177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6701" indent="-207340" defTabSz="945990">
              <a:spcBef>
                <a:spcPct val="20000"/>
              </a:spcBef>
              <a:buChar char="•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51381" indent="-207340" defTabSz="945990">
              <a:spcBef>
                <a:spcPct val="20000"/>
              </a:spcBef>
              <a:buChar char="–"/>
              <a:defRPr sz="1814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66062" indent="-207340" defTabSz="945990">
              <a:spcBef>
                <a:spcPct val="20000"/>
              </a:spcBef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80742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9542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010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24783" indent="-207340" defTabSz="945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5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E5930B-FADE-4AD5-A41E-31AE6AD4B352}" type="slidenum">
              <a:rPr lang="en-GB" altLang="en-US" sz="145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51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785" y="43196"/>
            <a:ext cx="9272626" cy="1143240"/>
          </a:xfrm>
        </p:spPr>
        <p:txBody>
          <a:bodyPr/>
          <a:lstStyle/>
          <a:p>
            <a:pPr eaLnBrk="1" hangingPunct="1"/>
            <a:r>
              <a:rPr lang="en-US" altLang="en-US" b="0" smtClean="0"/>
              <a:t>Probabilistic Classification	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672" y="1218112"/>
            <a:ext cx="9063849" cy="5114343"/>
          </a:xfrm>
        </p:spPr>
        <p:txBody>
          <a:bodyPr/>
          <a:lstStyle/>
          <a:p>
            <a:pPr marL="483794" indent="-483794">
              <a:lnSpc>
                <a:spcPct val="110000"/>
              </a:lnSpc>
            </a:pPr>
            <a:endParaRPr lang="en-US" altLang="en-US" smtClean="0"/>
          </a:p>
          <a:p>
            <a:pPr marL="483794" indent="-483794">
              <a:lnSpc>
                <a:spcPct val="110000"/>
              </a:lnSpc>
              <a:buNone/>
            </a:pPr>
            <a:r>
              <a:rPr lang="en-US" altLang="en-US" sz="2902"/>
              <a:t>    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603672" y="1147560"/>
            <a:ext cx="9191995" cy="51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/>
          <a:lstStyle>
            <a:lvl1pPr marL="533400" indent="-53340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57200" defTabSz="10429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540" b="1">
                <a:solidFill>
                  <a:srgbClr val="FF0000"/>
                </a:solidFill>
              </a:rPr>
              <a:t>M</a:t>
            </a:r>
            <a:r>
              <a:rPr lang="en-US" altLang="en-US" sz="2540"/>
              <a:t>aximum </a:t>
            </a:r>
            <a:r>
              <a:rPr lang="en-US" altLang="en-US" sz="2540" b="1">
                <a:solidFill>
                  <a:srgbClr val="FF0000"/>
                </a:solidFill>
              </a:rPr>
              <a:t>A</a:t>
            </a:r>
            <a:r>
              <a:rPr lang="en-US" altLang="en-US" sz="2540"/>
              <a:t> </a:t>
            </a:r>
            <a:r>
              <a:rPr lang="en-US" altLang="en-US" sz="2540" b="1">
                <a:solidFill>
                  <a:srgbClr val="FF0000"/>
                </a:solidFill>
              </a:rPr>
              <a:t>P</a:t>
            </a:r>
            <a:r>
              <a:rPr lang="en-US" altLang="en-US" sz="2540"/>
              <a:t>osterior (</a:t>
            </a:r>
            <a:r>
              <a:rPr lang="en-US" altLang="en-US" sz="2540" b="1">
                <a:solidFill>
                  <a:srgbClr val="FF0000"/>
                </a:solidFill>
              </a:rPr>
              <a:t>MAP</a:t>
            </a:r>
            <a:r>
              <a:rPr lang="en-US" altLang="en-US" sz="2540"/>
              <a:t>) classification rule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For an input </a:t>
            </a:r>
            <a:r>
              <a:rPr lang="en-US" altLang="en-US" sz="254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177"/>
              <a:t>, find the largest one from L probabilities output by a discriminative probabilistic classifier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Assign </a:t>
            </a:r>
            <a:r>
              <a:rPr lang="en-US" altLang="en-US" sz="2540" b="1" i="1">
                <a:latin typeface="Palatino Linotype" panose="02040502050505030304" pitchFamily="18" charset="0"/>
              </a:rPr>
              <a:t>x</a:t>
            </a:r>
            <a:r>
              <a:rPr lang="en-US" altLang="en-US" sz="2177"/>
              <a:t> to label </a:t>
            </a:r>
            <a:r>
              <a:rPr lang="en-US" altLang="en-US" sz="2177" i="1">
                <a:latin typeface="Palatino Linotype" panose="02040502050505030304" pitchFamily="18" charset="0"/>
              </a:rPr>
              <a:t>c*  </a:t>
            </a:r>
            <a:r>
              <a:rPr lang="en-US" altLang="en-US" sz="2177"/>
              <a:t>if            is the largest.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540"/>
              <a:t>Generative classification with the MAP rule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177"/>
              <a:t>Apply Bayesian rule to convert them into posterior probabilities</a:t>
            </a:r>
          </a:p>
          <a:p>
            <a:pPr lvl="1" eaLnBrk="1" hangingPunct="1">
              <a:lnSpc>
                <a:spcPct val="110000"/>
              </a:lnSpc>
            </a:pPr>
            <a:endParaRPr lang="en-GB" altLang="en-US" sz="2177"/>
          </a:p>
          <a:p>
            <a:pPr lvl="1" eaLnBrk="1" hangingPunct="1">
              <a:lnSpc>
                <a:spcPct val="110000"/>
              </a:lnSpc>
            </a:pPr>
            <a:endParaRPr lang="en-GB" altLang="en-US" sz="2177"/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GB" altLang="en-US" sz="2177"/>
          </a:p>
          <a:p>
            <a:pPr lvl="1" eaLnBrk="1" hangingPunct="1">
              <a:lnSpc>
                <a:spcPct val="110000"/>
              </a:lnSpc>
            </a:pPr>
            <a:endParaRPr lang="en-GB" altLang="en-US" sz="2177"/>
          </a:p>
          <a:p>
            <a:pPr lvl="1" eaLnBrk="1" hangingPunct="1">
              <a:lnSpc>
                <a:spcPct val="80000"/>
              </a:lnSpc>
            </a:pPr>
            <a:r>
              <a:rPr lang="en-GB" altLang="en-US" sz="2177"/>
              <a:t>Then apply the MAP rule to assign a label</a:t>
            </a:r>
            <a:endParaRPr lang="en-US" altLang="en-US" sz="2177"/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7233481" y="2115139"/>
          <a:ext cx="2594608" cy="35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1384300" imgH="203200" progId="Equation.3">
                  <p:embed/>
                </p:oleObj>
              </mc:Choice>
              <mc:Fallback>
                <p:oleObj name="Equation" r:id="rId3" imgW="1384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481" y="2115139"/>
                        <a:ext cx="2594608" cy="355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8"/>
          <p:cNvGraphicFramePr>
            <a:graphicFrameLocks noChangeAspect="1"/>
          </p:cNvGraphicFramePr>
          <p:nvPr/>
        </p:nvGraphicFramePr>
        <p:xfrm>
          <a:off x="3124152" y="4050295"/>
          <a:ext cx="5318802" cy="145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2373870" imgH="634725" progId="Equation.3">
                  <p:embed/>
                </p:oleObj>
              </mc:Choice>
              <mc:Fallback>
                <p:oleObj name="Equation" r:id="rId5" imgW="2373870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152" y="4050295"/>
                        <a:ext cx="5318802" cy="145136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266647" y="2598928"/>
          <a:ext cx="1105804" cy="40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634725" imgH="228501" progId="Equation.3">
                  <p:embed/>
                </p:oleObj>
              </mc:Choice>
              <mc:Fallback>
                <p:oleObj name="Equation" r:id="rId7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647" y="2598928"/>
                        <a:ext cx="1105804" cy="400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50436" y="4464974"/>
            <a:ext cx="4976118" cy="650691"/>
            <a:chOff x="4965700" y="4923631"/>
            <a:chExt cx="5486400" cy="717276"/>
          </a:xfrm>
        </p:grpSpPr>
        <p:cxnSp>
          <p:nvCxnSpPr>
            <p:cNvPr id="9226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4965700" y="5304631"/>
              <a:ext cx="3276600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7" name="TextBox 10"/>
            <p:cNvSpPr txBox="1">
              <a:spLocks noChangeArrowheads="1"/>
            </p:cNvSpPr>
            <p:nvPr/>
          </p:nvSpPr>
          <p:spPr bwMode="auto">
            <a:xfrm>
              <a:off x="8242300" y="4923631"/>
              <a:ext cx="2209800" cy="717276"/>
            </a:xfrm>
            <a:prstGeom prst="rect">
              <a:avLst/>
            </a:prstGeom>
            <a:solidFill>
              <a:srgbClr val="C6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14">
                  <a:solidFill>
                    <a:srgbClr val="FF0000"/>
                  </a:solidFill>
                </a:rPr>
                <a:t>Common factor for all </a:t>
              </a:r>
              <a:r>
                <a:rPr lang="en-GB" altLang="en-US" sz="1814" i="1">
                  <a:solidFill>
                    <a:srgbClr val="FF0000"/>
                  </a:solidFill>
                </a:rPr>
                <a:t>L</a:t>
              </a:r>
              <a:r>
                <a:rPr lang="en-GB" altLang="en-US" sz="1814">
                  <a:solidFill>
                    <a:srgbClr val="FF0000"/>
                  </a:solidFill>
                </a:rPr>
                <a:t> probabilities</a:t>
              </a:r>
              <a:r>
                <a:rPr lang="en-GB" altLang="en-US" sz="1814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48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Leave-One-Out cross-validation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Leave-One-Out:</a:t>
            </a:r>
            <a:br>
              <a:rPr lang="en-US" altLang="en-US"/>
            </a:br>
            <a:r>
              <a:rPr lang="en-US" altLang="en-US"/>
              <a:t>a particular form of cross-validation:</a:t>
            </a:r>
          </a:p>
          <a:p>
            <a:pPr lvl="1" eaLnBrk="1" hangingPunct="1"/>
            <a:r>
              <a:rPr lang="en-US" altLang="en-US"/>
              <a:t>Set number of folds to number of training instances</a:t>
            </a:r>
          </a:p>
          <a:p>
            <a:pPr lvl="1" eaLnBrk="1" hangingPunct="1"/>
            <a:r>
              <a:rPr lang="en-US" altLang="en-US"/>
              <a:t>I.e., for </a:t>
            </a:r>
            <a:r>
              <a:rPr lang="en-US" altLang="en-US" i="1"/>
              <a:t>n</a:t>
            </a:r>
            <a:r>
              <a:rPr lang="en-US" altLang="en-US"/>
              <a:t> training instances, build classifier </a:t>
            </a:r>
            <a:r>
              <a:rPr lang="en-US" altLang="en-US" i="1"/>
              <a:t>n</a:t>
            </a:r>
            <a:r>
              <a:rPr lang="en-US" altLang="en-US"/>
              <a:t> times</a:t>
            </a:r>
          </a:p>
          <a:p>
            <a:pPr eaLnBrk="1" hangingPunct="1"/>
            <a:r>
              <a:rPr lang="en-US" altLang="en-US"/>
              <a:t>Makes best use of the data</a:t>
            </a:r>
          </a:p>
          <a:p>
            <a:pPr eaLnBrk="1" hangingPunct="1"/>
            <a:r>
              <a:rPr lang="en-US" altLang="en-US"/>
              <a:t>Involves no random subsampling </a:t>
            </a:r>
          </a:p>
          <a:p>
            <a:pPr eaLnBrk="1" hangingPunct="1"/>
            <a:r>
              <a:rPr lang="en-US" altLang="en-US"/>
              <a:t>Very computationally expensive</a:t>
            </a:r>
          </a:p>
          <a:p>
            <a:pPr lvl="1" eaLnBrk="1" hangingPunct="1"/>
            <a:r>
              <a:rPr lang="en-US" altLang="en-US"/>
              <a:t>(exception: NN)</a:t>
            </a:r>
          </a:p>
        </p:txBody>
      </p:sp>
    </p:spTree>
    <p:extLst>
      <p:ext uri="{BB962C8B-B14F-4D97-AF65-F5344CB8AC3E}">
        <p14:creationId xmlns:p14="http://schemas.microsoft.com/office/powerpoint/2010/main" val="3893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/>
              <a:t>Leave-One-Out-CV and stratification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Disadvantage of Leave-One-Out-CV: stratification is not possible</a:t>
            </a:r>
          </a:p>
          <a:p>
            <a:pPr lvl="1" eaLnBrk="1" hangingPunct="1"/>
            <a:r>
              <a:rPr lang="en-US" altLang="en-US"/>
              <a:t>It </a:t>
            </a:r>
            <a:r>
              <a:rPr lang="en-US" altLang="en-US" i="1"/>
              <a:t>guarantees</a:t>
            </a:r>
            <a:r>
              <a:rPr lang="en-US" altLang="en-US"/>
              <a:t> a non-stratified sample because there is only one instance in the test set!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5" y="3602038"/>
            <a:ext cx="11596255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Slides are adapted from </a:t>
            </a:r>
            <a:r>
              <a:rPr lang="en-US" altLang="ko-KR" dirty="0" smtClean="0">
                <a:ea typeface="굴림" pitchFamily="48" charset="-127"/>
              </a:rPr>
              <a:t>Jason Corso</a:t>
            </a:r>
            <a:endParaRPr lang="en-GB" dirty="0" smtClean="0"/>
          </a:p>
          <a:p>
            <a:pPr marL="514350" indent="-514350">
              <a:buAutoNum type="romanU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990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323266"/>
            <a:ext cx="10515600" cy="1325563"/>
          </a:xfrm>
        </p:spPr>
        <p:txBody>
          <a:bodyPr/>
          <a:lstStyle/>
          <a:p>
            <a:r>
              <a:rPr lang="en-US" dirty="0" smtClean="0"/>
              <a:t>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6" y="1648829"/>
            <a:ext cx="8376768" cy="52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01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3330"/>
            <a:ext cx="8702842" cy="53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49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0" y="1212683"/>
            <a:ext cx="10168482" cy="381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79" y="4644691"/>
            <a:ext cx="7391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37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0" y="365125"/>
            <a:ext cx="9844338" cy="63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1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1" y="365125"/>
            <a:ext cx="10608093" cy="5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7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08" y="276726"/>
            <a:ext cx="9727845" cy="64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5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4" y="0"/>
            <a:ext cx="10318333" cy="70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3" y="1690688"/>
            <a:ext cx="7400925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83" y="3899407"/>
            <a:ext cx="3792683" cy="20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659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9" y="365124"/>
            <a:ext cx="9333248" cy="62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9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97" y="1825625"/>
            <a:ext cx="74485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2" y="2309813"/>
            <a:ext cx="73247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2521</Words>
  <Application>Microsoft Office PowerPoint</Application>
  <PresentationFormat>Widescreen</PresentationFormat>
  <Paragraphs>605</Paragraphs>
  <Slides>70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宋体</vt:lpstr>
      <vt:lpstr>Arial</vt:lpstr>
      <vt:lpstr>Calibri</vt:lpstr>
      <vt:lpstr>Calibri Light</vt:lpstr>
      <vt:lpstr>굴림</vt:lpstr>
      <vt:lpstr>Palatino Linotype</vt:lpstr>
      <vt:lpstr>Symbol</vt:lpstr>
      <vt:lpstr>Tahoma</vt:lpstr>
      <vt:lpstr>Times New Roman</vt:lpstr>
      <vt:lpstr>Wingdings</vt:lpstr>
      <vt:lpstr>Office Theme</vt:lpstr>
      <vt:lpstr>Equation</vt:lpstr>
      <vt:lpstr>Microsoft Equation 3.0</vt:lpstr>
      <vt:lpstr>Naïve Bayes</vt:lpstr>
      <vt:lpstr>Background </vt:lpstr>
      <vt:lpstr>Probability Basics </vt:lpstr>
      <vt:lpstr>Probabilistic Classification </vt:lpstr>
      <vt:lpstr>Probabilistic Classification </vt:lpstr>
      <vt:lpstr>Probabilistic Classification </vt:lpstr>
      <vt:lpstr>PowerPoint Presentation</vt:lpstr>
      <vt:lpstr>PowerPoint Presentation</vt:lpstr>
      <vt:lpstr>PowerPoint Presentation</vt:lpstr>
      <vt:lpstr>PowerPoint Presentation</vt:lpstr>
      <vt:lpstr>Naïve Bayes</vt:lpstr>
      <vt:lpstr>Things We’d Like to Do</vt:lpstr>
      <vt:lpstr>Bayesian Classification</vt:lpstr>
      <vt:lpstr>The Bayes Classifier</vt:lpstr>
      <vt:lpstr>The Bayes Classifier</vt:lpstr>
      <vt:lpstr>The Bayes Classifier</vt:lpstr>
      <vt:lpstr>Model Parameters</vt:lpstr>
      <vt:lpstr>The Naïve Bayes Model</vt:lpstr>
      <vt:lpstr>Why is this useful?</vt:lpstr>
      <vt:lpstr>Naïve Bayes Training</vt:lpstr>
      <vt:lpstr>Naïve Bayes Training</vt:lpstr>
      <vt:lpstr>Naïve Bayes Training</vt:lpstr>
      <vt:lpstr>Naïve Bayes Training</vt:lpstr>
      <vt:lpstr>Naïve Bayes Classification</vt:lpstr>
      <vt:lpstr>Naïve Bayes Assumption</vt:lpstr>
      <vt:lpstr>Naïve Bayes </vt:lpstr>
      <vt:lpstr>Naïve Bayes </vt:lpstr>
      <vt:lpstr>Example </vt:lpstr>
      <vt:lpstr>Example </vt:lpstr>
      <vt:lpstr>Example </vt:lpstr>
      <vt:lpstr>Naïve Bayes  </vt:lpstr>
      <vt:lpstr>Naïve Bayes  </vt:lpstr>
      <vt:lpstr> Zero conditional probability  </vt:lpstr>
      <vt:lpstr> Zero conditional probability  </vt:lpstr>
      <vt:lpstr>Numerical Stability</vt:lpstr>
      <vt:lpstr>Underflow Prevention</vt:lpstr>
      <vt:lpstr>Underflow Prevention</vt:lpstr>
      <vt:lpstr>Numerical Stability</vt:lpstr>
      <vt:lpstr>Recovering the Probabilities</vt:lpstr>
      <vt:lpstr>Recovering the Probabilities </vt:lpstr>
      <vt:lpstr>Recap</vt:lpstr>
      <vt:lpstr>Conclusions</vt:lpstr>
      <vt:lpstr>PowerPoint Presentation</vt:lpstr>
      <vt:lpstr>PowerPoint Presentation</vt:lpstr>
      <vt:lpstr>Types of errors</vt:lpstr>
      <vt:lpstr>Types of errors</vt:lpstr>
      <vt:lpstr>PowerPoint Presentation</vt:lpstr>
      <vt:lpstr>Sensitivity and Specificity</vt:lpstr>
      <vt:lpstr>PowerPoint Presentation</vt:lpstr>
      <vt:lpstr>The ROC space</vt:lpstr>
      <vt:lpstr>The ROC Curve</vt:lpstr>
      <vt:lpstr>ROC Analysis</vt:lpstr>
      <vt:lpstr>Holdout estimation</vt:lpstr>
      <vt:lpstr>Holdout estimation</vt:lpstr>
      <vt:lpstr>Repeated holdout method</vt:lpstr>
      <vt:lpstr>Repeated holdout method</vt:lpstr>
      <vt:lpstr>Cross-validation</vt:lpstr>
      <vt:lpstr>Cross-validation</vt:lpstr>
      <vt:lpstr>More on cross-validation</vt:lpstr>
      <vt:lpstr>Leave-One-Out cross-validation</vt:lpstr>
      <vt:lpstr>Leave-One-Out-CV and stratification</vt:lpstr>
      <vt:lpstr>Bayesian Networks</vt:lpstr>
      <vt:lpstr>Bayes Nets</vt:lpstr>
      <vt:lpstr>Example</vt:lpstr>
      <vt:lpstr>Full Joint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Decision Theory</dc:title>
  <dc:creator>Pinar Duygulu</dc:creator>
  <cp:lastModifiedBy>Pinar Duygulu</cp:lastModifiedBy>
  <cp:revision>56</cp:revision>
  <dcterms:created xsi:type="dcterms:W3CDTF">2017-03-03T08:07:45Z</dcterms:created>
  <dcterms:modified xsi:type="dcterms:W3CDTF">2017-03-17T15:12:39Z</dcterms:modified>
</cp:coreProperties>
</file>