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8680A-E0FC-48DE-921C-8A81A154157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406569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80A-E0FC-48DE-921C-8A81A154157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160631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80A-E0FC-48DE-921C-8A81A154157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378550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80A-E0FC-48DE-921C-8A81A154157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151035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8680A-E0FC-48DE-921C-8A81A154157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238541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8680A-E0FC-48DE-921C-8A81A154157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33699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8680A-E0FC-48DE-921C-8A81A1541577}"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36247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8680A-E0FC-48DE-921C-8A81A1541577}"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189404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680A-E0FC-48DE-921C-8A81A1541577}"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24522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8680A-E0FC-48DE-921C-8A81A154157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14791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8680A-E0FC-48DE-921C-8A81A154157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0E341-462E-45CE-8010-79BB19461E04}" type="slidenum">
              <a:rPr lang="en-US" smtClean="0"/>
              <a:t>‹#›</a:t>
            </a:fld>
            <a:endParaRPr lang="en-US"/>
          </a:p>
        </p:txBody>
      </p:sp>
    </p:spTree>
    <p:extLst>
      <p:ext uri="{BB962C8B-B14F-4D97-AF65-F5344CB8AC3E}">
        <p14:creationId xmlns:p14="http://schemas.microsoft.com/office/powerpoint/2010/main" val="28374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8680A-E0FC-48DE-921C-8A81A1541577}" type="datetimeFigureOut">
              <a:rPr lang="en-US" smtClean="0"/>
              <a:t>3/3/2017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0E341-462E-45CE-8010-79BB19461E04}" type="slidenum">
              <a:rPr lang="en-US" smtClean="0"/>
              <a:t>‹#›</a:t>
            </a:fld>
            <a:endParaRPr lang="en-US"/>
          </a:p>
        </p:txBody>
      </p:sp>
    </p:spTree>
    <p:extLst>
      <p:ext uri="{BB962C8B-B14F-4D97-AF65-F5344CB8AC3E}">
        <p14:creationId xmlns:p14="http://schemas.microsoft.com/office/powerpoint/2010/main" val="397214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nlinecourses.science.psu.edu/stat414/sites/onlinecourses.science.psu.edu.stat414/files/lesson02/cards.gi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onlinecourses.science.psu.edu/stat414/sites/onlinecourses.science.psu.edu.stat414/files/lesson02/cards.gi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Probability</a:t>
            </a:r>
            <a:endParaRPr lang="en-US" dirty="0"/>
          </a:p>
        </p:txBody>
      </p:sp>
      <p:sp>
        <p:nvSpPr>
          <p:cNvPr id="3" name="Subtitle 2"/>
          <p:cNvSpPr>
            <a:spLocks noGrp="1"/>
          </p:cNvSpPr>
          <p:nvPr>
            <p:ph type="subTitle" idx="1"/>
          </p:nvPr>
        </p:nvSpPr>
        <p:spPr/>
        <p:txBody>
          <a:bodyPr/>
          <a:lstStyle/>
          <a:p>
            <a:r>
              <a:rPr lang="en-US" dirty="0" smtClean="0"/>
              <a:t>Slides are adapted from STAT414 course at </a:t>
            </a:r>
            <a:r>
              <a:rPr lang="en-US" dirty="0" err="1" smtClean="0"/>
              <a:t>PennState</a:t>
            </a:r>
            <a:endParaRPr lang="en-US" dirty="0" smtClean="0"/>
          </a:p>
          <a:p>
            <a:r>
              <a:rPr lang="en-US" dirty="0"/>
              <a:t>https://onlinecourses.science.psu.edu/stat414/</a:t>
            </a:r>
          </a:p>
        </p:txBody>
      </p:sp>
    </p:spTree>
    <p:extLst>
      <p:ext uri="{BB962C8B-B14F-4D97-AF65-F5344CB8AC3E}">
        <p14:creationId xmlns:p14="http://schemas.microsoft.com/office/powerpoint/2010/main" val="247136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a:t>
            </a:r>
            <a:endParaRPr lang="en-US" dirty="0"/>
          </a:p>
        </p:txBody>
      </p:sp>
      <p:sp>
        <p:nvSpPr>
          <p:cNvPr id="3" name="Content Placeholder 2"/>
          <p:cNvSpPr>
            <a:spLocks noGrp="1"/>
          </p:cNvSpPr>
          <p:nvPr>
            <p:ph idx="1"/>
          </p:nvPr>
        </p:nvSpPr>
        <p:spPr>
          <a:xfrm>
            <a:off x="838200" y="1346200"/>
            <a:ext cx="11353800" cy="5333999"/>
          </a:xfrm>
        </p:spPr>
        <p:txBody>
          <a:bodyPr>
            <a:normAutofit fontScale="70000" lnSpcReduction="20000"/>
          </a:bodyPr>
          <a:lstStyle/>
          <a:p>
            <a:r>
              <a:rPr lang="en-US" dirty="0"/>
              <a:t>An </a:t>
            </a:r>
            <a:r>
              <a:rPr lang="en-US" b="1" dirty="0"/>
              <a:t>event</a:t>
            </a:r>
            <a:r>
              <a:rPr lang="en-US" dirty="0"/>
              <a:t> — denoted with capital letters </a:t>
            </a:r>
            <a:r>
              <a:rPr lang="en-US" i="1" dirty="0"/>
              <a:t>A</a:t>
            </a:r>
            <a:r>
              <a:rPr lang="en-US" dirty="0"/>
              <a:t>, </a:t>
            </a:r>
            <a:r>
              <a:rPr lang="en-US" i="1" dirty="0"/>
              <a:t>B</a:t>
            </a:r>
            <a:r>
              <a:rPr lang="en-US" dirty="0"/>
              <a:t>, </a:t>
            </a:r>
            <a:r>
              <a:rPr lang="en-US" i="1" dirty="0"/>
              <a:t>C</a:t>
            </a:r>
            <a:r>
              <a:rPr lang="en-US" dirty="0"/>
              <a:t>, ... — is just a subset of the sample space </a:t>
            </a:r>
            <a:r>
              <a:rPr lang="en-US" i="1" dirty="0"/>
              <a:t>S</a:t>
            </a:r>
            <a:r>
              <a:rPr lang="en-US" dirty="0"/>
              <a:t>. That is, for example </a:t>
            </a:r>
            <a:r>
              <a:rPr lang="en-US" i="1" dirty="0"/>
              <a:t>A</a:t>
            </a:r>
            <a:r>
              <a:rPr lang="en-US" dirty="0"/>
              <a:t> ⊂ </a:t>
            </a:r>
            <a:r>
              <a:rPr lang="en-US" i="1" dirty="0"/>
              <a:t>S</a:t>
            </a:r>
            <a:r>
              <a:rPr lang="en-US" dirty="0"/>
              <a:t>, where "⊂" denotes "is a subset of</a:t>
            </a:r>
            <a:r>
              <a:rPr lang="en-US" dirty="0" smtClean="0"/>
              <a:t>.“</a:t>
            </a:r>
          </a:p>
          <a:p>
            <a:endParaRPr lang="en-US" dirty="0"/>
          </a:p>
          <a:p>
            <a:r>
              <a:rPr lang="en-US" dirty="0"/>
              <a:t>"how many pairs of jeans do you own?". </a:t>
            </a:r>
            <a:r>
              <a:rPr lang="en-US" dirty="0" smtClean="0"/>
              <a:t>Sample </a:t>
            </a:r>
            <a:r>
              <a:rPr lang="en-US" dirty="0"/>
              <a:t>space </a:t>
            </a:r>
            <a:r>
              <a:rPr lang="en-US" i="1" dirty="0"/>
              <a:t>S</a:t>
            </a:r>
            <a:r>
              <a:rPr lang="en-US" dirty="0"/>
              <a:t> </a:t>
            </a:r>
            <a:r>
              <a:rPr lang="en-US" dirty="0" smtClean="0"/>
              <a:t>is  </a:t>
            </a:r>
            <a:r>
              <a:rPr lang="en-US" i="1" dirty="0" smtClean="0"/>
              <a:t>S</a:t>
            </a:r>
            <a:r>
              <a:rPr lang="en-US" dirty="0"/>
              <a:t> = {0, 1, 2, 3, ...}</a:t>
            </a:r>
          </a:p>
          <a:p>
            <a:endParaRPr lang="en-US" i="1" dirty="0" smtClean="0"/>
          </a:p>
          <a:p>
            <a:r>
              <a:rPr lang="en-US" i="1" dirty="0" smtClean="0"/>
              <a:t>A</a:t>
            </a:r>
            <a:r>
              <a:rPr lang="en-US" dirty="0"/>
              <a:t> is the event that a randomly selected student owns no jeans: </a:t>
            </a:r>
          </a:p>
          <a:p>
            <a:r>
              <a:rPr lang="en-US" i="1" dirty="0"/>
              <a:t>A</a:t>
            </a:r>
            <a:r>
              <a:rPr lang="en-US" dirty="0"/>
              <a:t> = student owns none = {0}</a:t>
            </a:r>
          </a:p>
          <a:p>
            <a:endParaRPr lang="en-US" i="1" dirty="0" smtClean="0"/>
          </a:p>
          <a:p>
            <a:r>
              <a:rPr lang="en-US" i="1" dirty="0" smtClean="0"/>
              <a:t>B</a:t>
            </a:r>
            <a:r>
              <a:rPr lang="en-US" dirty="0"/>
              <a:t> is the event that a randomly selected student owns some jeans:</a:t>
            </a:r>
          </a:p>
          <a:p>
            <a:r>
              <a:rPr lang="en-US" i="1" dirty="0"/>
              <a:t>B</a:t>
            </a:r>
            <a:r>
              <a:rPr lang="en-US" dirty="0"/>
              <a:t> = student owns some = {1, 2, 3, ...}</a:t>
            </a:r>
          </a:p>
          <a:p>
            <a:endParaRPr lang="en-US" i="1" dirty="0" smtClean="0"/>
          </a:p>
          <a:p>
            <a:r>
              <a:rPr lang="en-US" i="1" dirty="0" smtClean="0"/>
              <a:t>C</a:t>
            </a:r>
            <a:r>
              <a:rPr lang="en-US" dirty="0"/>
              <a:t> is the event that a randomly selected student owns no more than five pairs of jeans:</a:t>
            </a:r>
          </a:p>
          <a:p>
            <a:r>
              <a:rPr lang="en-US" i="1" dirty="0"/>
              <a:t>C</a:t>
            </a:r>
            <a:r>
              <a:rPr lang="en-US" dirty="0"/>
              <a:t> = student owns no more than five pairs = {0, 1, 2, 3, 4, 5}</a:t>
            </a:r>
          </a:p>
          <a:p>
            <a:endParaRPr lang="en-US" i="1" dirty="0" smtClean="0"/>
          </a:p>
          <a:p>
            <a:r>
              <a:rPr lang="en-US" i="1" dirty="0" smtClean="0"/>
              <a:t>D</a:t>
            </a:r>
            <a:r>
              <a:rPr lang="en-US" dirty="0"/>
              <a:t> is the event that a randomly selected student owns an odd number of pairs of jeans:</a:t>
            </a:r>
          </a:p>
          <a:p>
            <a:r>
              <a:rPr lang="en-US" i="1" dirty="0"/>
              <a:t>D</a:t>
            </a:r>
            <a:r>
              <a:rPr lang="en-US" dirty="0"/>
              <a:t> = student owns an odd number = {1, 3, 5, ...}</a:t>
            </a:r>
          </a:p>
          <a:p>
            <a:endParaRPr lang="en-US" dirty="0"/>
          </a:p>
        </p:txBody>
      </p:sp>
    </p:spTree>
    <p:extLst>
      <p:ext uri="{BB962C8B-B14F-4D97-AF65-F5344CB8AC3E}">
        <p14:creationId xmlns:p14="http://schemas.microsoft.com/office/powerpoint/2010/main" val="88490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review</a:t>
            </a:r>
            <a:endParaRPr lang="en-US" dirty="0"/>
          </a:p>
        </p:txBody>
      </p:sp>
      <p:sp>
        <p:nvSpPr>
          <p:cNvPr id="3" name="Content Placeholder 2"/>
          <p:cNvSpPr>
            <a:spLocks noGrp="1"/>
          </p:cNvSpPr>
          <p:nvPr>
            <p:ph idx="1"/>
          </p:nvPr>
        </p:nvSpPr>
        <p:spPr/>
        <p:txBody>
          <a:bodyPr/>
          <a:lstStyle/>
          <a:p>
            <a:r>
              <a:rPr lang="en-US" dirty="0"/>
              <a:t>Ø is the "</a:t>
            </a:r>
            <a:r>
              <a:rPr lang="en-US" b="1" dirty="0"/>
              <a:t>null set</a:t>
            </a:r>
            <a:r>
              <a:rPr lang="en-US" dirty="0"/>
              <a:t>" (or "</a:t>
            </a:r>
            <a:r>
              <a:rPr lang="en-US" b="1" dirty="0"/>
              <a:t>empty set</a:t>
            </a:r>
            <a:r>
              <a:rPr lang="en-US" dirty="0"/>
              <a:t>")</a:t>
            </a:r>
          </a:p>
          <a:p>
            <a:r>
              <a:rPr lang="en-US" i="1" dirty="0"/>
              <a:t>C</a:t>
            </a:r>
            <a:r>
              <a:rPr lang="en-US" dirty="0"/>
              <a:t> ∪ </a:t>
            </a:r>
            <a:r>
              <a:rPr lang="en-US" i="1" dirty="0"/>
              <a:t>D</a:t>
            </a:r>
            <a:r>
              <a:rPr lang="en-US" dirty="0"/>
              <a:t> = "</a:t>
            </a:r>
            <a:r>
              <a:rPr lang="en-US" b="1" dirty="0"/>
              <a:t>union</a:t>
            </a:r>
            <a:r>
              <a:rPr lang="en-US" dirty="0"/>
              <a:t>" = the elements in </a:t>
            </a:r>
            <a:r>
              <a:rPr lang="en-US" i="1" dirty="0"/>
              <a:t>C</a:t>
            </a:r>
            <a:r>
              <a:rPr lang="en-US" dirty="0"/>
              <a:t> or </a:t>
            </a:r>
            <a:r>
              <a:rPr lang="en-US" i="1" dirty="0"/>
              <a:t>D</a:t>
            </a:r>
            <a:r>
              <a:rPr lang="en-US" dirty="0"/>
              <a:t> or both</a:t>
            </a:r>
          </a:p>
          <a:p>
            <a:r>
              <a:rPr lang="en-US" i="1" dirty="0"/>
              <a:t>A</a:t>
            </a:r>
            <a:r>
              <a:rPr lang="en-US" dirty="0"/>
              <a:t> ∩ </a:t>
            </a:r>
            <a:r>
              <a:rPr lang="en-US" i="1" dirty="0"/>
              <a:t>B</a:t>
            </a:r>
            <a:r>
              <a:rPr lang="en-US" dirty="0"/>
              <a:t> = "</a:t>
            </a:r>
            <a:r>
              <a:rPr lang="en-US" b="1" dirty="0"/>
              <a:t>intersection</a:t>
            </a:r>
            <a:r>
              <a:rPr lang="en-US" dirty="0"/>
              <a:t>" = the elements in </a:t>
            </a:r>
            <a:r>
              <a:rPr lang="en-US" i="1" dirty="0"/>
              <a:t>A</a:t>
            </a:r>
            <a:r>
              <a:rPr lang="en-US" dirty="0"/>
              <a:t> and </a:t>
            </a:r>
            <a:r>
              <a:rPr lang="en-US" i="1" dirty="0"/>
              <a:t>B</a:t>
            </a:r>
            <a:r>
              <a:rPr lang="en-US" dirty="0"/>
              <a:t>.  If </a:t>
            </a:r>
            <a:r>
              <a:rPr lang="en-US" i="1" dirty="0"/>
              <a:t>A</a:t>
            </a:r>
            <a:r>
              <a:rPr lang="en-US" dirty="0"/>
              <a:t> ∩ </a:t>
            </a:r>
            <a:r>
              <a:rPr lang="en-US" i="1" dirty="0"/>
              <a:t>B</a:t>
            </a:r>
            <a:r>
              <a:rPr lang="en-US" dirty="0"/>
              <a:t> = Ø, then </a:t>
            </a:r>
            <a:r>
              <a:rPr lang="en-US" i="1" dirty="0"/>
              <a:t>A</a:t>
            </a:r>
            <a:r>
              <a:rPr lang="en-US" dirty="0"/>
              <a:t> and </a:t>
            </a:r>
            <a:r>
              <a:rPr lang="en-US" i="1" dirty="0"/>
              <a:t>B</a:t>
            </a:r>
            <a:r>
              <a:rPr lang="en-US" dirty="0"/>
              <a:t> are called "</a:t>
            </a:r>
            <a:r>
              <a:rPr lang="en-US" b="1" dirty="0"/>
              <a:t>mutually exclusive events</a:t>
            </a:r>
            <a:r>
              <a:rPr lang="en-US" dirty="0"/>
              <a:t>" (or "</a:t>
            </a:r>
            <a:r>
              <a:rPr lang="en-US" b="1" dirty="0"/>
              <a:t>disjoint events</a:t>
            </a:r>
            <a:r>
              <a:rPr lang="en-US" dirty="0"/>
              <a:t>").</a:t>
            </a:r>
          </a:p>
          <a:p>
            <a:r>
              <a:rPr lang="en-US" i="1" dirty="0"/>
              <a:t>D</a:t>
            </a:r>
            <a:r>
              <a:rPr lang="en-US" dirty="0"/>
              <a:t>' = </a:t>
            </a:r>
            <a:r>
              <a:rPr lang="en-US" i="1" dirty="0"/>
              <a:t>D</a:t>
            </a:r>
            <a:r>
              <a:rPr lang="en-US" i="1" baseline="30000" dirty="0"/>
              <a:t>c</a:t>
            </a:r>
            <a:r>
              <a:rPr lang="en-US" dirty="0"/>
              <a:t> = "</a:t>
            </a:r>
            <a:r>
              <a:rPr lang="en-US" b="1" dirty="0"/>
              <a:t>complement"</a:t>
            </a:r>
            <a:r>
              <a:rPr lang="en-US" dirty="0"/>
              <a:t> = the elements </a:t>
            </a:r>
            <a:r>
              <a:rPr lang="en-US" i="1" dirty="0"/>
              <a:t>not</a:t>
            </a:r>
            <a:r>
              <a:rPr lang="en-US" dirty="0"/>
              <a:t> in </a:t>
            </a:r>
            <a:r>
              <a:rPr lang="en-US" i="1" dirty="0"/>
              <a:t>D</a:t>
            </a:r>
            <a:endParaRPr lang="en-US" dirty="0"/>
          </a:p>
          <a:p>
            <a:r>
              <a:rPr lang="en-US" dirty="0"/>
              <a:t>If </a:t>
            </a:r>
            <a:r>
              <a:rPr lang="en-US" i="1" dirty="0"/>
              <a:t>E</a:t>
            </a:r>
            <a:r>
              <a:rPr lang="en-US" dirty="0"/>
              <a:t> ∪ </a:t>
            </a:r>
            <a:r>
              <a:rPr lang="en-US" i="1" dirty="0"/>
              <a:t>F</a:t>
            </a:r>
            <a:r>
              <a:rPr lang="en-US" dirty="0"/>
              <a:t> ∪ </a:t>
            </a:r>
            <a:r>
              <a:rPr lang="en-US" i="1" dirty="0"/>
              <a:t>G</a:t>
            </a:r>
            <a:r>
              <a:rPr lang="en-US" dirty="0"/>
              <a:t> ∪ ... = </a:t>
            </a:r>
            <a:r>
              <a:rPr lang="en-US" i="1" dirty="0"/>
              <a:t>S</a:t>
            </a:r>
            <a:r>
              <a:rPr lang="en-US" dirty="0"/>
              <a:t>, then </a:t>
            </a:r>
            <a:r>
              <a:rPr lang="en-US" i="1" dirty="0"/>
              <a:t>E</a:t>
            </a:r>
            <a:r>
              <a:rPr lang="en-US" dirty="0"/>
              <a:t>, </a:t>
            </a:r>
            <a:r>
              <a:rPr lang="en-US" i="1" dirty="0"/>
              <a:t>F</a:t>
            </a:r>
            <a:r>
              <a:rPr lang="en-US" dirty="0"/>
              <a:t>, </a:t>
            </a:r>
            <a:r>
              <a:rPr lang="en-US" i="1" dirty="0"/>
              <a:t>G</a:t>
            </a:r>
            <a:r>
              <a:rPr lang="en-US" dirty="0"/>
              <a:t>, and so on are called "</a:t>
            </a:r>
            <a:r>
              <a:rPr lang="en-US" b="1" dirty="0"/>
              <a:t>exhaustive events</a:t>
            </a:r>
            <a:r>
              <a:rPr lang="en-US" dirty="0"/>
              <a:t>."</a:t>
            </a:r>
          </a:p>
          <a:p>
            <a:pPr marL="0" indent="0">
              <a:buNone/>
            </a:pPr>
            <a:endParaRPr lang="en-US" dirty="0"/>
          </a:p>
        </p:txBody>
      </p:sp>
    </p:spTree>
    <p:extLst>
      <p:ext uri="{BB962C8B-B14F-4D97-AF65-F5344CB8AC3E}">
        <p14:creationId xmlns:p14="http://schemas.microsoft.com/office/powerpoint/2010/main" val="393013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union of events </a:t>
            </a:r>
            <a:r>
              <a:rPr lang="en-US" i="1" dirty="0"/>
              <a:t>C</a:t>
            </a:r>
            <a:r>
              <a:rPr lang="en-US" dirty="0"/>
              <a:t> and </a:t>
            </a:r>
            <a:r>
              <a:rPr lang="en-US" i="1" dirty="0"/>
              <a:t>D</a:t>
            </a:r>
            <a:r>
              <a:rPr lang="en-US" dirty="0"/>
              <a:t> is the event that a randomly selected student either owns no more than five pairs or owns an odd number. That is:</a:t>
            </a:r>
          </a:p>
          <a:p>
            <a:pPr marL="0" indent="0">
              <a:buNone/>
            </a:pPr>
            <a:r>
              <a:rPr lang="en-US" i="1" dirty="0"/>
              <a:t>C</a:t>
            </a:r>
            <a:r>
              <a:rPr lang="en-US" dirty="0"/>
              <a:t> ∪ </a:t>
            </a:r>
            <a:r>
              <a:rPr lang="en-US" i="1" dirty="0"/>
              <a:t>D</a:t>
            </a:r>
            <a:r>
              <a:rPr lang="en-US" dirty="0"/>
              <a:t> = {0, 1, 2, 3, 4, 5, 7, 9, ...}</a:t>
            </a:r>
          </a:p>
          <a:p>
            <a:r>
              <a:rPr lang="en-US" dirty="0"/>
              <a:t>The intersection of events </a:t>
            </a:r>
            <a:r>
              <a:rPr lang="en-US" i="1" dirty="0"/>
              <a:t>A</a:t>
            </a:r>
            <a:r>
              <a:rPr lang="en-US" dirty="0"/>
              <a:t> and </a:t>
            </a:r>
            <a:r>
              <a:rPr lang="en-US" i="1" dirty="0"/>
              <a:t>B</a:t>
            </a:r>
            <a:r>
              <a:rPr lang="en-US" dirty="0"/>
              <a:t> is the event that a randomly selected student owes no pairs and owes some pairs of jeans. That is:</a:t>
            </a:r>
          </a:p>
          <a:p>
            <a:pPr marL="0" indent="0">
              <a:buNone/>
            </a:pPr>
            <a:r>
              <a:rPr lang="en-US" i="1" dirty="0"/>
              <a:t>A</a:t>
            </a:r>
            <a:r>
              <a:rPr lang="en-US" dirty="0"/>
              <a:t> ∩ </a:t>
            </a:r>
            <a:r>
              <a:rPr lang="en-US" i="1" dirty="0"/>
              <a:t>B</a:t>
            </a:r>
            <a:r>
              <a:rPr lang="en-US" dirty="0"/>
              <a:t> = {0} ∩ {1, 2, 3, ...} = the empty set Ø</a:t>
            </a:r>
          </a:p>
          <a:p>
            <a:r>
              <a:rPr lang="en-US" dirty="0"/>
              <a:t>The complement of event </a:t>
            </a:r>
            <a:r>
              <a:rPr lang="en-US" i="1" dirty="0"/>
              <a:t>D</a:t>
            </a:r>
            <a:r>
              <a:rPr lang="en-US" dirty="0"/>
              <a:t> is the event that a  randomly selected student owes an even number of pairs of jeans. That is:</a:t>
            </a:r>
          </a:p>
          <a:p>
            <a:pPr marL="0" indent="0">
              <a:buNone/>
            </a:pPr>
            <a:r>
              <a:rPr lang="en-US" i="1" dirty="0"/>
              <a:t>D</a:t>
            </a:r>
            <a:r>
              <a:rPr lang="en-US" i="1" baseline="30000" dirty="0"/>
              <a:t>c</a:t>
            </a:r>
            <a:r>
              <a:rPr lang="en-US" dirty="0"/>
              <a:t> = {0, 2, 4, 6, ...}</a:t>
            </a:r>
          </a:p>
          <a:p>
            <a:r>
              <a:rPr lang="en-US" dirty="0"/>
              <a:t>If </a:t>
            </a:r>
            <a:r>
              <a:rPr lang="en-US" i="1" dirty="0"/>
              <a:t>E</a:t>
            </a:r>
            <a:r>
              <a:rPr lang="en-US" dirty="0"/>
              <a:t> = {0, 1}, </a:t>
            </a:r>
            <a:r>
              <a:rPr lang="en-US" i="1" dirty="0"/>
              <a:t>F</a:t>
            </a:r>
            <a:r>
              <a:rPr lang="en-US" dirty="0"/>
              <a:t> = {2, 3}, </a:t>
            </a:r>
            <a:r>
              <a:rPr lang="en-US" i="1" dirty="0"/>
              <a:t>G</a:t>
            </a:r>
            <a:r>
              <a:rPr lang="en-US" dirty="0"/>
              <a:t> = {4, 5} and so on, so that:</a:t>
            </a:r>
          </a:p>
          <a:p>
            <a:pPr marL="0" indent="0">
              <a:buNone/>
            </a:pPr>
            <a:r>
              <a:rPr lang="en-US" i="1" dirty="0"/>
              <a:t>E</a:t>
            </a:r>
            <a:r>
              <a:rPr lang="en-US" dirty="0"/>
              <a:t> ∪ </a:t>
            </a:r>
            <a:r>
              <a:rPr lang="en-US" i="1" dirty="0"/>
              <a:t>F</a:t>
            </a:r>
            <a:r>
              <a:rPr lang="en-US" dirty="0"/>
              <a:t> ∪ </a:t>
            </a:r>
            <a:r>
              <a:rPr lang="en-US" i="1" dirty="0"/>
              <a:t>G</a:t>
            </a:r>
            <a:r>
              <a:rPr lang="en-US" dirty="0"/>
              <a:t> ∪ ... = </a:t>
            </a:r>
            <a:r>
              <a:rPr lang="en-US" i="1" dirty="0"/>
              <a:t>S</a:t>
            </a:r>
            <a:endParaRPr lang="en-US" dirty="0"/>
          </a:p>
          <a:p>
            <a:pPr marL="0" indent="0">
              <a:buNone/>
            </a:pPr>
            <a:r>
              <a:rPr lang="en-US" dirty="0"/>
              <a:t>then </a:t>
            </a:r>
            <a:r>
              <a:rPr lang="en-US" i="1" dirty="0"/>
              <a:t>E</a:t>
            </a:r>
            <a:r>
              <a:rPr lang="en-US" dirty="0"/>
              <a:t>, </a:t>
            </a:r>
            <a:r>
              <a:rPr lang="en-US" i="1" dirty="0"/>
              <a:t>F</a:t>
            </a:r>
            <a:r>
              <a:rPr lang="en-US" dirty="0"/>
              <a:t>, </a:t>
            </a:r>
            <a:r>
              <a:rPr lang="en-US" i="1" dirty="0"/>
              <a:t>G</a:t>
            </a:r>
            <a:r>
              <a:rPr lang="en-US" dirty="0"/>
              <a:t>, and so on are exhaustive events.</a:t>
            </a:r>
          </a:p>
          <a:p>
            <a:endParaRPr lang="en-US" dirty="0"/>
          </a:p>
        </p:txBody>
      </p:sp>
    </p:spTree>
    <p:extLst>
      <p:ext uri="{BB962C8B-B14F-4D97-AF65-F5344CB8AC3E}">
        <p14:creationId xmlns:p14="http://schemas.microsoft.com/office/powerpoint/2010/main" val="309068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p:txBody>
          <a:bodyPr/>
          <a:lstStyle/>
          <a:p>
            <a:pPr marL="0" indent="0">
              <a:buNone/>
            </a:pPr>
            <a:r>
              <a:rPr lang="en-US" dirty="0" smtClean="0"/>
              <a:t>Probability </a:t>
            </a:r>
            <a:r>
              <a:rPr lang="en-US" dirty="0"/>
              <a:t>is a number between 0 and 1, where:</a:t>
            </a:r>
          </a:p>
          <a:p>
            <a:r>
              <a:rPr lang="en-US" dirty="0"/>
              <a:t>a number close to 0 means "not likely"</a:t>
            </a:r>
          </a:p>
          <a:p>
            <a:r>
              <a:rPr lang="en-US" dirty="0"/>
              <a:t>a number close to 1 means "quite likely"</a:t>
            </a:r>
          </a:p>
          <a:p>
            <a:pPr marL="0" indent="0">
              <a:buNone/>
            </a:pPr>
            <a:endParaRPr lang="en-US" dirty="0" smtClean="0"/>
          </a:p>
          <a:p>
            <a:pPr marL="0" indent="0">
              <a:buNone/>
            </a:pPr>
            <a:r>
              <a:rPr lang="en-US" dirty="0" smtClean="0"/>
              <a:t>If </a:t>
            </a:r>
            <a:r>
              <a:rPr lang="en-US" dirty="0"/>
              <a:t>the probability of an event is exactly 0, then the event can't occur. If the probability of an event is exactly 1, then the event will definitely occur.</a:t>
            </a:r>
          </a:p>
          <a:p>
            <a:endParaRPr lang="en-US" dirty="0"/>
          </a:p>
        </p:txBody>
      </p:sp>
    </p:spTree>
    <p:extLst>
      <p:ext uri="{BB962C8B-B14F-4D97-AF65-F5344CB8AC3E}">
        <p14:creationId xmlns:p14="http://schemas.microsoft.com/office/powerpoint/2010/main" val="24306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event get assigned a particular probability value?  </a:t>
            </a:r>
          </a:p>
        </p:txBody>
      </p:sp>
      <p:sp>
        <p:nvSpPr>
          <p:cNvPr id="3" name="Content Placeholder 2"/>
          <p:cNvSpPr>
            <a:spLocks noGrp="1"/>
          </p:cNvSpPr>
          <p:nvPr>
            <p:ph idx="1"/>
          </p:nvPr>
        </p:nvSpPr>
        <p:spPr/>
        <p:txBody>
          <a:bodyPr>
            <a:normAutofit lnSpcReduction="10000"/>
          </a:bodyPr>
          <a:lstStyle/>
          <a:p>
            <a:r>
              <a:rPr lang="en-US" dirty="0"/>
              <a:t>the personal opinion </a:t>
            </a:r>
            <a:r>
              <a:rPr lang="en-US" dirty="0" smtClean="0"/>
              <a:t>approach</a:t>
            </a:r>
          </a:p>
          <a:p>
            <a:pPr lvl="1"/>
            <a:r>
              <a:rPr lang="en-US" dirty="0"/>
              <a:t>"I think there is an 80% chance of rain today."</a:t>
            </a:r>
          </a:p>
          <a:p>
            <a:pPr lvl="1"/>
            <a:r>
              <a:rPr lang="en-US" dirty="0" smtClean="0"/>
              <a:t>What about?</a:t>
            </a:r>
          </a:p>
          <a:p>
            <a:pPr lvl="2"/>
            <a:r>
              <a:rPr lang="en-US" dirty="0"/>
              <a:t>one day you will die? </a:t>
            </a:r>
          </a:p>
          <a:p>
            <a:pPr lvl="2"/>
            <a:r>
              <a:rPr lang="en-US" dirty="0"/>
              <a:t>you can swim around the world in 30 hours? </a:t>
            </a:r>
          </a:p>
          <a:p>
            <a:pPr lvl="2"/>
            <a:r>
              <a:rPr lang="en-US" dirty="0"/>
              <a:t>you will win the lottery some day? </a:t>
            </a:r>
          </a:p>
          <a:p>
            <a:pPr lvl="2"/>
            <a:r>
              <a:rPr lang="en-US" dirty="0"/>
              <a:t>a randomly selected student will get an A in this course? </a:t>
            </a:r>
          </a:p>
          <a:p>
            <a:pPr lvl="2"/>
            <a:r>
              <a:rPr lang="en-US" i="1" dirty="0"/>
              <a:t>you</a:t>
            </a:r>
            <a:r>
              <a:rPr lang="en-US" dirty="0"/>
              <a:t> will get an A in this course?</a:t>
            </a:r>
          </a:p>
          <a:p>
            <a:pPr lvl="1"/>
            <a:endParaRPr lang="en-US" dirty="0"/>
          </a:p>
          <a:p>
            <a:r>
              <a:rPr lang="en-US" dirty="0"/>
              <a:t>the relative frequency approach</a:t>
            </a:r>
          </a:p>
          <a:p>
            <a:r>
              <a:rPr lang="en-US" dirty="0"/>
              <a:t>the classical approach</a:t>
            </a:r>
          </a:p>
          <a:p>
            <a:endParaRPr lang="en-US" dirty="0"/>
          </a:p>
        </p:txBody>
      </p:sp>
    </p:spTree>
    <p:extLst>
      <p:ext uri="{BB962C8B-B14F-4D97-AF65-F5344CB8AC3E}">
        <p14:creationId xmlns:p14="http://schemas.microsoft.com/office/powerpoint/2010/main" val="174796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Relative Frequency Approach</a:t>
            </a:r>
            <a:br>
              <a:rPr lang="en-US" dirty="0"/>
            </a:br>
            <a:endParaRPr lang="en-US" dirty="0"/>
          </a:p>
        </p:txBody>
      </p:sp>
      <p:sp>
        <p:nvSpPr>
          <p:cNvPr id="3" name="Content Placeholder 2"/>
          <p:cNvSpPr>
            <a:spLocks noGrp="1"/>
          </p:cNvSpPr>
          <p:nvPr>
            <p:ph idx="1"/>
          </p:nvPr>
        </p:nvSpPr>
        <p:spPr>
          <a:xfrm>
            <a:off x="838200" y="1216025"/>
            <a:ext cx="11264900" cy="4351338"/>
          </a:xfrm>
        </p:spPr>
        <p:txBody>
          <a:bodyPr>
            <a:normAutofit/>
          </a:bodyPr>
          <a:lstStyle/>
          <a:p>
            <a:r>
              <a:rPr lang="en-US" dirty="0" smtClean="0"/>
              <a:t>To </a:t>
            </a:r>
            <a:r>
              <a:rPr lang="en-US" dirty="0"/>
              <a:t>determine </a:t>
            </a:r>
            <a:r>
              <a:rPr lang="en-US" i="1" dirty="0"/>
              <a:t>P</a:t>
            </a:r>
            <a:r>
              <a:rPr lang="en-US" dirty="0"/>
              <a:t>(</a:t>
            </a:r>
            <a:r>
              <a:rPr lang="en-US" i="1" dirty="0"/>
              <a:t>A</a:t>
            </a:r>
            <a:r>
              <a:rPr lang="en-US" dirty="0"/>
              <a:t>), the probability of an event </a:t>
            </a:r>
            <a:r>
              <a:rPr lang="en-US" i="1" dirty="0"/>
              <a:t>A</a:t>
            </a:r>
            <a:r>
              <a:rPr lang="en-US" dirty="0" smtClean="0"/>
              <a:t>:</a:t>
            </a:r>
          </a:p>
          <a:p>
            <a:r>
              <a:rPr lang="en-US" dirty="0"/>
              <a:t>Perform an experiment a large number of times, </a:t>
            </a:r>
            <a:r>
              <a:rPr lang="en-US" i="1" dirty="0"/>
              <a:t>n</a:t>
            </a:r>
            <a:r>
              <a:rPr lang="en-US" dirty="0"/>
              <a:t>, say.</a:t>
            </a:r>
          </a:p>
          <a:p>
            <a:r>
              <a:rPr lang="en-US" dirty="0"/>
              <a:t>Count the number of times the event </a:t>
            </a:r>
            <a:r>
              <a:rPr lang="en-US" i="1" dirty="0"/>
              <a:t>A</a:t>
            </a:r>
            <a:r>
              <a:rPr lang="en-US" dirty="0"/>
              <a:t> of interest occurs, call the number </a:t>
            </a:r>
            <a:r>
              <a:rPr lang="en-US" i="1" dirty="0"/>
              <a:t>N</a:t>
            </a:r>
            <a:r>
              <a:rPr lang="en-US" dirty="0"/>
              <a:t>(</a:t>
            </a:r>
            <a:r>
              <a:rPr lang="en-US" i="1" dirty="0"/>
              <a:t>A</a:t>
            </a:r>
            <a:r>
              <a:rPr lang="en-US" dirty="0"/>
              <a:t>), say.</a:t>
            </a:r>
          </a:p>
          <a:p>
            <a:r>
              <a:rPr lang="en-US" dirty="0"/>
              <a:t>Then, the probability of event </a:t>
            </a:r>
            <a:r>
              <a:rPr lang="en-US" i="1" dirty="0"/>
              <a:t>A</a:t>
            </a:r>
            <a:r>
              <a:rPr lang="en-US" dirty="0"/>
              <a:t> </a:t>
            </a:r>
            <a:r>
              <a:rPr lang="en-US" dirty="0" smtClean="0"/>
              <a:t>equals:   P(A) = N(A) / n</a:t>
            </a:r>
          </a:p>
          <a:p>
            <a:endParaRPr lang="en-US" dirty="0" smtClean="0"/>
          </a:p>
          <a:p>
            <a:r>
              <a:rPr lang="en-US" dirty="0" smtClean="0"/>
              <a:t>When </a:t>
            </a:r>
            <a:r>
              <a:rPr lang="en-US" dirty="0"/>
              <a:t>you toss a fair coin with one side designated as a "head" and the other side designated as a "tail", what is the probability of getting a head?</a:t>
            </a:r>
          </a:p>
        </p:txBody>
      </p:sp>
      <p:graphicFrame>
        <p:nvGraphicFramePr>
          <p:cNvPr id="5" name="Table 4"/>
          <p:cNvGraphicFramePr>
            <a:graphicFrameLocks noGrp="1"/>
          </p:cNvGraphicFramePr>
          <p:nvPr>
            <p:extLst/>
          </p:nvPr>
        </p:nvGraphicFramePr>
        <p:xfrm>
          <a:off x="838200" y="4999514"/>
          <a:ext cx="9829800" cy="1737360"/>
        </p:xfrm>
        <a:graphic>
          <a:graphicData uri="http://schemas.openxmlformats.org/drawingml/2006/table">
            <a:tbl>
              <a:tblPr/>
              <a:tblGrid>
                <a:gridCol w="2457450"/>
                <a:gridCol w="2457450"/>
                <a:gridCol w="2457450"/>
                <a:gridCol w="2457450"/>
              </a:tblGrid>
              <a:tr h="0">
                <a:tc>
                  <a:txBody>
                    <a:bodyPr/>
                    <a:lstStyle/>
                    <a:p>
                      <a:pPr algn="ctr"/>
                      <a:r>
                        <a:rPr lang="en-US" b="1" dirty="0">
                          <a:effectLst/>
                        </a:rPr>
                        <a:t>Coin </a:t>
                      </a:r>
                      <a:r>
                        <a:rPr lang="en-US" b="1" dirty="0" err="1">
                          <a:effectLst/>
                        </a:rPr>
                        <a:t>Tosser</a:t>
                      </a:r>
                      <a:endParaRPr lang="en-US" dirty="0">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i="1">
                          <a:effectLst/>
                        </a:rPr>
                        <a:t>n</a:t>
                      </a:r>
                      <a:r>
                        <a:rPr lang="en-US" b="1">
                          <a:effectLst/>
                        </a:rPr>
                        <a:t>, the number of tosses made</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i="1">
                          <a:effectLst/>
                        </a:rPr>
                        <a:t>N</a:t>
                      </a:r>
                      <a:r>
                        <a:rPr lang="en-US" b="1">
                          <a:effectLst/>
                        </a:rPr>
                        <a:t>(</a:t>
                      </a:r>
                      <a:r>
                        <a:rPr lang="en-US" b="1" i="1">
                          <a:effectLst/>
                        </a:rPr>
                        <a:t>H</a:t>
                      </a:r>
                      <a:r>
                        <a:rPr lang="en-US" b="1">
                          <a:effectLst/>
                        </a:rPr>
                        <a:t>), the number of heads tossed</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i="1">
                          <a:effectLst/>
                        </a:rPr>
                        <a:t>P</a:t>
                      </a:r>
                      <a:r>
                        <a:rPr lang="en-US" b="1">
                          <a:effectLst/>
                        </a:rPr>
                        <a:t>(</a:t>
                      </a:r>
                      <a:r>
                        <a:rPr lang="en-US" b="1" i="1">
                          <a:effectLst/>
                        </a:rPr>
                        <a:t>H</a:t>
                      </a:r>
                      <a:r>
                        <a:rPr lang="en-US" b="1">
                          <a:effectLst/>
                        </a:rPr>
                        <a:t>)</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0">
                <a:tc>
                  <a:txBody>
                    <a:bodyPr/>
                    <a:lstStyle/>
                    <a:p>
                      <a:pPr algn="ctr"/>
                      <a:r>
                        <a:rPr lang="en-US">
                          <a:effectLst/>
                        </a:rPr>
                        <a:t>Count Buffon</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4,040</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2,048</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0.5069</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0">
                <a:tc>
                  <a:txBody>
                    <a:bodyPr/>
                    <a:lstStyle/>
                    <a:p>
                      <a:pPr algn="ctr"/>
                      <a:r>
                        <a:rPr lang="en-US">
                          <a:effectLst/>
                        </a:rPr>
                        <a:t>Karl Pearson</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24,000</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12,012</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0.5005</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0">
                <a:tc>
                  <a:txBody>
                    <a:bodyPr/>
                    <a:lstStyle/>
                    <a:p>
                      <a:pPr algn="ctr"/>
                      <a:r>
                        <a:rPr lang="en-US">
                          <a:effectLst/>
                        </a:rPr>
                        <a:t>John Kerrich</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10,000</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dirty="0">
                          <a:effectLst/>
                        </a:rPr>
                        <a:t>5,067</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dirty="0">
                          <a:effectLst/>
                        </a:rPr>
                        <a:t>0.5067</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075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0" y="1690688"/>
            <a:ext cx="11912600" cy="5324475"/>
          </a:xfrm>
        </p:spPr>
        <p:txBody>
          <a:bodyPr>
            <a:normAutofit fontScale="92500" lnSpcReduction="10000"/>
          </a:bodyPr>
          <a:lstStyle/>
          <a:p>
            <a:r>
              <a:rPr lang="en-US" dirty="0"/>
              <a:t>Some trees in a forest were showing signs of disease. </a:t>
            </a:r>
            <a:endParaRPr lang="en-US" dirty="0" smtClean="0"/>
          </a:p>
          <a:p>
            <a:r>
              <a:rPr lang="en-US" dirty="0"/>
              <a:t>What is the probability that one tree selected at random is large</a:t>
            </a:r>
            <a:r>
              <a:rPr lang="en-US" dirty="0" smtClean="0"/>
              <a:t>? </a:t>
            </a:r>
            <a:r>
              <a:rPr lang="en-US" dirty="0"/>
              <a:t>68/200 = 0.34</a:t>
            </a:r>
            <a:r>
              <a:rPr lang="en-US" dirty="0" smtClean="0"/>
              <a:t>.</a:t>
            </a:r>
          </a:p>
          <a:p>
            <a:r>
              <a:rPr lang="en-US" dirty="0"/>
              <a:t>What is the probability that one tree selected at random is diseased</a:t>
            </a:r>
            <a:r>
              <a:rPr lang="en-US" dirty="0" smtClean="0"/>
              <a:t>?</a:t>
            </a:r>
          </a:p>
          <a:p>
            <a:r>
              <a:rPr lang="en-US" dirty="0"/>
              <a:t>37/200 = 0.185</a:t>
            </a:r>
            <a:r>
              <a:rPr lang="en-US" dirty="0" smtClean="0"/>
              <a:t>.</a:t>
            </a:r>
          </a:p>
          <a:p>
            <a:r>
              <a:rPr lang="en-US" dirty="0"/>
              <a:t>What is the probability that one tree selected at random is both small and diseased</a:t>
            </a:r>
            <a:r>
              <a:rPr lang="en-US" dirty="0" smtClean="0"/>
              <a:t>?</a:t>
            </a:r>
          </a:p>
          <a:p>
            <a:r>
              <a:rPr lang="en-US" dirty="0"/>
              <a:t>8/200 = 0.04</a:t>
            </a:r>
            <a:r>
              <a:rPr lang="en-US" dirty="0" smtClean="0"/>
              <a:t>.</a:t>
            </a:r>
          </a:p>
          <a:p>
            <a:r>
              <a:rPr lang="en-US" dirty="0"/>
              <a:t>What is the probability that one tree selected at random is either small or disease-free</a:t>
            </a:r>
            <a:r>
              <a:rPr lang="en-US" dirty="0" smtClean="0"/>
              <a:t>?</a:t>
            </a:r>
          </a:p>
          <a:p>
            <a:r>
              <a:rPr lang="en-US" dirty="0"/>
              <a:t>(35 + 46 + 24 + 8 + 8) </a:t>
            </a:r>
            <a:r>
              <a:rPr lang="en-US" dirty="0" smtClean="0"/>
              <a:t>/200  = 121 / 200 </a:t>
            </a:r>
            <a:r>
              <a:rPr lang="en-US" dirty="0"/>
              <a:t> = 0.605</a:t>
            </a:r>
            <a:r>
              <a:rPr lang="en-US" dirty="0" smtClean="0"/>
              <a:t>.</a:t>
            </a:r>
          </a:p>
          <a:p>
            <a:r>
              <a:rPr lang="en-US" dirty="0"/>
              <a:t>What is the probability that one tree selected at random from the population of medium trees is doubtful of disease</a:t>
            </a:r>
            <a:r>
              <a:rPr lang="en-US" dirty="0" smtClean="0"/>
              <a:t>?</a:t>
            </a:r>
          </a:p>
          <a:p>
            <a:r>
              <a:rPr lang="en-US" dirty="0"/>
              <a:t>2/92 = 0.348.</a:t>
            </a:r>
          </a:p>
        </p:txBody>
      </p:sp>
      <p:pic>
        <p:nvPicPr>
          <p:cNvPr id="4" name="Picture 3"/>
          <p:cNvPicPr>
            <a:picLocks noChangeAspect="1"/>
          </p:cNvPicPr>
          <p:nvPr/>
        </p:nvPicPr>
        <p:blipFill>
          <a:blip r:embed="rId2"/>
          <a:stretch>
            <a:fillRect/>
          </a:stretch>
        </p:blipFill>
        <p:spPr>
          <a:xfrm>
            <a:off x="5811799" y="190500"/>
            <a:ext cx="5965864" cy="1500188"/>
          </a:xfrm>
          <a:prstGeom prst="rect">
            <a:avLst/>
          </a:prstGeom>
        </p:spPr>
      </p:pic>
    </p:spTree>
    <p:extLst>
      <p:ext uri="{BB962C8B-B14F-4D97-AF65-F5344CB8AC3E}">
        <p14:creationId xmlns:p14="http://schemas.microsoft.com/office/powerpoint/2010/main" val="141250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approach</a:t>
            </a:r>
            <a:endParaRPr lang="en-US" dirty="0"/>
          </a:p>
        </p:txBody>
      </p:sp>
      <p:sp>
        <p:nvSpPr>
          <p:cNvPr id="3" name="Content Placeholder 2"/>
          <p:cNvSpPr>
            <a:spLocks noGrp="1"/>
          </p:cNvSpPr>
          <p:nvPr>
            <p:ph idx="1"/>
          </p:nvPr>
        </p:nvSpPr>
        <p:spPr>
          <a:xfrm>
            <a:off x="838200" y="1266825"/>
            <a:ext cx="11353800" cy="4351338"/>
          </a:xfrm>
        </p:spPr>
        <p:txBody>
          <a:bodyPr>
            <a:normAutofit lnSpcReduction="10000"/>
          </a:bodyPr>
          <a:lstStyle/>
          <a:p>
            <a:r>
              <a:rPr lang="en-US" dirty="0"/>
              <a:t>the probability of event </a:t>
            </a:r>
            <a:r>
              <a:rPr lang="en-US" i="1" dirty="0"/>
              <a:t>A</a:t>
            </a:r>
            <a:r>
              <a:rPr lang="en-US" dirty="0"/>
              <a:t> is</a:t>
            </a:r>
            <a:r>
              <a:rPr lang="en-US" dirty="0" smtClean="0"/>
              <a:t>: P(A) = N(A) / N(S)</a:t>
            </a:r>
          </a:p>
          <a:p>
            <a:r>
              <a:rPr lang="en-US" i="1" dirty="0"/>
              <a:t>N</a:t>
            </a:r>
            <a:r>
              <a:rPr lang="en-US" dirty="0"/>
              <a:t>(</a:t>
            </a:r>
            <a:r>
              <a:rPr lang="en-US" i="1" dirty="0"/>
              <a:t>A</a:t>
            </a:r>
            <a:r>
              <a:rPr lang="en-US" dirty="0"/>
              <a:t>) is the number of elements in the event </a:t>
            </a:r>
            <a:r>
              <a:rPr lang="en-US" i="1" dirty="0"/>
              <a:t>A</a:t>
            </a:r>
            <a:r>
              <a:rPr lang="en-US" dirty="0"/>
              <a:t>, and </a:t>
            </a:r>
            <a:r>
              <a:rPr lang="en-US" i="1" dirty="0"/>
              <a:t>N</a:t>
            </a:r>
            <a:r>
              <a:rPr lang="en-US" dirty="0"/>
              <a:t>(</a:t>
            </a:r>
            <a:r>
              <a:rPr lang="en-US" i="1" dirty="0"/>
              <a:t>S</a:t>
            </a:r>
            <a:r>
              <a:rPr lang="en-US" dirty="0"/>
              <a:t>) is the number of elements in the sample space </a:t>
            </a:r>
            <a:r>
              <a:rPr lang="en-US" i="1" dirty="0"/>
              <a:t>S</a:t>
            </a:r>
            <a:r>
              <a:rPr lang="en-US" dirty="0"/>
              <a:t>. </a:t>
            </a:r>
            <a:endParaRPr lang="en-US" dirty="0" smtClean="0"/>
          </a:p>
          <a:p>
            <a:endParaRPr lang="en-US" dirty="0" smtClean="0"/>
          </a:p>
          <a:p>
            <a:r>
              <a:rPr lang="en-US" dirty="0"/>
              <a:t>Suppose you draw one card at random from a </a:t>
            </a:r>
            <a:r>
              <a:rPr lang="en-US" u="sng" dirty="0">
                <a:hlinkClick r:id="rId2" tooltip="A Standard Deck of 52 Cards"/>
              </a:rPr>
              <a:t>standard deck of 52 </a:t>
            </a:r>
            <a:r>
              <a:rPr lang="en-US" u="sng" dirty="0" smtClean="0">
                <a:hlinkClick r:id="rId2" tooltip="A Standard Deck of 52 Cards"/>
              </a:rPr>
              <a:t>cards</a:t>
            </a:r>
            <a:endParaRPr lang="en-US" u="sng" dirty="0" smtClean="0"/>
          </a:p>
          <a:p>
            <a:r>
              <a:rPr lang="en-US" dirty="0"/>
              <a:t>13 face values (Ace, 2, 3, 4, 5, 6, 7, 8, 9, 10, Jack, Queen, and King) in 4 different suits (Clubs, Diamonds, Hearts, and Spades) for a total of 52 cards. </a:t>
            </a:r>
            <a:endParaRPr lang="en-US" dirty="0" smtClean="0"/>
          </a:p>
          <a:p>
            <a:r>
              <a:rPr lang="en-US" i="1" dirty="0"/>
              <a:t>A</a:t>
            </a:r>
            <a:r>
              <a:rPr lang="en-US" dirty="0"/>
              <a:t> = {</a:t>
            </a:r>
            <a:r>
              <a:rPr lang="en-US" i="1" dirty="0"/>
              <a:t>x</a:t>
            </a:r>
            <a:r>
              <a:rPr lang="en-US" dirty="0"/>
              <a:t>: </a:t>
            </a:r>
            <a:r>
              <a:rPr lang="en-US" i="1" dirty="0"/>
              <a:t>x</a:t>
            </a:r>
            <a:r>
              <a:rPr lang="en-US" dirty="0"/>
              <a:t> is a 2, 3, or 7}</a:t>
            </a:r>
          </a:p>
          <a:p>
            <a:r>
              <a:rPr lang="en-US" i="1" dirty="0"/>
              <a:t>B</a:t>
            </a:r>
            <a:r>
              <a:rPr lang="en-US" dirty="0"/>
              <a:t> = {</a:t>
            </a:r>
            <a:r>
              <a:rPr lang="en-US" i="1" dirty="0"/>
              <a:t>x</a:t>
            </a:r>
            <a:r>
              <a:rPr lang="en-US" dirty="0"/>
              <a:t>: </a:t>
            </a:r>
            <a:r>
              <a:rPr lang="en-US" i="1" dirty="0"/>
              <a:t>x</a:t>
            </a:r>
            <a:r>
              <a:rPr lang="en-US" dirty="0"/>
              <a:t> is 2H, 3D, 8S, or KC}</a:t>
            </a:r>
          </a:p>
          <a:p>
            <a:endParaRPr lang="en-US" dirty="0" smtClean="0"/>
          </a:p>
          <a:p>
            <a:endParaRPr lang="en-US" dirty="0"/>
          </a:p>
        </p:txBody>
      </p:sp>
    </p:spTree>
    <p:extLst>
      <p:ext uri="{BB962C8B-B14F-4D97-AF65-F5344CB8AC3E}">
        <p14:creationId xmlns:p14="http://schemas.microsoft.com/office/powerpoint/2010/main" val="185389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5"/>
            <a:ext cx="7124700" cy="4351338"/>
          </a:xfrm>
        </p:spPr>
        <p:txBody>
          <a:bodyPr>
            <a:normAutofit/>
          </a:bodyPr>
          <a:lstStyle/>
          <a:p>
            <a:r>
              <a:rPr lang="en-US" dirty="0"/>
              <a:t>What is the probability that a 2, 3, or 7 is drawn?</a:t>
            </a:r>
          </a:p>
          <a:p>
            <a:r>
              <a:rPr lang="en-US" dirty="0" smtClean="0"/>
              <a:t>What </a:t>
            </a:r>
            <a:r>
              <a:rPr lang="en-US" dirty="0"/>
              <a:t>is the probability that the card is a 2 of hearts, 3 of diamonds, 8 of spades or king of clubs?</a:t>
            </a:r>
          </a:p>
          <a:p>
            <a:r>
              <a:rPr lang="en-US" dirty="0" smtClean="0"/>
              <a:t>What </a:t>
            </a:r>
            <a:r>
              <a:rPr lang="en-US" dirty="0"/>
              <a:t>is the probability that the card is either a 2, 3, or 7 or a 2 of hearts, 3 of diamonds, 8 of spades or king of clubs?</a:t>
            </a:r>
          </a:p>
          <a:p>
            <a:r>
              <a:rPr lang="en-US" dirty="0" smtClean="0"/>
              <a:t>What </a:t>
            </a:r>
            <a:r>
              <a:rPr lang="en-US" dirty="0"/>
              <a:t>is </a:t>
            </a:r>
            <a:r>
              <a:rPr lang="en-US" i="1" dirty="0"/>
              <a:t>P</a:t>
            </a:r>
            <a:r>
              <a:rPr lang="en-US" dirty="0"/>
              <a:t>(</a:t>
            </a:r>
            <a:r>
              <a:rPr lang="en-US" i="1" dirty="0"/>
              <a:t>A</a:t>
            </a:r>
            <a:r>
              <a:rPr lang="en-US" dirty="0"/>
              <a:t>∩</a:t>
            </a:r>
            <a:r>
              <a:rPr lang="en-US" i="1" dirty="0"/>
              <a:t>B</a:t>
            </a:r>
            <a:r>
              <a:rPr lang="en-US" dirty="0"/>
              <a:t>)?</a:t>
            </a:r>
          </a:p>
          <a:p>
            <a:endParaRPr lang="en-US" dirty="0"/>
          </a:p>
        </p:txBody>
      </p:sp>
      <p:pic>
        <p:nvPicPr>
          <p:cNvPr id="4" name="Picture 3"/>
          <p:cNvPicPr>
            <a:picLocks noChangeAspect="1"/>
          </p:cNvPicPr>
          <p:nvPr/>
        </p:nvPicPr>
        <p:blipFill>
          <a:blip r:embed="rId2"/>
          <a:stretch>
            <a:fillRect/>
          </a:stretch>
        </p:blipFill>
        <p:spPr>
          <a:xfrm>
            <a:off x="8124825" y="1690688"/>
            <a:ext cx="4067175" cy="4267200"/>
          </a:xfrm>
          <a:prstGeom prst="rect">
            <a:avLst/>
          </a:prstGeom>
        </p:spPr>
      </p:pic>
    </p:spTree>
    <p:extLst>
      <p:ext uri="{BB962C8B-B14F-4D97-AF65-F5344CB8AC3E}">
        <p14:creationId xmlns:p14="http://schemas.microsoft.com/office/powerpoint/2010/main" val="4353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Axioms of probability</a:t>
            </a:r>
            <a:endParaRPr lang="en-US" dirty="0"/>
          </a:p>
        </p:txBody>
      </p:sp>
      <p:sp>
        <p:nvSpPr>
          <p:cNvPr id="4" name="Rectangle 1"/>
          <p:cNvSpPr>
            <a:spLocks noGrp="1" noChangeArrowheads="1"/>
          </p:cNvSpPr>
          <p:nvPr>
            <p:ph idx="1"/>
          </p:nvPr>
        </p:nvSpPr>
        <p:spPr bwMode="auto">
          <a:xfrm>
            <a:off x="838200" y="1690688"/>
            <a:ext cx="1115290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of any event A must be nonnegative, that is,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0.</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of the sample space is 1, that is,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1.</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Given mutually exclusive events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that is, where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1"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000" b="0" i="1" u="none" strike="noStrike" cap="none" normalizeH="0" baseline="-30000" dirty="0" err="1" smtClean="0">
                <a:ln>
                  <a:noFill/>
                </a:ln>
                <a:solidFill>
                  <a:srgbClr val="000000"/>
                </a:solidFill>
                <a:effectLst/>
                <a:latin typeface="Times New Roman" panose="02020603050405020304" pitchFamily="18" charset="0"/>
                <a:cs typeface="Times New Roman" panose="02020603050405020304" pitchFamily="18" charset="0"/>
              </a:rPr>
              <a:t>j</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Ø, for </a:t>
            </a:r>
            <a:r>
              <a:rPr kumimoji="0" lang="en-US" altLang="en-US" sz="20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j,</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of a finite union of the events is the sum of the probabilities of the individual events, that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	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1∪</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2∪⋯∪</a:t>
            </a:r>
            <a:r>
              <a:rPr kumimoji="0" lang="en-US" altLang="en-US" sz="2000" b="0" i="0" u="none" strike="noStrike" cap="none" normalizeH="0" baseline="0" dirty="0" err="1" smtClean="0">
                <a:ln>
                  <a:noFill/>
                </a:ln>
                <a:solidFill>
                  <a:srgbClr val="000000"/>
                </a:solidFill>
                <a:effectLst/>
                <a:latin typeface="MathJax_Math-italic"/>
                <a:cs typeface="Times New Roman" panose="02020603050405020304" pitchFamily="18" charset="0"/>
              </a:rPr>
              <a:t>Ak</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1)+</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2)+⋯+</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err="1" smtClean="0">
                <a:ln>
                  <a:noFill/>
                </a:ln>
                <a:solidFill>
                  <a:srgbClr val="000000"/>
                </a:solidFill>
                <a:effectLst/>
                <a:latin typeface="MathJax_Math-italic"/>
                <a:cs typeface="Times New Roman" panose="02020603050405020304" pitchFamily="18" charset="0"/>
              </a:rPr>
              <a:t>Ak</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endPar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of a countably infinite union of the events is the sum of the probabilities of the individual events, that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	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1∪</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2∪⋯)=</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1)+</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P</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2000" b="0" i="0" u="none" strike="noStrike" cap="none" normalizeH="0" baseline="0" dirty="0" smtClean="0">
                <a:ln>
                  <a:noFill/>
                </a:ln>
                <a:solidFill>
                  <a:srgbClr val="000000"/>
                </a:solidFill>
                <a:effectLst/>
                <a:latin typeface="MathJax_Math-italic"/>
                <a:cs typeface="Times New Roman" panose="02020603050405020304" pitchFamily="18" charset="0"/>
              </a:rPr>
              <a:t>A</a:t>
            </a:r>
            <a:r>
              <a:rPr kumimoji="0" lang="en-US" altLang="en-US" sz="2000" b="0" i="0" u="none" strike="noStrike" cap="none" normalizeH="0" baseline="0" dirty="0" smtClean="0">
                <a:ln>
                  <a:noFill/>
                </a:ln>
                <a:solidFill>
                  <a:srgbClr val="000000"/>
                </a:solidFill>
                <a:effectLst/>
                <a:latin typeface="MathJax_Main"/>
                <a:cs typeface="Times New Roman" panose="02020603050405020304" pitchFamily="18" charset="0"/>
              </a:rPr>
              <a:t>2)+⋯</a:t>
            </a:r>
            <a:endPar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39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smtClean="0"/>
              <a:t>What is the probability of students that took probability course?</a:t>
            </a:r>
          </a:p>
          <a:p>
            <a:r>
              <a:rPr lang="en-US" dirty="0" smtClean="0"/>
              <a:t>What </a:t>
            </a:r>
            <a:r>
              <a:rPr lang="en-US" dirty="0"/>
              <a:t>is the probability that a randomly selected </a:t>
            </a:r>
            <a:r>
              <a:rPr lang="en-US" dirty="0" smtClean="0"/>
              <a:t>graduate </a:t>
            </a:r>
            <a:r>
              <a:rPr lang="en-US" dirty="0"/>
              <a:t>student gets more than seven hours of sleep each night?</a:t>
            </a:r>
          </a:p>
          <a:p>
            <a:r>
              <a:rPr lang="en-US" dirty="0"/>
              <a:t>Do women typically cry more than men?</a:t>
            </a:r>
          </a:p>
          <a:p>
            <a:endParaRPr lang="en-US" b="1" dirty="0" smtClean="0"/>
          </a:p>
          <a:p>
            <a:endParaRPr lang="en-US" b="1" dirty="0"/>
          </a:p>
          <a:p>
            <a:r>
              <a:rPr lang="en-US" b="1" dirty="0" smtClean="0"/>
              <a:t>How </a:t>
            </a:r>
            <a:r>
              <a:rPr lang="en-US" b="1" dirty="0"/>
              <a:t>can we answer our research </a:t>
            </a:r>
            <a:r>
              <a:rPr lang="en-US" b="1" dirty="0" smtClean="0"/>
              <a:t>questions </a:t>
            </a:r>
            <a:r>
              <a:rPr lang="en-US" b="1" dirty="0"/>
              <a:t>if we can't ask every person in the population our research question?</a:t>
            </a:r>
            <a:endParaRPr lang="en-US" dirty="0"/>
          </a:p>
        </p:txBody>
      </p:sp>
    </p:spTree>
    <p:extLst>
      <p:ext uri="{BB962C8B-B14F-4D97-AF65-F5344CB8AC3E}">
        <p14:creationId xmlns:p14="http://schemas.microsoft.com/office/powerpoint/2010/main" val="105748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nvPr>
        </p:nvGraphicFramePr>
        <p:xfrm>
          <a:off x="939945" y="1551117"/>
          <a:ext cx="9896474" cy="1097280"/>
        </p:xfrm>
        <a:graphic>
          <a:graphicData uri="http://schemas.openxmlformats.org/drawingml/2006/table">
            <a:tbl>
              <a:tblPr/>
              <a:tblGrid>
                <a:gridCol w="1413782"/>
                <a:gridCol w="1413782"/>
                <a:gridCol w="1413782"/>
                <a:gridCol w="1413782"/>
                <a:gridCol w="1413782"/>
                <a:gridCol w="1413782"/>
                <a:gridCol w="1413782"/>
              </a:tblGrid>
              <a:tr h="0">
                <a:tc>
                  <a:txBody>
                    <a:bodyPr/>
                    <a:lstStyle/>
                    <a:p>
                      <a:pPr algn="ctr"/>
                      <a:r>
                        <a:rPr lang="en-US" b="1" dirty="0">
                          <a:effectLst/>
                        </a:rPr>
                        <a:t>Status</a:t>
                      </a:r>
                      <a:endParaRPr lang="en-US" dirty="0">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Fresh</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Soph</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Jun</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Sen</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Grad</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b="1">
                          <a:effectLst/>
                        </a:rPr>
                        <a:t>Total</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0">
                <a:tc>
                  <a:txBody>
                    <a:bodyPr/>
                    <a:lstStyle/>
                    <a:p>
                      <a:pPr algn="ctr"/>
                      <a:r>
                        <a:rPr lang="en-US" b="1">
                          <a:effectLst/>
                        </a:rPr>
                        <a:t>Count</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1</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4</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20</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9</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9</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43</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0">
                <a:tc>
                  <a:txBody>
                    <a:bodyPr/>
                    <a:lstStyle/>
                    <a:p>
                      <a:pPr algn="ctr"/>
                      <a:r>
                        <a:rPr lang="en-US" b="1">
                          <a:effectLst/>
                        </a:rPr>
                        <a:t>Proportion</a:t>
                      </a:r>
                      <a:endParaRPr lang="en-US">
                        <a:effectLst/>
                      </a:endParaRP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0.02</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0.09</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0.47</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0.21</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a:effectLst/>
                        </a:rPr>
                        <a:t>0.21</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ctr"/>
                      <a:r>
                        <a:rPr lang="en-US" dirty="0">
                          <a:effectLst/>
                        </a:rPr>
                        <a:t> </a:t>
                      </a:r>
                    </a:p>
                  </a:txBody>
                  <a:tcPr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bl>
          </a:graphicData>
        </a:graphic>
      </p:graphicFrame>
      <p:sp>
        <p:nvSpPr>
          <p:cNvPr id="5" name="Rectangle 4"/>
          <p:cNvSpPr/>
          <p:nvPr/>
        </p:nvSpPr>
        <p:spPr>
          <a:xfrm>
            <a:off x="838200" y="2648397"/>
            <a:ext cx="6096000" cy="3970318"/>
          </a:xfrm>
          <a:prstGeom prst="rect">
            <a:avLst/>
          </a:prstGeom>
        </p:spPr>
        <p:txBody>
          <a:bodyPr>
            <a:spAutoFit/>
          </a:bodyPr>
          <a:lstStyle/>
          <a:p>
            <a:r>
              <a:rPr lang="en-US" dirty="0">
                <a:solidFill>
                  <a:srgbClr val="000000"/>
                </a:solidFill>
                <a:latin typeface="times new roman" panose="02020603050405020304" pitchFamily="18" charset="0"/>
              </a:rPr>
              <a:t>Randomly select one student from the </a:t>
            </a:r>
            <a:r>
              <a:rPr lang="en-US" dirty="0" smtClean="0">
                <a:solidFill>
                  <a:srgbClr val="000000"/>
                </a:solidFill>
                <a:latin typeface="times new roman" panose="02020603050405020304" pitchFamily="18" charset="0"/>
              </a:rPr>
              <a:t>class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Defining</a:t>
            </a:r>
            <a:r>
              <a:rPr lang="en-US" dirty="0">
                <a:solidFill>
                  <a:srgbClr val="000000"/>
                </a:solidFill>
                <a:latin typeface="times new roman" panose="02020603050405020304" pitchFamily="18" charset="0"/>
              </a:rPr>
              <a:t> the following events:</a:t>
            </a:r>
          </a:p>
          <a:p>
            <a:pPr>
              <a:buFont typeface="Arial" panose="020B0604020202020204" pitchFamily="34" charset="0"/>
              <a:buChar char="•"/>
            </a:pPr>
            <a:r>
              <a:rPr lang="en-US" dirty="0">
                <a:solidFill>
                  <a:srgbClr val="000000"/>
                </a:solidFill>
                <a:latin typeface="times new roman" panose="02020603050405020304" pitchFamily="18" charset="0"/>
              </a:rPr>
              <a:t>Fr = the event that a Freshman is selected</a:t>
            </a:r>
          </a:p>
          <a:p>
            <a:pPr>
              <a:buFont typeface="Arial" panose="020B0604020202020204" pitchFamily="34" charset="0"/>
              <a:buChar char="•"/>
            </a:pPr>
            <a:r>
              <a:rPr lang="en-US" dirty="0">
                <a:solidFill>
                  <a:srgbClr val="000000"/>
                </a:solidFill>
                <a:latin typeface="times new roman" panose="02020603050405020304" pitchFamily="18" charset="0"/>
              </a:rPr>
              <a:t>So = the event that a Sophomore is selected</a:t>
            </a:r>
          </a:p>
          <a:p>
            <a:pPr>
              <a:buFont typeface="Arial" panose="020B0604020202020204" pitchFamily="34" charset="0"/>
              <a:buChar char="•"/>
            </a:pPr>
            <a:r>
              <a:rPr lang="en-US" dirty="0" err="1">
                <a:solidFill>
                  <a:srgbClr val="000000"/>
                </a:solidFill>
                <a:latin typeface="times new roman" panose="02020603050405020304" pitchFamily="18" charset="0"/>
              </a:rPr>
              <a:t>Ju</a:t>
            </a:r>
            <a:r>
              <a:rPr lang="en-US" dirty="0">
                <a:solidFill>
                  <a:srgbClr val="000000"/>
                </a:solidFill>
                <a:latin typeface="times new roman" panose="02020603050405020304" pitchFamily="18" charset="0"/>
              </a:rPr>
              <a:t> = the event that a Junior is selected</a:t>
            </a:r>
          </a:p>
          <a:p>
            <a:pPr>
              <a:buFont typeface="Arial" panose="020B0604020202020204" pitchFamily="34" charset="0"/>
              <a:buChar char="•"/>
            </a:pPr>
            <a:r>
              <a:rPr lang="en-US" dirty="0">
                <a:solidFill>
                  <a:srgbClr val="000000"/>
                </a:solidFill>
                <a:latin typeface="times new roman" panose="02020603050405020304" pitchFamily="18" charset="0"/>
              </a:rPr>
              <a:t>Se = the event that a Senior is selected</a:t>
            </a:r>
          </a:p>
          <a:p>
            <a:pPr>
              <a:buFont typeface="Arial" panose="020B0604020202020204" pitchFamily="34" charset="0"/>
              <a:buChar char="•"/>
            </a:pPr>
            <a:r>
              <a:rPr lang="en-US" dirty="0">
                <a:solidFill>
                  <a:srgbClr val="000000"/>
                </a:solidFill>
                <a:latin typeface="times new roman" panose="02020603050405020304" pitchFamily="18" charset="0"/>
              </a:rPr>
              <a:t>Gr = the event that a Graduate student is selected</a:t>
            </a:r>
          </a:p>
          <a:p>
            <a:r>
              <a:rPr lang="en-US" dirty="0">
                <a:solidFill>
                  <a:srgbClr val="000000"/>
                </a:solidFill>
                <a:latin typeface="times new roman" panose="02020603050405020304" pitchFamily="18" charset="0"/>
              </a:rPr>
              <a:t>The sample space is </a:t>
            </a:r>
            <a:r>
              <a:rPr lang="en-US" i="1" dirty="0">
                <a:solidFill>
                  <a:srgbClr val="000000"/>
                </a:solidFill>
                <a:latin typeface="times new roman" panose="02020603050405020304" pitchFamily="18" charset="0"/>
              </a:rPr>
              <a:t>S</a:t>
            </a:r>
            <a:r>
              <a:rPr lang="en-US" dirty="0">
                <a:solidFill>
                  <a:srgbClr val="000000"/>
                </a:solidFill>
                <a:latin typeface="times new roman" panose="02020603050405020304" pitchFamily="18" charset="0"/>
              </a:rPr>
              <a:t> = (Fr, So, </a:t>
            </a:r>
            <a:r>
              <a:rPr lang="en-US" dirty="0" err="1">
                <a:solidFill>
                  <a:srgbClr val="000000"/>
                </a:solidFill>
                <a:latin typeface="times new roman" panose="02020603050405020304" pitchFamily="18" charset="0"/>
              </a:rPr>
              <a:t>Ju</a:t>
            </a:r>
            <a:r>
              <a:rPr lang="en-US" dirty="0">
                <a:solidFill>
                  <a:srgbClr val="000000"/>
                </a:solidFill>
                <a:latin typeface="times new roman" panose="02020603050405020304" pitchFamily="18" charset="0"/>
              </a:rPr>
              <a:t>, Se, Gr}.   Using the relative frequency approach to assigning probability to the events:</a:t>
            </a:r>
          </a:p>
          <a:p>
            <a:pPr>
              <a:buFont typeface="Arial" panose="020B0604020202020204" pitchFamily="34" charset="0"/>
              <a:buChar char="•"/>
            </a:pP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(Fr) = 0.02</a:t>
            </a:r>
          </a:p>
          <a:p>
            <a:pPr>
              <a:buFont typeface="Arial" panose="020B0604020202020204" pitchFamily="34" charset="0"/>
              <a:buChar char="•"/>
            </a:pP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(So) = 0.09</a:t>
            </a:r>
          </a:p>
          <a:p>
            <a:pPr>
              <a:buFont typeface="Arial" panose="020B0604020202020204" pitchFamily="34" charset="0"/>
              <a:buChar char="•"/>
            </a:pP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Ju</a:t>
            </a:r>
            <a:r>
              <a:rPr lang="en-US" dirty="0">
                <a:solidFill>
                  <a:srgbClr val="000000"/>
                </a:solidFill>
                <a:latin typeface="times new roman" panose="02020603050405020304" pitchFamily="18" charset="0"/>
              </a:rPr>
              <a:t>) = 0.47</a:t>
            </a:r>
          </a:p>
          <a:p>
            <a:pPr>
              <a:buFont typeface="Arial" panose="020B0604020202020204" pitchFamily="34" charset="0"/>
              <a:buChar char="•"/>
            </a:pP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(Se) = 0.21</a:t>
            </a:r>
          </a:p>
          <a:p>
            <a:pPr>
              <a:buFont typeface="Arial" panose="020B0604020202020204" pitchFamily="34" charset="0"/>
              <a:buChar char="•"/>
            </a:pP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(Gr) = 0.21</a:t>
            </a:r>
            <a:endParaRPr lang="en-US" b="0" i="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934200" y="3307338"/>
            <a:ext cx="5048250" cy="2924175"/>
          </a:xfrm>
          <a:prstGeom prst="rect">
            <a:avLst/>
          </a:prstGeom>
        </p:spPr>
      </p:pic>
    </p:spTree>
    <p:extLst>
      <p:ext uri="{BB962C8B-B14F-4D97-AF65-F5344CB8AC3E}">
        <p14:creationId xmlns:p14="http://schemas.microsoft.com/office/powerpoint/2010/main" val="3974627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 of probability</a:t>
            </a:r>
            <a:endParaRPr lang="en-US" dirty="0"/>
          </a:p>
        </p:txBody>
      </p:sp>
      <p:pic>
        <p:nvPicPr>
          <p:cNvPr id="4" name="Picture 3"/>
          <p:cNvPicPr>
            <a:picLocks noChangeAspect="1"/>
          </p:cNvPicPr>
          <p:nvPr/>
        </p:nvPicPr>
        <p:blipFill>
          <a:blip r:embed="rId2"/>
          <a:stretch>
            <a:fillRect/>
          </a:stretch>
        </p:blipFill>
        <p:spPr>
          <a:xfrm>
            <a:off x="744682" y="3114097"/>
            <a:ext cx="5648325" cy="2876550"/>
          </a:xfrm>
          <a:prstGeom prst="rect">
            <a:avLst/>
          </a:prstGeom>
        </p:spPr>
      </p:pic>
      <p:sp>
        <p:nvSpPr>
          <p:cNvPr id="5" name="TextBox 4"/>
          <p:cNvSpPr txBox="1"/>
          <p:nvPr/>
        </p:nvSpPr>
        <p:spPr>
          <a:xfrm>
            <a:off x="1039091" y="1849582"/>
            <a:ext cx="1638590" cy="369332"/>
          </a:xfrm>
          <a:prstGeom prst="rect">
            <a:avLst/>
          </a:prstGeom>
          <a:noFill/>
        </p:spPr>
        <p:txBody>
          <a:bodyPr wrap="none" rtlCol="0">
            <a:spAutoFit/>
          </a:bodyPr>
          <a:lstStyle/>
          <a:p>
            <a:r>
              <a:rPr lang="en-US" i="1" dirty="0"/>
              <a:t>P</a:t>
            </a:r>
            <a:r>
              <a:rPr lang="en-US" dirty="0"/>
              <a:t>(</a:t>
            </a:r>
            <a:r>
              <a:rPr lang="en-US" i="1" dirty="0"/>
              <a:t>A</a:t>
            </a:r>
            <a:r>
              <a:rPr lang="en-US" dirty="0"/>
              <a:t>) = 1 − </a:t>
            </a:r>
            <a:r>
              <a:rPr lang="en-US" i="1" dirty="0"/>
              <a:t>P</a:t>
            </a:r>
            <a:r>
              <a:rPr lang="en-US" dirty="0"/>
              <a:t>(</a:t>
            </a:r>
            <a:r>
              <a:rPr lang="en-US" i="1" dirty="0"/>
              <a:t>A</a:t>
            </a:r>
            <a:r>
              <a:rPr lang="en-US" dirty="0"/>
              <a:t>').</a:t>
            </a:r>
          </a:p>
        </p:txBody>
      </p:sp>
    </p:spTree>
    <p:extLst>
      <p:ext uri="{BB962C8B-B14F-4D97-AF65-F5344CB8AC3E}">
        <p14:creationId xmlns:p14="http://schemas.microsoft.com/office/powerpoint/2010/main" val="282944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 of probability</a:t>
            </a:r>
          </a:p>
        </p:txBody>
      </p:sp>
      <p:sp>
        <p:nvSpPr>
          <p:cNvPr id="5" name="Content Placeholder 4"/>
          <p:cNvSpPr>
            <a:spLocks noGrp="1"/>
          </p:cNvSpPr>
          <p:nvPr>
            <p:ph idx="1"/>
          </p:nvPr>
        </p:nvSpPr>
        <p:spPr/>
        <p:txBody>
          <a:bodyPr/>
          <a:lstStyle/>
          <a:p>
            <a:r>
              <a:rPr lang="en-US" i="1" dirty="0"/>
              <a:t>P</a:t>
            </a:r>
            <a:r>
              <a:rPr lang="en-US" dirty="0"/>
              <a:t>(Ø) = 0.</a:t>
            </a:r>
          </a:p>
        </p:txBody>
      </p:sp>
      <p:pic>
        <p:nvPicPr>
          <p:cNvPr id="6" name="Picture 5"/>
          <p:cNvPicPr>
            <a:picLocks noChangeAspect="1"/>
          </p:cNvPicPr>
          <p:nvPr/>
        </p:nvPicPr>
        <p:blipFill>
          <a:blip r:embed="rId2"/>
          <a:stretch>
            <a:fillRect/>
          </a:stretch>
        </p:blipFill>
        <p:spPr>
          <a:xfrm>
            <a:off x="1504516" y="3132858"/>
            <a:ext cx="7370898" cy="2769177"/>
          </a:xfrm>
          <a:prstGeom prst="rect">
            <a:avLst/>
          </a:prstGeom>
        </p:spPr>
      </p:pic>
    </p:spTree>
    <p:extLst>
      <p:ext uri="{BB962C8B-B14F-4D97-AF65-F5344CB8AC3E}">
        <p14:creationId xmlns:p14="http://schemas.microsoft.com/office/powerpoint/2010/main" val="4474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 of probability</a:t>
            </a:r>
          </a:p>
        </p:txBody>
      </p:sp>
      <p:sp>
        <p:nvSpPr>
          <p:cNvPr id="3" name="Content Placeholder 2"/>
          <p:cNvSpPr>
            <a:spLocks noGrp="1"/>
          </p:cNvSpPr>
          <p:nvPr>
            <p:ph idx="1"/>
          </p:nvPr>
        </p:nvSpPr>
        <p:spPr/>
        <p:txBody>
          <a:bodyPr/>
          <a:lstStyle/>
          <a:p>
            <a:r>
              <a:rPr lang="en-US" b="1" dirty="0"/>
              <a:t> </a:t>
            </a:r>
            <a:r>
              <a:rPr lang="en-US" dirty="0"/>
              <a:t>If events </a:t>
            </a:r>
            <a:r>
              <a:rPr lang="en-US" i="1" dirty="0"/>
              <a:t>A</a:t>
            </a:r>
            <a:r>
              <a:rPr lang="en-US" dirty="0"/>
              <a:t> and </a:t>
            </a:r>
            <a:r>
              <a:rPr lang="en-US" i="1" dirty="0"/>
              <a:t>B</a:t>
            </a:r>
            <a:r>
              <a:rPr lang="en-US" dirty="0"/>
              <a:t> are such that </a:t>
            </a:r>
            <a:r>
              <a:rPr lang="en-US" i="1" dirty="0"/>
              <a:t>A</a:t>
            </a:r>
            <a:r>
              <a:rPr lang="en-US" dirty="0"/>
              <a:t> ⊆ </a:t>
            </a:r>
            <a:r>
              <a:rPr lang="en-US" i="1" dirty="0"/>
              <a:t>B</a:t>
            </a:r>
            <a:r>
              <a:rPr lang="en-US" dirty="0"/>
              <a:t>, then </a:t>
            </a:r>
            <a:r>
              <a:rPr lang="en-US" i="1" dirty="0"/>
              <a:t>P</a:t>
            </a:r>
            <a:r>
              <a:rPr lang="en-US" dirty="0"/>
              <a:t>(</a:t>
            </a:r>
            <a:r>
              <a:rPr lang="en-US" i="1" dirty="0"/>
              <a:t>A</a:t>
            </a:r>
            <a:r>
              <a:rPr lang="en-US" dirty="0"/>
              <a:t>) ≤ </a:t>
            </a:r>
            <a:r>
              <a:rPr lang="en-US" i="1" dirty="0"/>
              <a:t>P</a:t>
            </a:r>
            <a:r>
              <a:rPr lang="en-US" dirty="0"/>
              <a:t>(</a:t>
            </a:r>
            <a:r>
              <a:rPr lang="en-US" i="1" dirty="0"/>
              <a:t>B</a:t>
            </a:r>
            <a:r>
              <a:rPr lang="en-US" dirty="0"/>
              <a:t>).</a:t>
            </a:r>
          </a:p>
        </p:txBody>
      </p:sp>
      <p:pic>
        <p:nvPicPr>
          <p:cNvPr id="4" name="Picture 3"/>
          <p:cNvPicPr>
            <a:picLocks noChangeAspect="1"/>
          </p:cNvPicPr>
          <p:nvPr/>
        </p:nvPicPr>
        <p:blipFill>
          <a:blip r:embed="rId2"/>
          <a:stretch>
            <a:fillRect/>
          </a:stretch>
        </p:blipFill>
        <p:spPr>
          <a:xfrm>
            <a:off x="838200" y="2357871"/>
            <a:ext cx="5600700" cy="4095750"/>
          </a:xfrm>
          <a:prstGeom prst="rect">
            <a:avLst/>
          </a:prstGeom>
        </p:spPr>
      </p:pic>
    </p:spTree>
    <p:extLst>
      <p:ext uri="{BB962C8B-B14F-4D97-AF65-F5344CB8AC3E}">
        <p14:creationId xmlns:p14="http://schemas.microsoft.com/office/powerpoint/2010/main" val="457561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 of probability</a:t>
            </a:r>
          </a:p>
        </p:txBody>
      </p:sp>
      <p:sp>
        <p:nvSpPr>
          <p:cNvPr id="3" name="Content Placeholder 2"/>
          <p:cNvSpPr>
            <a:spLocks noGrp="1"/>
          </p:cNvSpPr>
          <p:nvPr>
            <p:ph idx="1"/>
          </p:nvPr>
        </p:nvSpPr>
        <p:spPr/>
        <p:txBody>
          <a:bodyPr/>
          <a:lstStyle/>
          <a:p>
            <a:r>
              <a:rPr lang="en-US" i="1" dirty="0"/>
              <a:t>P</a:t>
            </a:r>
            <a:r>
              <a:rPr lang="en-US" dirty="0"/>
              <a:t>(</a:t>
            </a:r>
            <a:r>
              <a:rPr lang="en-US" i="1" dirty="0"/>
              <a:t>A</a:t>
            </a:r>
            <a:r>
              <a:rPr lang="en-US" dirty="0"/>
              <a:t>) ≤ 1.</a:t>
            </a:r>
          </a:p>
        </p:txBody>
      </p:sp>
      <p:pic>
        <p:nvPicPr>
          <p:cNvPr id="4" name="Picture 3"/>
          <p:cNvPicPr>
            <a:picLocks noChangeAspect="1"/>
          </p:cNvPicPr>
          <p:nvPr/>
        </p:nvPicPr>
        <p:blipFill>
          <a:blip r:embed="rId2"/>
          <a:stretch>
            <a:fillRect/>
          </a:stretch>
        </p:blipFill>
        <p:spPr>
          <a:xfrm>
            <a:off x="838200" y="2546205"/>
            <a:ext cx="4905375" cy="1952625"/>
          </a:xfrm>
          <a:prstGeom prst="rect">
            <a:avLst/>
          </a:prstGeom>
        </p:spPr>
      </p:pic>
    </p:spTree>
    <p:extLst>
      <p:ext uri="{BB962C8B-B14F-4D97-AF65-F5344CB8AC3E}">
        <p14:creationId xmlns:p14="http://schemas.microsoft.com/office/powerpoint/2010/main" val="2536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 of probability</a:t>
            </a:r>
          </a:p>
        </p:txBody>
      </p:sp>
      <p:sp>
        <p:nvSpPr>
          <p:cNvPr id="3" name="Content Placeholder 2"/>
          <p:cNvSpPr>
            <a:spLocks noGrp="1"/>
          </p:cNvSpPr>
          <p:nvPr>
            <p:ph idx="1"/>
          </p:nvPr>
        </p:nvSpPr>
        <p:spPr>
          <a:xfrm>
            <a:off x="838200" y="1399598"/>
            <a:ext cx="10515600" cy="4351338"/>
          </a:xfrm>
        </p:spPr>
        <p:txBody>
          <a:bodyPr/>
          <a:lstStyle/>
          <a:p>
            <a:r>
              <a:rPr lang="en-US" dirty="0"/>
              <a:t>For any two events </a:t>
            </a:r>
            <a:r>
              <a:rPr lang="en-US" i="1" dirty="0"/>
              <a:t>A</a:t>
            </a:r>
            <a:r>
              <a:rPr lang="en-US" dirty="0"/>
              <a:t> and </a:t>
            </a:r>
            <a:r>
              <a:rPr lang="en-US" i="1" dirty="0"/>
              <a:t>B</a:t>
            </a:r>
            <a:r>
              <a:rPr lang="en-US" dirty="0"/>
              <a:t>, </a:t>
            </a:r>
            <a:r>
              <a:rPr lang="en-US" i="1" dirty="0"/>
              <a:t>P</a:t>
            </a:r>
            <a:r>
              <a:rPr lang="en-US" dirty="0"/>
              <a:t>(</a:t>
            </a:r>
            <a:r>
              <a:rPr lang="en-US" i="1" dirty="0"/>
              <a:t>A</a:t>
            </a:r>
            <a:r>
              <a:rPr lang="en-US" dirty="0"/>
              <a:t> ∪ </a:t>
            </a:r>
            <a:r>
              <a:rPr lang="en-US" i="1" dirty="0"/>
              <a:t>B</a:t>
            </a:r>
            <a:r>
              <a:rPr lang="en-US" dirty="0"/>
              <a:t>) = </a:t>
            </a:r>
            <a:r>
              <a:rPr lang="en-US" i="1" dirty="0"/>
              <a:t>P</a:t>
            </a:r>
            <a:r>
              <a:rPr lang="en-US" dirty="0"/>
              <a:t>(</a:t>
            </a:r>
            <a:r>
              <a:rPr lang="en-US" i="1" dirty="0"/>
              <a:t>A</a:t>
            </a:r>
            <a:r>
              <a:rPr lang="en-US" dirty="0"/>
              <a:t>) + </a:t>
            </a:r>
            <a:r>
              <a:rPr lang="en-US" i="1" dirty="0"/>
              <a:t>P</a:t>
            </a:r>
            <a:r>
              <a:rPr lang="en-US" dirty="0"/>
              <a:t>(</a:t>
            </a:r>
            <a:r>
              <a:rPr lang="en-US" i="1" dirty="0"/>
              <a:t>B</a:t>
            </a:r>
            <a:r>
              <a:rPr lang="en-US" dirty="0"/>
              <a:t>) − </a:t>
            </a:r>
            <a:r>
              <a:rPr lang="en-US" i="1" dirty="0"/>
              <a:t>P</a:t>
            </a:r>
            <a:r>
              <a:rPr lang="en-US" dirty="0"/>
              <a:t>(</a:t>
            </a:r>
            <a:r>
              <a:rPr lang="en-US" i="1" dirty="0"/>
              <a:t>A</a:t>
            </a:r>
            <a:r>
              <a:rPr lang="en-US" dirty="0"/>
              <a:t> ∩ </a:t>
            </a:r>
            <a:r>
              <a:rPr lang="en-US" i="1" dirty="0"/>
              <a:t>B</a:t>
            </a:r>
            <a:r>
              <a:rPr lang="en-US" dirty="0"/>
              <a:t>).</a:t>
            </a:r>
          </a:p>
        </p:txBody>
      </p:sp>
      <p:pic>
        <p:nvPicPr>
          <p:cNvPr id="4" name="Picture 3"/>
          <p:cNvPicPr>
            <a:picLocks noChangeAspect="1"/>
          </p:cNvPicPr>
          <p:nvPr/>
        </p:nvPicPr>
        <p:blipFill>
          <a:blip r:embed="rId2"/>
          <a:stretch>
            <a:fillRect/>
          </a:stretch>
        </p:blipFill>
        <p:spPr>
          <a:xfrm>
            <a:off x="1191492" y="2012662"/>
            <a:ext cx="5715000" cy="4229100"/>
          </a:xfrm>
          <a:prstGeom prst="rect">
            <a:avLst/>
          </a:prstGeom>
        </p:spPr>
      </p:pic>
    </p:spTree>
    <p:extLst>
      <p:ext uri="{BB962C8B-B14F-4D97-AF65-F5344CB8AC3E}">
        <p14:creationId xmlns:p14="http://schemas.microsoft.com/office/powerpoint/2010/main" val="407201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5"/>
            <a:ext cx="5011882" cy="4351338"/>
          </a:xfrm>
        </p:spPr>
        <p:txBody>
          <a:bodyPr>
            <a:normAutofit fontScale="70000" lnSpcReduction="20000"/>
          </a:bodyPr>
          <a:lstStyle/>
          <a:p>
            <a:r>
              <a:rPr lang="en-US" dirty="0"/>
              <a:t>A company has bid on two large construction projects. The company president believes that the probability of winning the first contract is 0.6, the probability of winning the second contract is 0.4, and the probability of winning both contracts is 0.2.</a:t>
            </a:r>
          </a:p>
          <a:p>
            <a:r>
              <a:rPr lang="en-US" dirty="0"/>
              <a:t>What is the probability that the company wins at least one contract?</a:t>
            </a:r>
          </a:p>
          <a:p>
            <a:r>
              <a:rPr lang="en-US" dirty="0"/>
              <a:t>What is the probability that the company wins the first contract but not the second contract?</a:t>
            </a:r>
          </a:p>
          <a:p>
            <a:r>
              <a:rPr lang="en-US" dirty="0"/>
              <a:t>What is the probability that the company wins neither contract?</a:t>
            </a:r>
          </a:p>
          <a:p>
            <a:r>
              <a:rPr lang="en-US" dirty="0"/>
              <a:t>What is the probability that the company wins exactly one contract?</a:t>
            </a:r>
          </a:p>
          <a:p>
            <a:endParaRPr lang="en-US" dirty="0"/>
          </a:p>
        </p:txBody>
      </p:sp>
      <p:pic>
        <p:nvPicPr>
          <p:cNvPr id="4" name="Picture 3"/>
          <p:cNvPicPr>
            <a:picLocks noChangeAspect="1"/>
          </p:cNvPicPr>
          <p:nvPr/>
        </p:nvPicPr>
        <p:blipFill>
          <a:blip r:embed="rId2"/>
          <a:stretch>
            <a:fillRect/>
          </a:stretch>
        </p:blipFill>
        <p:spPr>
          <a:xfrm>
            <a:off x="6239741" y="1825625"/>
            <a:ext cx="5676900" cy="4610100"/>
          </a:xfrm>
          <a:prstGeom prst="rect">
            <a:avLst/>
          </a:prstGeom>
        </p:spPr>
      </p:pic>
    </p:spTree>
    <p:extLst>
      <p:ext uri="{BB962C8B-B14F-4D97-AF65-F5344CB8AC3E}">
        <p14:creationId xmlns:p14="http://schemas.microsoft.com/office/powerpoint/2010/main" val="309740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f it is known that </a:t>
            </a:r>
            <a:r>
              <a:rPr lang="en-US" i="1" dirty="0"/>
              <a:t>A</a:t>
            </a:r>
            <a:r>
              <a:rPr lang="en-US" dirty="0"/>
              <a:t> ⊆ </a:t>
            </a:r>
            <a:r>
              <a:rPr lang="en-US" i="1" dirty="0"/>
              <a:t>B</a:t>
            </a:r>
            <a:r>
              <a:rPr lang="en-US" dirty="0"/>
              <a:t>, what can be definitively said about </a:t>
            </a:r>
            <a:r>
              <a:rPr lang="en-US" i="1" dirty="0"/>
              <a:t>P</a:t>
            </a:r>
            <a:r>
              <a:rPr lang="en-US" dirty="0"/>
              <a:t>(</a:t>
            </a:r>
            <a:r>
              <a:rPr lang="en-US" i="1" dirty="0"/>
              <a:t>A</a:t>
            </a:r>
            <a:r>
              <a:rPr lang="en-US" dirty="0"/>
              <a:t> ∩ </a:t>
            </a:r>
            <a:r>
              <a:rPr lang="en-US" i="1" dirty="0"/>
              <a:t>B</a:t>
            </a:r>
            <a:r>
              <a:rPr lang="en-US" dirty="0"/>
              <a:t>)?</a:t>
            </a:r>
          </a:p>
        </p:txBody>
      </p:sp>
      <p:pic>
        <p:nvPicPr>
          <p:cNvPr id="4" name="Picture 3"/>
          <p:cNvPicPr>
            <a:picLocks noChangeAspect="1"/>
          </p:cNvPicPr>
          <p:nvPr/>
        </p:nvPicPr>
        <p:blipFill>
          <a:blip r:embed="rId2"/>
          <a:stretch>
            <a:fillRect/>
          </a:stretch>
        </p:blipFill>
        <p:spPr>
          <a:xfrm>
            <a:off x="3243262" y="2447925"/>
            <a:ext cx="5705475" cy="1962150"/>
          </a:xfrm>
          <a:prstGeom prst="rect">
            <a:avLst/>
          </a:prstGeom>
        </p:spPr>
      </p:pic>
    </p:spTree>
    <p:extLst>
      <p:ext uri="{BB962C8B-B14F-4D97-AF65-F5344CB8AC3E}">
        <p14:creationId xmlns:p14="http://schemas.microsoft.com/office/powerpoint/2010/main" val="151142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If 7% of the population smokes cigars, 28% of the population smokes cigarettes, and 5% of the population smokes both, what percentage of the population smokes neither cigars nor cigarettes?</a:t>
            </a:r>
          </a:p>
        </p:txBody>
      </p:sp>
      <p:pic>
        <p:nvPicPr>
          <p:cNvPr id="4" name="Picture 3"/>
          <p:cNvPicPr>
            <a:picLocks noChangeAspect="1"/>
          </p:cNvPicPr>
          <p:nvPr/>
        </p:nvPicPr>
        <p:blipFill>
          <a:blip r:embed="rId2"/>
          <a:stretch>
            <a:fillRect/>
          </a:stretch>
        </p:blipFill>
        <p:spPr>
          <a:xfrm>
            <a:off x="2192914" y="3138054"/>
            <a:ext cx="5686425" cy="2286000"/>
          </a:xfrm>
          <a:prstGeom prst="rect">
            <a:avLst/>
          </a:prstGeom>
        </p:spPr>
      </p:pic>
    </p:spTree>
    <p:extLst>
      <p:ext uri="{BB962C8B-B14F-4D97-AF65-F5344CB8AC3E}">
        <p14:creationId xmlns:p14="http://schemas.microsoft.com/office/powerpoint/2010/main" val="88788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principle</a:t>
            </a:r>
            <a:endParaRPr lang="en-US" dirty="0"/>
          </a:p>
        </p:txBody>
      </p:sp>
      <p:pic>
        <p:nvPicPr>
          <p:cNvPr id="1032" name="Picture 8" descr="6 on a 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881" y="1422688"/>
            <a:ext cx="40005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e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047" y="1369496"/>
            <a:ext cx="619125" cy="552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7335" y="1461056"/>
            <a:ext cx="1721946" cy="369332"/>
          </a:xfrm>
          <a:prstGeom prst="rect">
            <a:avLst/>
          </a:prstGeom>
          <a:noFill/>
        </p:spPr>
        <p:txBody>
          <a:bodyPr wrap="none" rtlCol="0">
            <a:spAutoFit/>
          </a:bodyPr>
          <a:lstStyle/>
          <a:p>
            <a:r>
              <a:rPr lang="en-US" dirty="0" smtClean="0"/>
              <a:t>A Six and a head</a:t>
            </a:r>
            <a:endParaRPr lang="en-US" dirty="0"/>
          </a:p>
        </p:txBody>
      </p:sp>
      <p:sp>
        <p:nvSpPr>
          <p:cNvPr id="9" name="TextBox 8"/>
          <p:cNvSpPr txBox="1"/>
          <p:nvPr/>
        </p:nvSpPr>
        <p:spPr>
          <a:xfrm>
            <a:off x="5222286" y="1461055"/>
            <a:ext cx="2203617" cy="369332"/>
          </a:xfrm>
          <a:prstGeom prst="rect">
            <a:avLst/>
          </a:prstGeom>
          <a:noFill/>
        </p:spPr>
        <p:txBody>
          <a:bodyPr wrap="none" rtlCol="0">
            <a:spAutoFit/>
          </a:bodyPr>
          <a:lstStyle/>
          <a:p>
            <a:r>
              <a:rPr lang="pt-BR" i="1" dirty="0"/>
              <a:t>S</a:t>
            </a:r>
            <a:r>
              <a:rPr lang="pt-BR" dirty="0"/>
              <a:t> = {1H, 1T, 2H, 2T, ...}</a:t>
            </a:r>
            <a:endParaRPr lang="en-US" dirty="0"/>
          </a:p>
        </p:txBody>
      </p:sp>
      <p:sp>
        <p:nvSpPr>
          <p:cNvPr id="11" name="TextBox 10"/>
          <p:cNvSpPr txBox="1"/>
          <p:nvPr/>
        </p:nvSpPr>
        <p:spPr>
          <a:xfrm>
            <a:off x="1433945" y="2504209"/>
            <a:ext cx="1866217" cy="369332"/>
          </a:xfrm>
          <a:prstGeom prst="rect">
            <a:avLst/>
          </a:prstGeom>
          <a:noFill/>
        </p:spPr>
        <p:txBody>
          <a:bodyPr wrap="none" rtlCol="0">
            <a:spAutoFit/>
          </a:bodyPr>
          <a:lstStyle/>
          <a:p>
            <a:r>
              <a:rPr lang="en-US" dirty="0" smtClean="0"/>
              <a:t>P(A) = N(A) / N(S) </a:t>
            </a:r>
            <a:endParaRPr lang="en-US" dirty="0"/>
          </a:p>
        </p:txBody>
      </p:sp>
      <p:sp>
        <p:nvSpPr>
          <p:cNvPr id="12" name="TextBox 11"/>
          <p:cNvSpPr txBox="1"/>
          <p:nvPr/>
        </p:nvSpPr>
        <p:spPr>
          <a:xfrm>
            <a:off x="1297335" y="3397827"/>
            <a:ext cx="7746031" cy="2031325"/>
          </a:xfrm>
          <a:prstGeom prst="rect">
            <a:avLst/>
          </a:prstGeom>
          <a:noFill/>
        </p:spPr>
        <p:txBody>
          <a:bodyPr wrap="none" rtlCol="0">
            <a:spAutoFit/>
          </a:bodyPr>
          <a:lstStyle/>
          <a:p>
            <a:r>
              <a:rPr lang="en-US" b="1" dirty="0"/>
              <a:t>The Multiplication Principle.</a:t>
            </a:r>
            <a:r>
              <a:rPr lang="en-US" dirty="0"/>
              <a:t> If there are:</a:t>
            </a:r>
          </a:p>
          <a:p>
            <a:r>
              <a:rPr lang="en-US" i="1" dirty="0"/>
              <a:t>n</a:t>
            </a:r>
            <a:r>
              <a:rPr lang="en-US" baseline="-25000" dirty="0"/>
              <a:t>1</a:t>
            </a:r>
            <a:r>
              <a:rPr lang="en-US" dirty="0"/>
              <a:t> outcomes of a random experiment </a:t>
            </a:r>
            <a:r>
              <a:rPr lang="en-US" i="1" dirty="0"/>
              <a:t>E</a:t>
            </a:r>
            <a:r>
              <a:rPr lang="en-US" baseline="-25000" dirty="0"/>
              <a:t>1</a:t>
            </a:r>
            <a:endParaRPr lang="en-US" dirty="0"/>
          </a:p>
          <a:p>
            <a:r>
              <a:rPr lang="en-US" i="1" dirty="0"/>
              <a:t>n</a:t>
            </a:r>
            <a:r>
              <a:rPr lang="en-US" baseline="-25000" dirty="0"/>
              <a:t>2</a:t>
            </a:r>
            <a:r>
              <a:rPr lang="en-US" dirty="0"/>
              <a:t> outcomes of a random experiment </a:t>
            </a:r>
            <a:r>
              <a:rPr lang="en-US" i="1" dirty="0"/>
              <a:t>E</a:t>
            </a:r>
            <a:r>
              <a:rPr lang="en-US" baseline="-25000" dirty="0"/>
              <a:t>2</a:t>
            </a:r>
            <a:endParaRPr lang="en-US" dirty="0"/>
          </a:p>
          <a:p>
            <a:r>
              <a:rPr lang="en-US" dirty="0"/>
              <a:t>... and ...</a:t>
            </a:r>
          </a:p>
          <a:p>
            <a:r>
              <a:rPr lang="en-US" i="1" dirty="0"/>
              <a:t>n</a:t>
            </a:r>
            <a:r>
              <a:rPr lang="en-US" i="1" baseline="-25000" dirty="0"/>
              <a:t>m</a:t>
            </a:r>
            <a:r>
              <a:rPr lang="en-US" dirty="0"/>
              <a:t> outcomes of a random experiment </a:t>
            </a:r>
            <a:r>
              <a:rPr lang="en-US" i="1" dirty="0" err="1"/>
              <a:t>E</a:t>
            </a:r>
            <a:r>
              <a:rPr lang="en-US" i="1" baseline="-25000" dirty="0" err="1"/>
              <a:t>m</a:t>
            </a:r>
            <a:endParaRPr lang="en-US" dirty="0"/>
          </a:p>
          <a:p>
            <a:r>
              <a:rPr lang="en-US" dirty="0"/>
              <a:t>then there are </a:t>
            </a:r>
            <a:r>
              <a:rPr lang="en-US" i="1" dirty="0"/>
              <a:t>n</a:t>
            </a:r>
            <a:r>
              <a:rPr lang="en-US" baseline="-25000" dirty="0"/>
              <a:t>1</a:t>
            </a:r>
            <a:r>
              <a:rPr lang="en-US" dirty="0"/>
              <a:t> × </a:t>
            </a:r>
            <a:r>
              <a:rPr lang="en-US" i="1" dirty="0"/>
              <a:t>n</a:t>
            </a:r>
            <a:r>
              <a:rPr lang="en-US" baseline="-25000" dirty="0"/>
              <a:t>2</a:t>
            </a:r>
            <a:r>
              <a:rPr lang="en-US" dirty="0"/>
              <a:t> × ... × </a:t>
            </a:r>
            <a:r>
              <a:rPr lang="en-US" i="1" dirty="0"/>
              <a:t>n</a:t>
            </a:r>
            <a:r>
              <a:rPr lang="en-US" i="1" baseline="-25000" dirty="0"/>
              <a:t>m</a:t>
            </a:r>
            <a:r>
              <a:rPr lang="en-US" dirty="0"/>
              <a:t> outcomes of the composite experiment </a:t>
            </a:r>
            <a:r>
              <a:rPr lang="en-US" i="1" dirty="0"/>
              <a:t>E</a:t>
            </a:r>
            <a:r>
              <a:rPr lang="en-US" baseline="-25000" dirty="0"/>
              <a:t>1</a:t>
            </a:r>
            <a:r>
              <a:rPr lang="en-US" i="1" dirty="0"/>
              <a:t>E</a:t>
            </a:r>
            <a:r>
              <a:rPr lang="en-US" baseline="-25000" dirty="0"/>
              <a:t>2</a:t>
            </a:r>
            <a:r>
              <a:rPr lang="en-US" dirty="0"/>
              <a:t> ... </a:t>
            </a:r>
            <a:r>
              <a:rPr lang="en-US" i="1" dirty="0" err="1"/>
              <a:t>E</a:t>
            </a:r>
            <a:r>
              <a:rPr lang="en-US" i="1" baseline="-25000" dirty="0" err="1"/>
              <a:t>m</a:t>
            </a:r>
            <a:r>
              <a:rPr lang="en-US" dirty="0"/>
              <a:t>.</a:t>
            </a:r>
          </a:p>
          <a:p>
            <a:endParaRPr lang="en-US" dirty="0"/>
          </a:p>
        </p:txBody>
      </p:sp>
      <p:sp>
        <p:nvSpPr>
          <p:cNvPr id="13" name="TextBox 12"/>
          <p:cNvSpPr txBox="1"/>
          <p:nvPr/>
        </p:nvSpPr>
        <p:spPr>
          <a:xfrm>
            <a:off x="5222286" y="1803689"/>
            <a:ext cx="2876172" cy="369332"/>
          </a:xfrm>
          <a:prstGeom prst="rect">
            <a:avLst/>
          </a:prstGeom>
          <a:noFill/>
        </p:spPr>
        <p:txBody>
          <a:bodyPr wrap="none" rtlCol="0">
            <a:spAutoFit/>
          </a:bodyPr>
          <a:lstStyle/>
          <a:p>
            <a:r>
              <a:rPr lang="en-US" dirty="0" smtClean="0"/>
              <a:t>6 x 2 = 12 possible outcomes</a:t>
            </a:r>
            <a:endParaRPr lang="en-US" dirty="0"/>
          </a:p>
        </p:txBody>
      </p:sp>
    </p:spTree>
    <p:extLst>
      <p:ext uri="{BB962C8B-B14F-4D97-AF65-F5344CB8AC3E}">
        <p14:creationId xmlns:p14="http://schemas.microsoft.com/office/powerpoint/2010/main" val="171720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versus sample</a:t>
            </a:r>
            <a:endParaRPr lang="en-US" dirty="0"/>
          </a:p>
        </p:txBody>
      </p:sp>
      <p:sp>
        <p:nvSpPr>
          <p:cNvPr id="3" name="Content Placeholder 2"/>
          <p:cNvSpPr>
            <a:spLocks noGrp="1"/>
          </p:cNvSpPr>
          <p:nvPr>
            <p:ph idx="1"/>
          </p:nvPr>
        </p:nvSpPr>
        <p:spPr/>
        <p:txBody>
          <a:bodyPr/>
          <a:lstStyle/>
          <a:p>
            <a:r>
              <a:rPr lang="en-US" dirty="0" smtClean="0"/>
              <a:t>Take </a:t>
            </a:r>
            <a:r>
              <a:rPr lang="en-US" dirty="0"/>
              <a:t>a random sample from the population, and use the resulting sample to learn something, or </a:t>
            </a:r>
            <a:r>
              <a:rPr lang="en-US" b="1" dirty="0"/>
              <a:t>make an inference</a:t>
            </a:r>
            <a:r>
              <a:rPr lang="en-US" dirty="0"/>
              <a:t>, about the population</a:t>
            </a:r>
          </a:p>
        </p:txBody>
      </p:sp>
      <p:pic>
        <p:nvPicPr>
          <p:cNvPr id="1026"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423" y="3314809"/>
            <a:ext cx="28575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7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a:xfrm>
            <a:off x="838200" y="1825625"/>
            <a:ext cx="5448300" cy="2590511"/>
          </a:xfrm>
        </p:spPr>
        <p:txBody>
          <a:bodyPr>
            <a:normAutofit fontScale="47500" lnSpcReduction="20000"/>
          </a:bodyPr>
          <a:lstStyle/>
          <a:p>
            <a:r>
              <a:rPr lang="en-US" dirty="0"/>
              <a:t>Suppose there are </a:t>
            </a:r>
            <a:r>
              <a:rPr lang="en-US" i="1" dirty="0"/>
              <a:t>n</a:t>
            </a:r>
            <a:r>
              <a:rPr lang="en-US" dirty="0"/>
              <a:t> positions to be filled with </a:t>
            </a:r>
            <a:r>
              <a:rPr lang="en-US" i="1" dirty="0"/>
              <a:t>n</a:t>
            </a:r>
            <a:r>
              <a:rPr lang="en-US" dirty="0"/>
              <a:t> different objects, in which there are:</a:t>
            </a:r>
          </a:p>
          <a:p>
            <a:r>
              <a:rPr lang="en-US" i="1" dirty="0"/>
              <a:t>n</a:t>
            </a:r>
            <a:r>
              <a:rPr lang="en-US" dirty="0"/>
              <a:t> choices for the 1st position</a:t>
            </a:r>
          </a:p>
          <a:p>
            <a:r>
              <a:rPr lang="en-US" i="1" dirty="0"/>
              <a:t>n</a:t>
            </a:r>
            <a:r>
              <a:rPr lang="en-US" dirty="0"/>
              <a:t> − 1 choices for the 2nd position</a:t>
            </a:r>
          </a:p>
          <a:p>
            <a:r>
              <a:rPr lang="en-US" i="1" dirty="0"/>
              <a:t>n</a:t>
            </a:r>
            <a:r>
              <a:rPr lang="en-US" dirty="0"/>
              <a:t> − 2 choices for the 3rd position</a:t>
            </a:r>
          </a:p>
          <a:p>
            <a:r>
              <a:rPr lang="en-US" dirty="0"/>
              <a:t>... and ...</a:t>
            </a:r>
          </a:p>
          <a:p>
            <a:r>
              <a:rPr lang="en-US" dirty="0"/>
              <a:t>1 choice for the last position</a:t>
            </a:r>
          </a:p>
          <a:p>
            <a:r>
              <a:rPr lang="en-US" dirty="0"/>
              <a:t>The Multiplication Principle tells us there are then in general:</a:t>
            </a:r>
          </a:p>
          <a:p>
            <a:r>
              <a:rPr lang="en-US" i="1" dirty="0"/>
              <a:t>n</a:t>
            </a:r>
            <a:r>
              <a:rPr lang="en-US" dirty="0"/>
              <a:t> × (</a:t>
            </a:r>
            <a:r>
              <a:rPr lang="en-US" i="1" dirty="0"/>
              <a:t>n</a:t>
            </a:r>
            <a:r>
              <a:rPr lang="en-US" dirty="0"/>
              <a:t> − 1) × (</a:t>
            </a:r>
            <a:r>
              <a:rPr lang="en-US" i="1" dirty="0"/>
              <a:t>n</a:t>
            </a:r>
            <a:r>
              <a:rPr lang="en-US" dirty="0"/>
              <a:t> − 2) × ... × 1 = </a:t>
            </a:r>
            <a:r>
              <a:rPr lang="en-US" i="1" dirty="0"/>
              <a:t>n</a:t>
            </a:r>
            <a:r>
              <a:rPr lang="en-US" dirty="0"/>
              <a:t>!</a:t>
            </a:r>
          </a:p>
          <a:p>
            <a:r>
              <a:rPr lang="en-US" dirty="0"/>
              <a:t>ways of filling the </a:t>
            </a:r>
            <a:r>
              <a:rPr lang="en-US" i="1" dirty="0"/>
              <a:t>n</a:t>
            </a:r>
            <a:r>
              <a:rPr lang="en-US" dirty="0"/>
              <a:t> positions. </a:t>
            </a:r>
          </a:p>
          <a:p>
            <a:endParaRPr lang="en-US" dirty="0"/>
          </a:p>
        </p:txBody>
      </p:sp>
      <p:sp>
        <p:nvSpPr>
          <p:cNvPr id="4" name="TextBox 3"/>
          <p:cNvSpPr txBox="1"/>
          <p:nvPr/>
        </p:nvSpPr>
        <p:spPr>
          <a:xfrm>
            <a:off x="838200" y="4800600"/>
            <a:ext cx="7898444" cy="369332"/>
          </a:xfrm>
          <a:prstGeom prst="rect">
            <a:avLst/>
          </a:prstGeom>
          <a:noFill/>
        </p:spPr>
        <p:txBody>
          <a:bodyPr wrap="none" rtlCol="0">
            <a:spAutoFit/>
          </a:bodyPr>
          <a:lstStyle/>
          <a:p>
            <a:r>
              <a:rPr lang="en-US" b="1" dirty="0"/>
              <a:t>Definition.</a:t>
            </a:r>
            <a:r>
              <a:rPr lang="en-US" dirty="0"/>
              <a:t> A </a:t>
            </a:r>
            <a:r>
              <a:rPr lang="en-US" b="1" dirty="0"/>
              <a:t>permutation of </a:t>
            </a:r>
            <a:r>
              <a:rPr lang="en-US" b="1" i="1" dirty="0"/>
              <a:t>n</a:t>
            </a:r>
            <a:r>
              <a:rPr lang="en-US" b="1" dirty="0"/>
              <a:t> objects</a:t>
            </a:r>
            <a:r>
              <a:rPr lang="en-US" dirty="0"/>
              <a:t> is an ordered arrangement of the </a:t>
            </a:r>
            <a:r>
              <a:rPr lang="en-US" i="1" dirty="0"/>
              <a:t>n</a:t>
            </a:r>
            <a:r>
              <a:rPr lang="en-US" dirty="0"/>
              <a:t> objects.</a:t>
            </a:r>
          </a:p>
        </p:txBody>
      </p:sp>
      <p:sp>
        <p:nvSpPr>
          <p:cNvPr id="5" name="TextBox 4"/>
          <p:cNvSpPr txBox="1"/>
          <p:nvPr/>
        </p:nvSpPr>
        <p:spPr>
          <a:xfrm>
            <a:off x="838200" y="5642264"/>
            <a:ext cx="10644963" cy="923330"/>
          </a:xfrm>
          <a:prstGeom prst="rect">
            <a:avLst/>
          </a:prstGeom>
          <a:noFill/>
        </p:spPr>
        <p:txBody>
          <a:bodyPr wrap="square" rtlCol="0">
            <a:spAutoFit/>
          </a:bodyPr>
          <a:lstStyle/>
          <a:p>
            <a:r>
              <a:rPr lang="en-US" dirty="0" smtClean="0"/>
              <a:t>Example: If there are 4 positions and 4 people to take them, for the first position there are 4 options, for the next there are 3 options since the first one is already chosen, etc. </a:t>
            </a:r>
          </a:p>
          <a:p>
            <a:r>
              <a:rPr lang="en-US" dirty="0" smtClean="0"/>
              <a:t>4x3x2x1  possible ways</a:t>
            </a:r>
            <a:endParaRPr lang="en-US" dirty="0"/>
          </a:p>
        </p:txBody>
      </p:sp>
    </p:spTree>
    <p:extLst>
      <p:ext uri="{BB962C8B-B14F-4D97-AF65-F5344CB8AC3E}">
        <p14:creationId xmlns:p14="http://schemas.microsoft.com/office/powerpoint/2010/main" val="413338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Permutations</a:t>
            </a:r>
            <a:endParaRPr lang="en-US" dirty="0"/>
          </a:p>
        </p:txBody>
      </p:sp>
      <p:sp>
        <p:nvSpPr>
          <p:cNvPr id="3" name="Content Placeholder 2"/>
          <p:cNvSpPr>
            <a:spLocks noGrp="1"/>
          </p:cNvSpPr>
          <p:nvPr>
            <p:ph idx="1"/>
          </p:nvPr>
        </p:nvSpPr>
        <p:spPr>
          <a:xfrm>
            <a:off x="838200" y="1825625"/>
            <a:ext cx="5666509" cy="3577648"/>
          </a:xfrm>
        </p:spPr>
        <p:txBody>
          <a:bodyPr>
            <a:normAutofit fontScale="70000" lnSpcReduction="20000"/>
          </a:bodyPr>
          <a:lstStyle/>
          <a:p>
            <a:r>
              <a:rPr lang="en-US" dirty="0"/>
              <a:t>Suppose there are</a:t>
            </a:r>
            <a:r>
              <a:rPr lang="en-US" i="1" dirty="0"/>
              <a:t> r</a:t>
            </a:r>
            <a:r>
              <a:rPr lang="en-US" dirty="0"/>
              <a:t> positions to be filled with </a:t>
            </a:r>
            <a:r>
              <a:rPr lang="en-US" i="1" dirty="0"/>
              <a:t>n </a:t>
            </a:r>
            <a:r>
              <a:rPr lang="en-US" dirty="0"/>
              <a:t>different objects, in which there are:</a:t>
            </a:r>
          </a:p>
          <a:p>
            <a:r>
              <a:rPr lang="en-US" i="1" dirty="0"/>
              <a:t>n</a:t>
            </a:r>
            <a:r>
              <a:rPr lang="en-US" dirty="0"/>
              <a:t> choices for the 1st position</a:t>
            </a:r>
          </a:p>
          <a:p>
            <a:r>
              <a:rPr lang="en-US" i="1" dirty="0"/>
              <a:t>n</a:t>
            </a:r>
            <a:r>
              <a:rPr lang="en-US" dirty="0"/>
              <a:t> − 1 choices for the 2nd position</a:t>
            </a:r>
          </a:p>
          <a:p>
            <a:r>
              <a:rPr lang="en-US" i="1" dirty="0"/>
              <a:t>n</a:t>
            </a:r>
            <a:r>
              <a:rPr lang="en-US" dirty="0"/>
              <a:t> − 2 choices for the 3rd position</a:t>
            </a:r>
          </a:p>
          <a:p>
            <a:r>
              <a:rPr lang="en-US" dirty="0"/>
              <a:t>... and ...</a:t>
            </a:r>
          </a:p>
          <a:p>
            <a:r>
              <a:rPr lang="en-US" i="1" dirty="0"/>
              <a:t>n</a:t>
            </a:r>
            <a:r>
              <a:rPr lang="en-US" dirty="0"/>
              <a:t> − (r − 1)  choices for the last position</a:t>
            </a:r>
          </a:p>
          <a:p>
            <a:r>
              <a:rPr lang="en-US" dirty="0"/>
              <a:t>The Multiplication Principle tells us there are in general:</a:t>
            </a:r>
          </a:p>
          <a:p>
            <a:r>
              <a:rPr lang="en-US" i="1" dirty="0"/>
              <a:t>n</a:t>
            </a:r>
            <a:r>
              <a:rPr lang="en-US" dirty="0"/>
              <a:t> × (</a:t>
            </a:r>
            <a:r>
              <a:rPr lang="en-US" i="1" dirty="0"/>
              <a:t>n</a:t>
            </a:r>
            <a:r>
              <a:rPr lang="en-US" dirty="0"/>
              <a:t> − 1) × (</a:t>
            </a:r>
            <a:r>
              <a:rPr lang="en-US" i="1" dirty="0"/>
              <a:t>n</a:t>
            </a:r>
            <a:r>
              <a:rPr lang="en-US" dirty="0"/>
              <a:t> − 2) × ... × [</a:t>
            </a:r>
            <a:r>
              <a:rPr lang="en-US" i="1" dirty="0"/>
              <a:t>n</a:t>
            </a:r>
            <a:r>
              <a:rPr lang="en-US" dirty="0"/>
              <a:t> − (r − 1)]</a:t>
            </a:r>
          </a:p>
          <a:p>
            <a:r>
              <a:rPr lang="en-US" dirty="0"/>
              <a:t>ways of filling the </a:t>
            </a:r>
            <a:r>
              <a:rPr lang="en-US" i="1" dirty="0"/>
              <a:t>r</a:t>
            </a:r>
            <a:r>
              <a:rPr lang="en-US" dirty="0"/>
              <a:t> positions. </a:t>
            </a:r>
          </a:p>
          <a:p>
            <a:endParaRPr lang="en-US" dirty="0"/>
          </a:p>
        </p:txBody>
      </p:sp>
      <p:sp>
        <p:nvSpPr>
          <p:cNvPr id="4" name="Rectangle 3"/>
          <p:cNvSpPr/>
          <p:nvPr/>
        </p:nvSpPr>
        <p:spPr>
          <a:xfrm>
            <a:off x="7381010" y="2302317"/>
            <a:ext cx="6096000" cy="1477328"/>
          </a:xfrm>
          <a:prstGeom prst="rect">
            <a:avLst/>
          </a:prstGeom>
        </p:spPr>
        <p:txBody>
          <a:bodyPr>
            <a:spAutoFit/>
          </a:bodyPr>
          <a:lstStyle/>
          <a:p>
            <a:r>
              <a:rPr lang="en-US" dirty="0">
                <a:solidFill>
                  <a:srgbClr val="000000"/>
                </a:solidFill>
                <a:latin typeface="MathJax_Math-italic"/>
              </a:rPr>
              <a:t/>
            </a:r>
            <a:br>
              <a:rPr lang="en-US" dirty="0">
                <a:solidFill>
                  <a:srgbClr val="000000"/>
                </a:solidFill>
                <a:latin typeface="MathJax_Math-italic"/>
              </a:rPr>
            </a:br>
            <a:r>
              <a:rPr lang="en-US" dirty="0"/>
              <a:t>A </a:t>
            </a:r>
            <a:r>
              <a:rPr lang="en-US" b="1" dirty="0"/>
              <a:t>permutation of </a:t>
            </a:r>
            <a:r>
              <a:rPr lang="en-US" b="1" i="1" dirty="0"/>
              <a:t>n</a:t>
            </a:r>
            <a:r>
              <a:rPr lang="en-US" b="1" dirty="0"/>
              <a:t> objects taken </a:t>
            </a:r>
            <a:r>
              <a:rPr lang="en-US" b="1" i="1" dirty="0"/>
              <a:t>r</a:t>
            </a:r>
            <a:r>
              <a:rPr lang="en-US" b="1" dirty="0"/>
              <a:t> at a </a:t>
            </a:r>
            <a:r>
              <a:rPr lang="en-US" b="1" dirty="0" smtClean="0"/>
              <a:t>time</a:t>
            </a:r>
          </a:p>
          <a:p>
            <a:endParaRPr lang="en-US" b="1" dirty="0">
              <a:solidFill>
                <a:srgbClr val="000000"/>
              </a:solidFill>
              <a:latin typeface="MathJax_Math-italic"/>
            </a:endParaRPr>
          </a:p>
          <a:p>
            <a:r>
              <a:rPr lang="en-US" dirty="0" err="1" smtClean="0">
                <a:solidFill>
                  <a:srgbClr val="000000"/>
                </a:solidFill>
                <a:latin typeface="MathJax_Math-italic"/>
              </a:rPr>
              <a:t>nPr</a:t>
            </a:r>
            <a:r>
              <a:rPr lang="en-US" dirty="0" smtClean="0">
                <a:solidFill>
                  <a:srgbClr val="000000"/>
                </a:solidFill>
                <a:latin typeface="MathJax_Main"/>
              </a:rPr>
              <a:t>=</a:t>
            </a:r>
            <a:r>
              <a:rPr lang="en-US" dirty="0" smtClean="0">
                <a:solidFill>
                  <a:srgbClr val="000000"/>
                </a:solidFill>
                <a:latin typeface="MathJax_Math-italic"/>
              </a:rPr>
              <a:t>n</a:t>
            </a:r>
            <a:r>
              <a:rPr lang="en-US" dirty="0" smtClean="0">
                <a:solidFill>
                  <a:srgbClr val="000000"/>
                </a:solidFill>
                <a:latin typeface="MathJax_Main"/>
              </a:rPr>
              <a:t>! / (</a:t>
            </a:r>
            <a:r>
              <a:rPr lang="en-US" dirty="0">
                <a:solidFill>
                  <a:srgbClr val="000000"/>
                </a:solidFill>
                <a:latin typeface="MathJax_Math-italic"/>
              </a:rPr>
              <a:t>n</a:t>
            </a:r>
            <a:r>
              <a:rPr lang="en-US" dirty="0">
                <a:solidFill>
                  <a:srgbClr val="000000"/>
                </a:solidFill>
                <a:latin typeface="MathJax_Main"/>
              </a:rPr>
              <a:t>−</a:t>
            </a:r>
            <a:r>
              <a:rPr lang="en-US" dirty="0">
                <a:solidFill>
                  <a:srgbClr val="000000"/>
                </a:solidFill>
                <a:latin typeface="MathJax_Math-italic"/>
              </a:rPr>
              <a:t>r</a:t>
            </a:r>
            <a:r>
              <a:rPr lang="en-US" dirty="0">
                <a:solidFill>
                  <a:srgbClr val="000000"/>
                </a:solidFill>
                <a:latin typeface="MathJax_Main"/>
              </a:rPr>
              <a:t>)!</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5468216" y="4866697"/>
            <a:ext cx="6305550" cy="1343025"/>
          </a:xfrm>
          <a:prstGeom prst="rect">
            <a:avLst/>
          </a:prstGeom>
        </p:spPr>
      </p:pic>
      <p:sp>
        <p:nvSpPr>
          <p:cNvPr id="6" name="TextBox 5"/>
          <p:cNvSpPr txBox="1"/>
          <p:nvPr/>
        </p:nvSpPr>
        <p:spPr>
          <a:xfrm>
            <a:off x="999460" y="5752214"/>
            <a:ext cx="4308295" cy="923330"/>
          </a:xfrm>
          <a:prstGeom prst="rect">
            <a:avLst/>
          </a:prstGeom>
          <a:noFill/>
        </p:spPr>
        <p:txBody>
          <a:bodyPr wrap="none" rtlCol="0">
            <a:spAutoFit/>
          </a:bodyPr>
          <a:lstStyle/>
          <a:p>
            <a:r>
              <a:rPr lang="en-US" dirty="0" smtClean="0"/>
              <a:t>Example:</a:t>
            </a:r>
          </a:p>
          <a:p>
            <a:r>
              <a:rPr lang="en-US" dirty="0" smtClean="0"/>
              <a:t>If there are 4 people but 2 positions to take:</a:t>
            </a:r>
          </a:p>
          <a:p>
            <a:r>
              <a:rPr lang="en-US" dirty="0" smtClean="0"/>
              <a:t>4x3 ways </a:t>
            </a:r>
            <a:endParaRPr lang="en-US" dirty="0"/>
          </a:p>
        </p:txBody>
      </p:sp>
    </p:spTree>
    <p:extLst>
      <p:ext uri="{BB962C8B-B14F-4D97-AF65-F5344CB8AC3E}">
        <p14:creationId xmlns:p14="http://schemas.microsoft.com/office/powerpoint/2010/main" val="50200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a:xfrm>
            <a:off x="838200" y="1825625"/>
            <a:ext cx="4229100" cy="4351338"/>
          </a:xfrm>
        </p:spPr>
        <p:txBody>
          <a:bodyPr>
            <a:normAutofit lnSpcReduction="10000"/>
          </a:bodyPr>
          <a:lstStyle/>
          <a:p>
            <a:r>
              <a:rPr lang="en-US" dirty="0" smtClean="0"/>
              <a:t>Example:</a:t>
            </a:r>
          </a:p>
          <a:p>
            <a:r>
              <a:rPr lang="en-US" dirty="0"/>
              <a:t>Maria has three tickets for a concert.  She'd like to use one of the tickets herself.  She could then offer the other two tickets to any of four friends (Ann, Beth, Chris, Dave).  How many ways can 2 people be selected from 4 to go to a concert?</a:t>
            </a:r>
          </a:p>
        </p:txBody>
      </p:sp>
      <p:pic>
        <p:nvPicPr>
          <p:cNvPr id="4" name="Picture 3"/>
          <p:cNvPicPr>
            <a:picLocks noChangeAspect="1"/>
          </p:cNvPicPr>
          <p:nvPr/>
        </p:nvPicPr>
        <p:blipFill>
          <a:blip r:embed="rId2"/>
          <a:stretch>
            <a:fillRect/>
          </a:stretch>
        </p:blipFill>
        <p:spPr>
          <a:xfrm>
            <a:off x="5659582" y="1977231"/>
            <a:ext cx="6286500" cy="4048125"/>
          </a:xfrm>
          <a:prstGeom prst="rect">
            <a:avLst/>
          </a:prstGeom>
        </p:spPr>
      </p:pic>
    </p:spTree>
    <p:extLst>
      <p:ext uri="{BB962C8B-B14F-4D97-AF65-F5344CB8AC3E}">
        <p14:creationId xmlns:p14="http://schemas.microsoft.com/office/powerpoint/2010/main" val="1268158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4" name="Rectangle 1"/>
          <p:cNvSpPr>
            <a:spLocks noGrp="1" noChangeArrowheads="1"/>
          </p:cNvSpPr>
          <p:nvPr>
            <p:ph idx="1"/>
          </p:nvPr>
        </p:nvSpPr>
        <p:spPr bwMode="auto">
          <a:xfrm>
            <a:off x="838200" y="2171466"/>
            <a:ext cx="10515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Definition.</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The number of </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unordered</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subsets, called a </a:t>
            </a: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combination</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of </a:t>
            </a:r>
            <a:r>
              <a:rPr kumimoji="0" lang="en-US" altLang="en-US" sz="24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objects taken </a:t>
            </a:r>
            <a:r>
              <a:rPr kumimoji="0" lang="en-US" altLang="en-US" sz="24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 time</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We say “</a:t>
            </a:r>
            <a:r>
              <a:rPr kumimoji="0" lang="en-US" altLang="en-US" sz="24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choose </a:t>
            </a:r>
            <a:r>
              <a:rPr kumimoji="0" lang="en-US" altLang="en-US" sz="24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buNone/>
            </a:pPr>
            <a:r>
              <a:rPr lang="en-US" sz="2400" dirty="0"/>
              <a:t>The </a:t>
            </a:r>
            <a:r>
              <a:rPr lang="en-US" sz="2400" i="1" dirty="0"/>
              <a:t>r</a:t>
            </a:r>
            <a:r>
              <a:rPr lang="en-US" sz="2400" dirty="0"/>
              <a:t> represents the number of objects you'd like to select (without replacement and without regard to order) from the </a:t>
            </a:r>
            <a:r>
              <a:rPr lang="en-US" sz="2400" i="1" dirty="0"/>
              <a:t>n</a:t>
            </a:r>
            <a:r>
              <a:rPr lang="en-US" sz="2400" dirty="0"/>
              <a:t> objects you have.   </a:t>
            </a:r>
            <a:endParaRPr kumimoji="0" lang="en-US" altLang="en-US" sz="2400" b="0" i="0" u="none" strike="noStrike" cap="none" normalizeH="0" baseline="0" dirty="0" smtClean="0">
              <a:ln>
                <a:noFill/>
              </a:ln>
              <a:solidFill>
                <a:schemeClr val="tx1"/>
              </a:solidFill>
              <a:effectLst/>
            </a:endParaRPr>
          </a:p>
        </p:txBody>
      </p:sp>
      <p:pic>
        <p:nvPicPr>
          <p:cNvPr id="5" name="Picture 4"/>
          <p:cNvPicPr>
            <a:picLocks noChangeAspect="1"/>
          </p:cNvPicPr>
          <p:nvPr/>
        </p:nvPicPr>
        <p:blipFill>
          <a:blip r:embed="rId2"/>
          <a:stretch>
            <a:fillRect/>
          </a:stretch>
        </p:blipFill>
        <p:spPr>
          <a:xfrm>
            <a:off x="4326947" y="2830655"/>
            <a:ext cx="3483194" cy="962025"/>
          </a:xfrm>
          <a:prstGeom prst="rect">
            <a:avLst/>
          </a:prstGeom>
        </p:spPr>
      </p:pic>
    </p:spTree>
    <p:extLst>
      <p:ext uri="{BB962C8B-B14F-4D97-AF65-F5344CB8AC3E}">
        <p14:creationId xmlns:p14="http://schemas.microsoft.com/office/powerpoint/2010/main" val="661168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Twelve </a:t>
            </a:r>
            <a:r>
              <a:rPr lang="en-US" dirty="0"/>
              <a:t>(12) patients are available for use in a research study. Only seven (7) should be assigned to receive the study treatment. How many different subsets of seven patients can be selected?</a:t>
            </a:r>
          </a:p>
        </p:txBody>
      </p:sp>
      <p:pic>
        <p:nvPicPr>
          <p:cNvPr id="5" name="Picture 4"/>
          <p:cNvPicPr>
            <a:picLocks noChangeAspect="1"/>
          </p:cNvPicPr>
          <p:nvPr/>
        </p:nvPicPr>
        <p:blipFill>
          <a:blip r:embed="rId2"/>
          <a:stretch>
            <a:fillRect/>
          </a:stretch>
        </p:blipFill>
        <p:spPr>
          <a:xfrm>
            <a:off x="1142999" y="3126797"/>
            <a:ext cx="3951023" cy="1382858"/>
          </a:xfrm>
          <a:prstGeom prst="rect">
            <a:avLst/>
          </a:prstGeom>
        </p:spPr>
      </p:pic>
    </p:spTree>
    <p:extLst>
      <p:ext uri="{BB962C8B-B14F-4D97-AF65-F5344CB8AC3E}">
        <p14:creationId xmlns:p14="http://schemas.microsoft.com/office/powerpoint/2010/main" val="1817409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5"/>
            <a:ext cx="4933013" cy="4351338"/>
          </a:xfrm>
        </p:spPr>
        <p:txBody>
          <a:bodyPr>
            <a:normAutofit lnSpcReduction="10000"/>
          </a:bodyPr>
          <a:lstStyle/>
          <a:p>
            <a:r>
              <a:rPr lang="en-US" dirty="0"/>
              <a:t>Let's use </a:t>
            </a:r>
            <a:r>
              <a:rPr lang="en-US" dirty="0">
                <a:hlinkClick r:id="rId2" tooltip="A Standard Deck of Cards"/>
              </a:rPr>
              <a:t>a standard deck of cards</a:t>
            </a:r>
            <a:r>
              <a:rPr lang="en-US" dirty="0"/>
              <a:t> containing 13 face values (Ace, 2, 3, 4, 5, 6, 7, 8, 9, 10, Jack, Queen, and King) and 4 different suits (Clubs, Diamonds, Hearts, and Spades) to play five-card poker.  If you are dealt five cards, what is the probability of getting a "full-house" hand containing three kings and two aces (KKKAA)?  </a:t>
            </a:r>
          </a:p>
        </p:txBody>
      </p:sp>
      <p:pic>
        <p:nvPicPr>
          <p:cNvPr id="4" name="Picture 3"/>
          <p:cNvPicPr>
            <a:picLocks noChangeAspect="1"/>
          </p:cNvPicPr>
          <p:nvPr/>
        </p:nvPicPr>
        <p:blipFill>
          <a:blip r:embed="rId3"/>
          <a:stretch>
            <a:fillRect/>
          </a:stretch>
        </p:blipFill>
        <p:spPr>
          <a:xfrm>
            <a:off x="6096000" y="2510631"/>
            <a:ext cx="5143500" cy="2981325"/>
          </a:xfrm>
          <a:prstGeom prst="rect">
            <a:avLst/>
          </a:prstGeom>
        </p:spPr>
      </p:pic>
    </p:spTree>
    <p:extLst>
      <p:ext uri="{BB962C8B-B14F-4D97-AF65-F5344CB8AC3E}">
        <p14:creationId xmlns:p14="http://schemas.microsoft.com/office/powerpoint/2010/main" val="285768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coefficients</a:t>
            </a:r>
            <a:endParaRPr lang="en-US" dirty="0"/>
          </a:p>
        </p:txBody>
      </p:sp>
      <p:pic>
        <p:nvPicPr>
          <p:cNvPr id="4" name="Picture 3"/>
          <p:cNvPicPr>
            <a:picLocks noChangeAspect="1"/>
          </p:cNvPicPr>
          <p:nvPr/>
        </p:nvPicPr>
        <p:blipFill>
          <a:blip r:embed="rId2"/>
          <a:stretch>
            <a:fillRect/>
          </a:stretch>
        </p:blipFill>
        <p:spPr>
          <a:xfrm>
            <a:off x="500999" y="3054793"/>
            <a:ext cx="5133975" cy="3343275"/>
          </a:xfrm>
          <a:prstGeom prst="rect">
            <a:avLst/>
          </a:prstGeom>
        </p:spPr>
      </p:pic>
      <p:pic>
        <p:nvPicPr>
          <p:cNvPr id="5" name="Picture 4"/>
          <p:cNvPicPr>
            <a:picLocks noChangeAspect="1"/>
          </p:cNvPicPr>
          <p:nvPr/>
        </p:nvPicPr>
        <p:blipFill>
          <a:blip r:embed="rId3"/>
          <a:stretch>
            <a:fillRect/>
          </a:stretch>
        </p:blipFill>
        <p:spPr>
          <a:xfrm>
            <a:off x="995440" y="1309460"/>
            <a:ext cx="5968175" cy="1158004"/>
          </a:xfrm>
          <a:prstGeom prst="rect">
            <a:avLst/>
          </a:prstGeom>
        </p:spPr>
      </p:pic>
      <p:pic>
        <p:nvPicPr>
          <p:cNvPr id="7" name="Picture 6"/>
          <p:cNvPicPr>
            <a:picLocks noChangeAspect="1"/>
          </p:cNvPicPr>
          <p:nvPr/>
        </p:nvPicPr>
        <p:blipFill>
          <a:blip r:embed="rId4"/>
          <a:stretch>
            <a:fillRect/>
          </a:stretch>
        </p:blipFill>
        <p:spPr>
          <a:xfrm>
            <a:off x="5972175" y="2570514"/>
            <a:ext cx="5686425" cy="4057650"/>
          </a:xfrm>
          <a:prstGeom prst="rect">
            <a:avLst/>
          </a:prstGeom>
        </p:spPr>
      </p:pic>
    </p:spTree>
    <p:extLst>
      <p:ext uri="{BB962C8B-B14F-4D97-AF65-F5344CB8AC3E}">
        <p14:creationId xmlns:p14="http://schemas.microsoft.com/office/powerpoint/2010/main" val="314062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Distinguishable permutations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7051" y="1501749"/>
            <a:ext cx="11664609" cy="4269464"/>
          </a:xfrm>
          <a:prstGeom prst="rect">
            <a:avLst/>
          </a:prstGeom>
        </p:spPr>
      </p:pic>
    </p:spTree>
    <p:extLst>
      <p:ext uri="{BB962C8B-B14F-4D97-AF65-F5344CB8AC3E}">
        <p14:creationId xmlns:p14="http://schemas.microsoft.com/office/powerpoint/2010/main" val="3255012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Distinguishable permutations</a:t>
            </a:r>
            <a:endParaRPr lang="en-US" dirty="0"/>
          </a:p>
        </p:txBody>
      </p:sp>
      <p:sp>
        <p:nvSpPr>
          <p:cNvPr id="3" name="Content Placeholder 2"/>
          <p:cNvSpPr>
            <a:spLocks noGrp="1"/>
          </p:cNvSpPr>
          <p:nvPr>
            <p:ph idx="1"/>
          </p:nvPr>
        </p:nvSpPr>
        <p:spPr>
          <a:xfrm>
            <a:off x="688299" y="5183422"/>
            <a:ext cx="10515600" cy="526034"/>
          </a:xfrm>
        </p:spPr>
        <p:txBody>
          <a:bodyPr/>
          <a:lstStyle/>
          <a:p>
            <a:pPr marL="0" indent="0">
              <a:buNone/>
            </a:pPr>
            <a:r>
              <a:rPr lang="en-US" b="1" dirty="0"/>
              <a:t>distinguishable permutations</a:t>
            </a:r>
            <a:r>
              <a:rPr lang="en-US" dirty="0"/>
              <a:t> of the </a:t>
            </a:r>
            <a:r>
              <a:rPr lang="en-US" i="1" dirty="0"/>
              <a:t>n</a:t>
            </a:r>
            <a:r>
              <a:rPr lang="en-US" dirty="0"/>
              <a:t> objects.</a:t>
            </a:r>
          </a:p>
        </p:txBody>
      </p:sp>
      <p:pic>
        <p:nvPicPr>
          <p:cNvPr id="4" name="Picture 3"/>
          <p:cNvPicPr>
            <a:picLocks noChangeAspect="1"/>
          </p:cNvPicPr>
          <p:nvPr/>
        </p:nvPicPr>
        <p:blipFill>
          <a:blip r:embed="rId2"/>
          <a:stretch>
            <a:fillRect/>
          </a:stretch>
        </p:blipFill>
        <p:spPr>
          <a:xfrm>
            <a:off x="1042362" y="1825625"/>
            <a:ext cx="3743276" cy="2026847"/>
          </a:xfrm>
          <a:prstGeom prst="rect">
            <a:avLst/>
          </a:prstGeom>
        </p:spPr>
      </p:pic>
      <p:pic>
        <p:nvPicPr>
          <p:cNvPr id="5" name="Picture 4"/>
          <p:cNvPicPr>
            <a:picLocks noChangeAspect="1"/>
          </p:cNvPicPr>
          <p:nvPr/>
        </p:nvPicPr>
        <p:blipFill>
          <a:blip r:embed="rId3"/>
          <a:stretch>
            <a:fillRect/>
          </a:stretch>
        </p:blipFill>
        <p:spPr>
          <a:xfrm>
            <a:off x="838200" y="3682609"/>
            <a:ext cx="3850526" cy="1369076"/>
          </a:xfrm>
          <a:prstGeom prst="rect">
            <a:avLst/>
          </a:prstGeom>
        </p:spPr>
      </p:pic>
    </p:spTree>
    <p:extLst>
      <p:ext uri="{BB962C8B-B14F-4D97-AF65-F5344CB8AC3E}">
        <p14:creationId xmlns:p14="http://schemas.microsoft.com/office/powerpoint/2010/main" val="1278265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Distinguishable permutations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81379" y="2200354"/>
            <a:ext cx="10429241" cy="3271056"/>
          </a:xfrm>
          <a:prstGeom prst="rect">
            <a:avLst/>
          </a:prstGeom>
        </p:spPr>
      </p:pic>
    </p:spTree>
    <p:extLst>
      <p:ext uri="{BB962C8B-B14F-4D97-AF65-F5344CB8AC3E}">
        <p14:creationId xmlns:p14="http://schemas.microsoft.com/office/powerpoint/2010/main" val="37934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space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b="1" dirty="0"/>
              <a:t>sample space</a:t>
            </a:r>
            <a:r>
              <a:rPr lang="en-US" dirty="0"/>
              <a:t> (or </a:t>
            </a:r>
            <a:r>
              <a:rPr lang="en-US" b="1" dirty="0"/>
              <a:t>outcome space</a:t>
            </a:r>
            <a:r>
              <a:rPr lang="en-US" dirty="0"/>
              <a:t>), denoted </a:t>
            </a:r>
            <a:r>
              <a:rPr lang="en-US" b="1" i="1" dirty="0"/>
              <a:t>S</a:t>
            </a:r>
            <a:r>
              <a:rPr lang="en-US" dirty="0"/>
              <a:t>, is the collection of all possible outcomes of a random study</a:t>
            </a:r>
            <a:r>
              <a:rPr lang="en-US" dirty="0" smtClean="0"/>
              <a:t>.</a:t>
            </a:r>
          </a:p>
          <a:p>
            <a:r>
              <a:rPr lang="en-US" b="1" i="1" dirty="0"/>
              <a:t>S</a:t>
            </a:r>
            <a:r>
              <a:rPr lang="en-US" dirty="0"/>
              <a:t> = {yes, no</a:t>
            </a:r>
            <a:r>
              <a:rPr lang="en-US" dirty="0" smtClean="0"/>
              <a:t>}                did you take probability course before?</a:t>
            </a:r>
          </a:p>
          <a:p>
            <a:r>
              <a:rPr lang="pt-BR" b="1" i="1" dirty="0"/>
              <a:t>S</a:t>
            </a:r>
            <a:r>
              <a:rPr lang="pt-BR" dirty="0"/>
              <a:t> = {</a:t>
            </a:r>
            <a:r>
              <a:rPr lang="pt-BR" i="1" dirty="0"/>
              <a:t>h</a:t>
            </a:r>
            <a:r>
              <a:rPr lang="pt-BR" dirty="0"/>
              <a:t>: </a:t>
            </a:r>
            <a:r>
              <a:rPr lang="pt-BR" i="1" dirty="0"/>
              <a:t>h</a:t>
            </a:r>
            <a:r>
              <a:rPr lang="pt-BR" dirty="0"/>
              <a:t> ≥ 0 hours</a:t>
            </a:r>
            <a:r>
              <a:rPr lang="pt-BR" dirty="0" smtClean="0"/>
              <a:t>}    h: number of hours slept</a:t>
            </a:r>
          </a:p>
          <a:p>
            <a:r>
              <a:rPr lang="en-US" b="1" i="1" dirty="0"/>
              <a:t>S</a:t>
            </a:r>
            <a:r>
              <a:rPr lang="en-US" dirty="0"/>
              <a:t> = {0, 1, 2, </a:t>
            </a:r>
            <a:r>
              <a:rPr lang="en-US" dirty="0" smtClean="0"/>
              <a:t>..., 31}      how many times have you cried last month?</a:t>
            </a:r>
          </a:p>
          <a:p>
            <a:endParaRPr lang="en-US" dirty="0"/>
          </a:p>
          <a:p>
            <a:r>
              <a:rPr lang="en-US" dirty="0"/>
              <a:t>For each of the research questions you created:</a:t>
            </a:r>
          </a:p>
          <a:p>
            <a:r>
              <a:rPr lang="en-US" dirty="0"/>
              <a:t>Formulate the question you would ask (or describe the measurement technique you would use).</a:t>
            </a:r>
          </a:p>
          <a:p>
            <a:r>
              <a:rPr lang="en-US" dirty="0"/>
              <a:t>Define the resulting sample space</a:t>
            </a:r>
            <a:r>
              <a:rPr lang="en-US" dirty="0" smtClean="0"/>
              <a:t>.</a:t>
            </a:r>
            <a:endParaRPr lang="en-US" dirty="0"/>
          </a:p>
        </p:txBody>
      </p:sp>
    </p:spTree>
    <p:extLst>
      <p:ext uri="{BB962C8B-B14F-4D97-AF65-F5344CB8AC3E}">
        <p14:creationId xmlns:p14="http://schemas.microsoft.com/office/powerpoint/2010/main" val="3428552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a:xfrm>
            <a:off x="838200" y="3792511"/>
            <a:ext cx="10515600" cy="2384452"/>
          </a:xfrm>
        </p:spPr>
        <p:txBody>
          <a:bodyPr>
            <a:normAutofit lnSpcReduction="10000"/>
          </a:bodyPr>
          <a:lstStyle/>
          <a:p>
            <a:r>
              <a:rPr lang="en-US" i="1" dirty="0"/>
              <a:t>P</a:t>
            </a:r>
            <a:r>
              <a:rPr lang="en-US" dirty="0"/>
              <a:t>(</a:t>
            </a:r>
            <a:r>
              <a:rPr lang="en-US" i="1" dirty="0"/>
              <a:t>T</a:t>
            </a:r>
            <a:r>
              <a:rPr lang="en-US" dirty="0"/>
              <a:t>+) = </a:t>
            </a:r>
            <a:r>
              <a:rPr lang="en-US" dirty="0" smtClean="0"/>
              <a:t>54/137</a:t>
            </a:r>
          </a:p>
          <a:p>
            <a:r>
              <a:rPr lang="en-US" i="1" dirty="0"/>
              <a:t>P</a:t>
            </a:r>
            <a:r>
              <a:rPr lang="en-US" dirty="0"/>
              <a:t>(</a:t>
            </a:r>
            <a:r>
              <a:rPr lang="en-US" i="1" dirty="0"/>
              <a:t>D</a:t>
            </a:r>
            <a:r>
              <a:rPr lang="en-US" dirty="0"/>
              <a:t>) = </a:t>
            </a:r>
            <a:r>
              <a:rPr lang="en-US" dirty="0" smtClean="0"/>
              <a:t>67/137</a:t>
            </a:r>
          </a:p>
          <a:p>
            <a:r>
              <a:rPr lang="en-US" dirty="0"/>
              <a:t>If a person has renal disease, what is the probability that he/she tests positive for the disease</a:t>
            </a:r>
            <a:r>
              <a:rPr lang="en-US" dirty="0" smtClean="0"/>
              <a:t>?</a:t>
            </a:r>
          </a:p>
          <a:p>
            <a:r>
              <a:rPr lang="en-US" i="1" dirty="0"/>
              <a:t>P</a:t>
            </a:r>
            <a:r>
              <a:rPr lang="en-US" dirty="0"/>
              <a:t>(</a:t>
            </a:r>
            <a:r>
              <a:rPr lang="en-US" i="1" dirty="0"/>
              <a:t>T</a:t>
            </a:r>
            <a:r>
              <a:rPr lang="en-US" dirty="0"/>
              <a:t>+ | </a:t>
            </a:r>
            <a:r>
              <a:rPr lang="en-US" i="1" dirty="0"/>
              <a:t>D</a:t>
            </a:r>
            <a:r>
              <a:rPr lang="en-US" dirty="0"/>
              <a:t>) = 44/67 = 0.65</a:t>
            </a:r>
            <a:endParaRPr lang="en-US" dirty="0" smtClean="0"/>
          </a:p>
          <a:p>
            <a:endParaRPr lang="en-US" dirty="0"/>
          </a:p>
        </p:txBody>
      </p:sp>
      <p:pic>
        <p:nvPicPr>
          <p:cNvPr id="4" name="Picture 3"/>
          <p:cNvPicPr>
            <a:picLocks noChangeAspect="1"/>
          </p:cNvPicPr>
          <p:nvPr/>
        </p:nvPicPr>
        <p:blipFill>
          <a:blip r:embed="rId2"/>
          <a:stretch>
            <a:fillRect/>
          </a:stretch>
        </p:blipFill>
        <p:spPr>
          <a:xfrm>
            <a:off x="838200" y="1690688"/>
            <a:ext cx="5522748" cy="1832001"/>
          </a:xfrm>
          <a:prstGeom prst="rect">
            <a:avLst/>
          </a:prstGeom>
        </p:spPr>
      </p:pic>
      <p:pic>
        <p:nvPicPr>
          <p:cNvPr id="5" name="Picture 4"/>
          <p:cNvPicPr>
            <a:picLocks noChangeAspect="1"/>
          </p:cNvPicPr>
          <p:nvPr/>
        </p:nvPicPr>
        <p:blipFill>
          <a:blip r:embed="rId3"/>
          <a:stretch>
            <a:fillRect/>
          </a:stretch>
        </p:blipFill>
        <p:spPr>
          <a:xfrm>
            <a:off x="5600700" y="5379985"/>
            <a:ext cx="5753100" cy="1066800"/>
          </a:xfrm>
          <a:prstGeom prst="rect">
            <a:avLst/>
          </a:prstGeom>
        </p:spPr>
      </p:pic>
    </p:spTree>
    <p:extLst>
      <p:ext uri="{BB962C8B-B14F-4D97-AF65-F5344CB8AC3E}">
        <p14:creationId xmlns:p14="http://schemas.microsoft.com/office/powerpoint/2010/main" val="130078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825624"/>
            <a:ext cx="11277402" cy="3106139"/>
          </a:xfrm>
          <a:prstGeom prst="rect">
            <a:avLst/>
          </a:prstGeom>
        </p:spPr>
      </p:pic>
    </p:spTree>
    <p:extLst>
      <p:ext uri="{BB962C8B-B14F-4D97-AF65-F5344CB8AC3E}">
        <p14:creationId xmlns:p14="http://schemas.microsoft.com/office/powerpoint/2010/main" val="1466575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a:xfrm>
            <a:off x="838200" y="1450871"/>
            <a:ext cx="5967334" cy="4351338"/>
          </a:xfrm>
        </p:spPr>
        <p:txBody>
          <a:bodyPr/>
          <a:lstStyle/>
          <a:p>
            <a:r>
              <a:rPr lang="en-US" b="1" dirty="0" smtClean="0"/>
              <a:t>Sensitivity</a:t>
            </a:r>
          </a:p>
          <a:p>
            <a:r>
              <a:rPr lang="en-US" dirty="0" smtClean="0"/>
              <a:t>If </a:t>
            </a:r>
            <a:r>
              <a:rPr lang="en-US" dirty="0"/>
              <a:t>a person has renal disease, what is the probability of testing positive</a:t>
            </a:r>
            <a:r>
              <a:rPr lang="en-US" dirty="0" smtClean="0"/>
              <a:t>?</a:t>
            </a:r>
          </a:p>
          <a:p>
            <a:endParaRPr lang="en-US" dirty="0"/>
          </a:p>
          <a:p>
            <a:r>
              <a:rPr lang="en-US" dirty="0"/>
              <a:t>"</a:t>
            </a:r>
            <a:r>
              <a:rPr lang="en-US" b="1" dirty="0"/>
              <a:t>positive predictive value</a:t>
            </a:r>
            <a:r>
              <a:rPr lang="en-US" dirty="0"/>
              <a:t>" of a diagnostic </a:t>
            </a:r>
            <a:r>
              <a:rPr lang="en-US" dirty="0" smtClean="0"/>
              <a:t>test</a:t>
            </a:r>
          </a:p>
          <a:p>
            <a:r>
              <a:rPr lang="en-US" dirty="0"/>
              <a:t>If I receive a positive test, what is the probability that I actually have the disease?</a:t>
            </a:r>
          </a:p>
          <a:p>
            <a:endParaRPr lang="en-US" dirty="0"/>
          </a:p>
        </p:txBody>
      </p:sp>
      <p:pic>
        <p:nvPicPr>
          <p:cNvPr id="4" name="Picture 3"/>
          <p:cNvPicPr>
            <a:picLocks noChangeAspect="1"/>
          </p:cNvPicPr>
          <p:nvPr/>
        </p:nvPicPr>
        <p:blipFill>
          <a:blip r:embed="rId2"/>
          <a:stretch>
            <a:fillRect/>
          </a:stretch>
        </p:blipFill>
        <p:spPr>
          <a:xfrm>
            <a:off x="6805534" y="3356236"/>
            <a:ext cx="5305425" cy="2933700"/>
          </a:xfrm>
          <a:prstGeom prst="rect">
            <a:avLst/>
          </a:prstGeom>
        </p:spPr>
      </p:pic>
    </p:spTree>
    <p:extLst>
      <p:ext uri="{BB962C8B-B14F-4D97-AF65-F5344CB8AC3E}">
        <p14:creationId xmlns:p14="http://schemas.microsoft.com/office/powerpoint/2010/main" val="515115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conditional probability</a:t>
            </a:r>
            <a:endParaRPr lang="en-US" dirty="0"/>
          </a:p>
        </p:txBody>
      </p:sp>
      <p:sp>
        <p:nvSpPr>
          <p:cNvPr id="3" name="Content Placeholder 2"/>
          <p:cNvSpPr>
            <a:spLocks noGrp="1"/>
          </p:cNvSpPr>
          <p:nvPr>
            <p:ph idx="1"/>
          </p:nvPr>
        </p:nvSpPr>
        <p:spPr>
          <a:xfrm>
            <a:off x="838200" y="1825625"/>
            <a:ext cx="5547610" cy="4351338"/>
          </a:xfrm>
        </p:spPr>
        <p:txBody>
          <a:bodyPr>
            <a:normAutofit lnSpcReduction="10000"/>
          </a:bodyPr>
          <a:lstStyle/>
          <a:p>
            <a:r>
              <a:rPr lang="en-US" dirty="0"/>
              <a:t>Because conditional probability is just a probability, it satisfies the three axioms of probability. That is, as long as </a:t>
            </a:r>
            <a:r>
              <a:rPr lang="en-US" i="1" dirty="0"/>
              <a:t>P</a:t>
            </a:r>
            <a:r>
              <a:rPr lang="en-US" dirty="0"/>
              <a:t>(</a:t>
            </a:r>
            <a:r>
              <a:rPr lang="en-US" i="1" dirty="0"/>
              <a:t>B</a:t>
            </a:r>
            <a:r>
              <a:rPr lang="en-US" dirty="0"/>
              <a:t>) &gt; 0:</a:t>
            </a:r>
          </a:p>
          <a:p>
            <a:r>
              <a:rPr lang="en-US" i="1" dirty="0"/>
              <a:t>P</a:t>
            </a:r>
            <a:r>
              <a:rPr lang="en-US" dirty="0"/>
              <a:t>(</a:t>
            </a:r>
            <a:r>
              <a:rPr lang="en-US" i="1" dirty="0"/>
              <a:t>A</a:t>
            </a:r>
            <a:r>
              <a:rPr lang="en-US" dirty="0"/>
              <a:t> | </a:t>
            </a:r>
            <a:r>
              <a:rPr lang="en-US" i="1" dirty="0"/>
              <a:t>B</a:t>
            </a:r>
            <a:r>
              <a:rPr lang="en-US" dirty="0"/>
              <a:t>) ≥ 0</a:t>
            </a:r>
          </a:p>
          <a:p>
            <a:r>
              <a:rPr lang="en-US" i="1" dirty="0"/>
              <a:t>P</a:t>
            </a:r>
            <a:r>
              <a:rPr lang="en-US" dirty="0"/>
              <a:t>(</a:t>
            </a:r>
            <a:r>
              <a:rPr lang="en-US" i="1" dirty="0"/>
              <a:t>B</a:t>
            </a:r>
            <a:r>
              <a:rPr lang="en-US" dirty="0"/>
              <a:t> | </a:t>
            </a:r>
            <a:r>
              <a:rPr lang="en-US" i="1" dirty="0"/>
              <a:t>B</a:t>
            </a:r>
            <a:r>
              <a:rPr lang="en-US" dirty="0"/>
              <a:t>) = 1</a:t>
            </a:r>
          </a:p>
          <a:p>
            <a:r>
              <a:rPr lang="en-US" dirty="0"/>
              <a:t>If </a:t>
            </a:r>
            <a:r>
              <a:rPr lang="en-US" i="1" dirty="0"/>
              <a:t>A</a:t>
            </a:r>
            <a:r>
              <a:rPr lang="en-US" baseline="-25000" dirty="0"/>
              <a:t>1</a:t>
            </a:r>
            <a:r>
              <a:rPr lang="en-US" dirty="0"/>
              <a:t>, </a:t>
            </a:r>
            <a:r>
              <a:rPr lang="en-US" i="1" dirty="0"/>
              <a:t>A</a:t>
            </a:r>
            <a:r>
              <a:rPr lang="en-US" baseline="-25000" dirty="0"/>
              <a:t>2</a:t>
            </a:r>
            <a:r>
              <a:rPr lang="en-US" dirty="0"/>
              <a:t>, ... </a:t>
            </a:r>
            <a:r>
              <a:rPr lang="en-US" i="1" dirty="0" err="1"/>
              <a:t>A</a:t>
            </a:r>
            <a:r>
              <a:rPr lang="en-US" i="1" baseline="-25000" dirty="0" err="1"/>
              <a:t>k</a:t>
            </a:r>
            <a:r>
              <a:rPr lang="en-US" dirty="0"/>
              <a:t> are mutually exclusive events, then </a:t>
            </a:r>
            <a:r>
              <a:rPr lang="en-US" i="1" dirty="0"/>
              <a:t>P</a:t>
            </a:r>
            <a:r>
              <a:rPr lang="en-US" dirty="0"/>
              <a:t>(</a:t>
            </a:r>
            <a:r>
              <a:rPr lang="en-US" i="1" dirty="0"/>
              <a:t>A</a:t>
            </a:r>
            <a:r>
              <a:rPr lang="en-US" baseline="-25000" dirty="0"/>
              <a:t>1</a:t>
            </a:r>
            <a:r>
              <a:rPr lang="en-US" dirty="0"/>
              <a:t> ∪ </a:t>
            </a:r>
            <a:r>
              <a:rPr lang="en-US" i="1" dirty="0"/>
              <a:t>A</a:t>
            </a:r>
            <a:r>
              <a:rPr lang="en-US" baseline="-25000" dirty="0"/>
              <a:t>2</a:t>
            </a:r>
            <a:r>
              <a:rPr lang="en-US" dirty="0"/>
              <a:t> ∪ ... ∪</a:t>
            </a:r>
            <a:r>
              <a:rPr lang="en-US" i="1" dirty="0"/>
              <a:t> </a:t>
            </a:r>
            <a:r>
              <a:rPr lang="en-US" i="1" dirty="0" err="1"/>
              <a:t>A</a:t>
            </a:r>
            <a:r>
              <a:rPr lang="en-US" i="1" baseline="-25000" dirty="0" err="1"/>
              <a:t>k</a:t>
            </a:r>
            <a:r>
              <a:rPr lang="en-US" dirty="0"/>
              <a:t>| </a:t>
            </a:r>
            <a:r>
              <a:rPr lang="en-US" i="1" dirty="0"/>
              <a:t>B</a:t>
            </a:r>
            <a:r>
              <a:rPr lang="en-US" dirty="0"/>
              <a:t>) = </a:t>
            </a:r>
            <a:r>
              <a:rPr lang="en-US" i="1" dirty="0"/>
              <a:t>P</a:t>
            </a:r>
            <a:r>
              <a:rPr lang="en-US" dirty="0"/>
              <a:t>(</a:t>
            </a:r>
            <a:r>
              <a:rPr lang="en-US" i="1" dirty="0"/>
              <a:t>A</a:t>
            </a:r>
            <a:r>
              <a:rPr lang="en-US" baseline="-25000" dirty="0"/>
              <a:t>1</a:t>
            </a:r>
            <a:r>
              <a:rPr lang="en-US" dirty="0"/>
              <a:t> | </a:t>
            </a:r>
            <a:r>
              <a:rPr lang="en-US" i="1" dirty="0"/>
              <a:t>B</a:t>
            </a:r>
            <a:r>
              <a:rPr lang="en-US" dirty="0"/>
              <a:t>) + </a:t>
            </a:r>
            <a:r>
              <a:rPr lang="en-US" i="1" dirty="0"/>
              <a:t>P</a:t>
            </a:r>
            <a:r>
              <a:rPr lang="en-US" dirty="0"/>
              <a:t>(</a:t>
            </a:r>
            <a:r>
              <a:rPr lang="en-US" i="1" dirty="0"/>
              <a:t>A</a:t>
            </a:r>
            <a:r>
              <a:rPr lang="en-US" baseline="-25000" dirty="0"/>
              <a:t>2</a:t>
            </a:r>
            <a:r>
              <a:rPr lang="en-US" dirty="0"/>
              <a:t> | </a:t>
            </a:r>
            <a:r>
              <a:rPr lang="en-US" i="1" dirty="0"/>
              <a:t>B</a:t>
            </a:r>
            <a:r>
              <a:rPr lang="en-US" dirty="0"/>
              <a:t>) + ... + </a:t>
            </a:r>
            <a:r>
              <a:rPr lang="en-US" i="1" dirty="0"/>
              <a:t>P</a:t>
            </a:r>
            <a:r>
              <a:rPr lang="en-US" dirty="0"/>
              <a:t>(</a:t>
            </a:r>
            <a:r>
              <a:rPr lang="en-US" i="1" dirty="0"/>
              <a:t> </a:t>
            </a:r>
            <a:r>
              <a:rPr lang="en-US" i="1" dirty="0" err="1"/>
              <a:t>A</a:t>
            </a:r>
            <a:r>
              <a:rPr lang="en-US" i="1" baseline="-25000" dirty="0" err="1"/>
              <a:t>k</a:t>
            </a:r>
            <a:r>
              <a:rPr lang="en-US" dirty="0"/>
              <a:t>| </a:t>
            </a:r>
            <a:r>
              <a:rPr lang="en-US" i="1" dirty="0"/>
              <a:t>B</a:t>
            </a:r>
            <a:r>
              <a:rPr lang="en-US" dirty="0"/>
              <a:t>) and likewise for infinite unions.</a:t>
            </a:r>
          </a:p>
          <a:p>
            <a:endParaRPr lang="en-US" dirty="0"/>
          </a:p>
        </p:txBody>
      </p:sp>
      <p:pic>
        <p:nvPicPr>
          <p:cNvPr id="4" name="Picture 3"/>
          <p:cNvPicPr>
            <a:picLocks noChangeAspect="1"/>
          </p:cNvPicPr>
          <p:nvPr/>
        </p:nvPicPr>
        <p:blipFill>
          <a:blip r:embed="rId2"/>
          <a:stretch>
            <a:fillRect/>
          </a:stretch>
        </p:blipFill>
        <p:spPr>
          <a:xfrm>
            <a:off x="6562491" y="1234205"/>
            <a:ext cx="4560211" cy="1997726"/>
          </a:xfrm>
          <a:prstGeom prst="rect">
            <a:avLst/>
          </a:prstGeom>
        </p:spPr>
      </p:pic>
      <p:pic>
        <p:nvPicPr>
          <p:cNvPr id="5" name="Picture 4"/>
          <p:cNvPicPr>
            <a:picLocks noChangeAspect="1"/>
          </p:cNvPicPr>
          <p:nvPr/>
        </p:nvPicPr>
        <p:blipFill>
          <a:blip r:embed="rId3"/>
          <a:stretch>
            <a:fillRect/>
          </a:stretch>
        </p:blipFill>
        <p:spPr>
          <a:xfrm>
            <a:off x="6571349" y="3269406"/>
            <a:ext cx="4551353" cy="3404017"/>
          </a:xfrm>
          <a:prstGeom prst="rect">
            <a:avLst/>
          </a:prstGeom>
        </p:spPr>
      </p:pic>
    </p:spTree>
    <p:extLst>
      <p:ext uri="{BB962C8B-B14F-4D97-AF65-F5344CB8AC3E}">
        <p14:creationId xmlns:p14="http://schemas.microsoft.com/office/powerpoint/2010/main" val="259998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28339" y="1825625"/>
            <a:ext cx="5997314" cy="4351338"/>
          </a:xfrm>
        </p:spPr>
        <p:txBody>
          <a:bodyPr/>
          <a:lstStyle/>
          <a:p>
            <a:r>
              <a:rPr lang="en-US" dirty="0"/>
              <a:t>A box contains 6 white balls and 4 red balls. We randomly (and without replacement) draw two balls from the box. What is the probability that the second ball selected is red, given that the first ball selected is white</a:t>
            </a:r>
            <a:r>
              <a:rPr lang="en-US" dirty="0" smtClean="0"/>
              <a:t>?</a:t>
            </a:r>
          </a:p>
          <a:p>
            <a:endParaRPr lang="en-US" dirty="0" smtClean="0"/>
          </a:p>
          <a:p>
            <a:r>
              <a:rPr lang="en-US" dirty="0"/>
              <a:t>What is the probability that both balls selected are red?</a:t>
            </a:r>
          </a:p>
          <a:p>
            <a:endParaRPr lang="en-US" dirty="0"/>
          </a:p>
        </p:txBody>
      </p:sp>
      <p:pic>
        <p:nvPicPr>
          <p:cNvPr id="4" name="Picture 3"/>
          <p:cNvPicPr>
            <a:picLocks noChangeAspect="1"/>
          </p:cNvPicPr>
          <p:nvPr/>
        </p:nvPicPr>
        <p:blipFill>
          <a:blip r:embed="rId2"/>
          <a:stretch>
            <a:fillRect/>
          </a:stretch>
        </p:blipFill>
        <p:spPr>
          <a:xfrm>
            <a:off x="6625653" y="60784"/>
            <a:ext cx="4118547" cy="1516627"/>
          </a:xfrm>
          <a:prstGeom prst="rect">
            <a:avLst/>
          </a:prstGeom>
        </p:spPr>
      </p:pic>
      <p:pic>
        <p:nvPicPr>
          <p:cNvPr id="5" name="Picture 4"/>
          <p:cNvPicPr>
            <a:picLocks noChangeAspect="1"/>
          </p:cNvPicPr>
          <p:nvPr/>
        </p:nvPicPr>
        <p:blipFill>
          <a:blip r:embed="rId3"/>
          <a:stretch>
            <a:fillRect/>
          </a:stretch>
        </p:blipFill>
        <p:spPr>
          <a:xfrm>
            <a:off x="6505575" y="1881752"/>
            <a:ext cx="5686425" cy="4543425"/>
          </a:xfrm>
          <a:prstGeom prst="rect">
            <a:avLst/>
          </a:prstGeom>
        </p:spPr>
      </p:pic>
    </p:spTree>
    <p:extLst>
      <p:ext uri="{BB962C8B-B14F-4D97-AF65-F5344CB8AC3E}">
        <p14:creationId xmlns:p14="http://schemas.microsoft.com/office/powerpoint/2010/main" val="64481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rule</a:t>
            </a:r>
            <a:endParaRPr lang="en-US" dirty="0"/>
          </a:p>
        </p:txBody>
      </p:sp>
      <p:sp>
        <p:nvSpPr>
          <p:cNvPr id="3" name="Content Placeholder 2"/>
          <p:cNvSpPr>
            <a:spLocks noGrp="1"/>
          </p:cNvSpPr>
          <p:nvPr>
            <p:ph idx="1"/>
          </p:nvPr>
        </p:nvSpPr>
        <p:spPr/>
        <p:txBody>
          <a:bodyPr/>
          <a:lstStyle/>
          <a:p>
            <a:r>
              <a:rPr lang="en-US" b="1" dirty="0"/>
              <a:t>Definition.</a:t>
            </a:r>
            <a:r>
              <a:rPr lang="en-US" dirty="0"/>
              <a:t>  The probability that two events </a:t>
            </a:r>
            <a:r>
              <a:rPr lang="en-US" i="1" dirty="0"/>
              <a:t>A</a:t>
            </a:r>
            <a:r>
              <a:rPr lang="en-US" dirty="0"/>
              <a:t> and </a:t>
            </a:r>
            <a:r>
              <a:rPr lang="en-US" i="1" dirty="0"/>
              <a:t>B</a:t>
            </a:r>
            <a:r>
              <a:rPr lang="en-US" dirty="0"/>
              <a:t> both occur is given by the </a:t>
            </a:r>
            <a:r>
              <a:rPr lang="en-US" b="1" dirty="0"/>
              <a:t>multiplication rule </a:t>
            </a:r>
            <a:r>
              <a:rPr lang="en-US" dirty="0"/>
              <a:t>as:</a:t>
            </a:r>
          </a:p>
          <a:p>
            <a:r>
              <a:rPr lang="en-US" i="1" dirty="0"/>
              <a:t>P</a:t>
            </a:r>
            <a:r>
              <a:rPr lang="en-US" dirty="0"/>
              <a:t>(</a:t>
            </a:r>
            <a:r>
              <a:rPr lang="en-US" i="1" dirty="0"/>
              <a:t>A </a:t>
            </a:r>
            <a:r>
              <a:rPr lang="en-US" dirty="0"/>
              <a:t>∩</a:t>
            </a:r>
            <a:r>
              <a:rPr lang="en-US" i="1" dirty="0"/>
              <a:t> B</a:t>
            </a:r>
            <a:r>
              <a:rPr lang="en-US" dirty="0"/>
              <a:t>)</a:t>
            </a:r>
            <a:r>
              <a:rPr lang="en-US" i="1" dirty="0"/>
              <a:t> = P</a:t>
            </a:r>
            <a:r>
              <a:rPr lang="en-US" dirty="0"/>
              <a:t>(</a:t>
            </a:r>
            <a:r>
              <a:rPr lang="en-US" i="1" dirty="0"/>
              <a:t>A </a:t>
            </a:r>
            <a:r>
              <a:rPr lang="en-US" dirty="0"/>
              <a:t>| </a:t>
            </a:r>
            <a:r>
              <a:rPr lang="en-US" i="1" dirty="0"/>
              <a:t>B</a:t>
            </a:r>
            <a:r>
              <a:rPr lang="en-US" dirty="0"/>
              <a:t>) × </a:t>
            </a:r>
            <a:r>
              <a:rPr lang="en-US" i="1" dirty="0"/>
              <a:t>P</a:t>
            </a:r>
            <a:r>
              <a:rPr lang="en-US" dirty="0"/>
              <a:t>(</a:t>
            </a:r>
            <a:r>
              <a:rPr lang="en-US" i="1" dirty="0"/>
              <a:t>B</a:t>
            </a:r>
            <a:r>
              <a:rPr lang="en-US" dirty="0"/>
              <a:t>)</a:t>
            </a:r>
          </a:p>
          <a:p>
            <a:r>
              <a:rPr lang="en-US" dirty="0"/>
              <a:t>or by:</a:t>
            </a:r>
          </a:p>
          <a:p>
            <a:r>
              <a:rPr lang="en-US" i="1" dirty="0"/>
              <a:t>P</a:t>
            </a:r>
            <a:r>
              <a:rPr lang="en-US" dirty="0"/>
              <a:t>(</a:t>
            </a:r>
            <a:r>
              <a:rPr lang="en-US" i="1" dirty="0"/>
              <a:t>A </a:t>
            </a:r>
            <a:r>
              <a:rPr lang="en-US" dirty="0"/>
              <a:t>∩</a:t>
            </a:r>
            <a:r>
              <a:rPr lang="en-US" i="1" dirty="0"/>
              <a:t> B</a:t>
            </a:r>
            <a:r>
              <a:rPr lang="en-US" dirty="0"/>
              <a:t>)</a:t>
            </a:r>
            <a:r>
              <a:rPr lang="en-US" i="1" dirty="0"/>
              <a:t> = P</a:t>
            </a:r>
            <a:r>
              <a:rPr lang="en-US" dirty="0"/>
              <a:t>(</a:t>
            </a:r>
            <a:r>
              <a:rPr lang="en-US" i="1" dirty="0"/>
              <a:t>B </a:t>
            </a:r>
            <a:r>
              <a:rPr lang="en-US" dirty="0"/>
              <a:t>| </a:t>
            </a:r>
            <a:r>
              <a:rPr lang="en-US" i="1" dirty="0"/>
              <a:t>A</a:t>
            </a:r>
            <a:r>
              <a:rPr lang="en-US" dirty="0"/>
              <a:t>) × </a:t>
            </a:r>
            <a:r>
              <a:rPr lang="en-US" i="1" dirty="0"/>
              <a:t>P</a:t>
            </a:r>
            <a:r>
              <a:rPr lang="en-US" dirty="0"/>
              <a:t>(</a:t>
            </a:r>
            <a:r>
              <a:rPr lang="en-US" i="1" dirty="0"/>
              <a:t>A</a:t>
            </a:r>
            <a:r>
              <a:rPr lang="en-US" dirty="0"/>
              <a:t>)</a:t>
            </a:r>
          </a:p>
          <a:p>
            <a:endParaRPr lang="en-US" dirty="0"/>
          </a:p>
        </p:txBody>
      </p:sp>
    </p:spTree>
    <p:extLst>
      <p:ext uri="{BB962C8B-B14F-4D97-AF65-F5344CB8AC3E}">
        <p14:creationId xmlns:p14="http://schemas.microsoft.com/office/powerpoint/2010/main" val="4264534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5"/>
            <a:ext cx="4378377" cy="4351338"/>
          </a:xfrm>
        </p:spPr>
        <p:txBody>
          <a:bodyPr/>
          <a:lstStyle/>
          <a:p>
            <a:r>
              <a:rPr lang="en-US" dirty="0"/>
              <a:t>A box contains 6 white balls and 4 red balls. We randomly (and without replacement) draw two balls from the box. What is the probability that the second ball selected is red?</a:t>
            </a:r>
          </a:p>
        </p:txBody>
      </p:sp>
      <p:pic>
        <p:nvPicPr>
          <p:cNvPr id="4" name="Picture 3"/>
          <p:cNvPicPr>
            <a:picLocks noChangeAspect="1"/>
          </p:cNvPicPr>
          <p:nvPr/>
        </p:nvPicPr>
        <p:blipFill>
          <a:blip r:embed="rId2"/>
          <a:stretch>
            <a:fillRect/>
          </a:stretch>
        </p:blipFill>
        <p:spPr>
          <a:xfrm>
            <a:off x="5405047" y="791278"/>
            <a:ext cx="6523112" cy="5504591"/>
          </a:xfrm>
          <a:prstGeom prst="rect">
            <a:avLst/>
          </a:prstGeom>
        </p:spPr>
      </p:pic>
    </p:spTree>
    <p:extLst>
      <p:ext uri="{BB962C8B-B14F-4D97-AF65-F5344CB8AC3E}">
        <p14:creationId xmlns:p14="http://schemas.microsoft.com/office/powerpoint/2010/main" val="124049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multiplication rule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0524" y="1690688"/>
            <a:ext cx="11724357" cy="3136145"/>
          </a:xfrm>
          <a:prstGeom prst="rect">
            <a:avLst/>
          </a:prstGeom>
        </p:spPr>
      </p:pic>
    </p:spTree>
    <p:extLst>
      <p:ext uri="{BB962C8B-B14F-4D97-AF65-F5344CB8AC3E}">
        <p14:creationId xmlns:p14="http://schemas.microsoft.com/office/powerpoint/2010/main" val="97996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a:t>Medical records reveal that of the 937 men who died in a particular region in 1999:</a:t>
            </a:r>
          </a:p>
          <a:p>
            <a:r>
              <a:rPr lang="en-US" dirty="0"/>
              <a:t>212 of the men died of causes related to heart disease,</a:t>
            </a:r>
          </a:p>
          <a:p>
            <a:r>
              <a:rPr lang="en-US" dirty="0"/>
              <a:t>312 of the men had at least one parent with heart disease</a:t>
            </a:r>
          </a:p>
          <a:p>
            <a:r>
              <a:rPr lang="en-US" dirty="0"/>
              <a:t>Of the 312 men with at least one parent with heart disease, 102 died of causes related to heart disease.  Using this information, if we randomly select a man from the region, what is the probability that he dies of causes related to heart disease given that neither of his parents died from heart disease?  If we define two events as such:</a:t>
            </a:r>
          </a:p>
          <a:p>
            <a:r>
              <a:rPr lang="en-US" dirty="0"/>
              <a:t>Let H = the event that at least one of the parents of a randomly selected man died of causes related to heart disease</a:t>
            </a:r>
          </a:p>
          <a:p>
            <a:r>
              <a:rPr lang="en-US" dirty="0"/>
              <a:t>Let D = the event that a randomly selected man died of causes related to heart disease</a:t>
            </a:r>
          </a:p>
          <a:p>
            <a:r>
              <a:rPr lang="en-US" dirty="0"/>
              <a:t>then we are looking for the following conditional probability:</a:t>
            </a:r>
          </a:p>
          <a:p>
            <a:r>
              <a:rPr lang="en-US" i="1" dirty="0"/>
              <a:t>P</a:t>
            </a:r>
            <a:r>
              <a:rPr lang="en-US" dirty="0"/>
              <a:t>(</a:t>
            </a:r>
            <a:r>
              <a:rPr lang="en-US" i="1" dirty="0"/>
              <a:t>D</a:t>
            </a:r>
            <a:r>
              <a:rPr lang="en-US" dirty="0"/>
              <a:t> | </a:t>
            </a:r>
            <a:r>
              <a:rPr lang="en-US" i="1" dirty="0"/>
              <a:t>H</a:t>
            </a:r>
            <a:r>
              <a:rPr lang="en-US" dirty="0"/>
              <a:t>')</a:t>
            </a:r>
          </a:p>
          <a:p>
            <a:endParaRPr lang="en-US" dirty="0"/>
          </a:p>
        </p:txBody>
      </p:sp>
    </p:spTree>
    <p:extLst>
      <p:ext uri="{BB962C8B-B14F-4D97-AF65-F5344CB8AC3E}">
        <p14:creationId xmlns:p14="http://schemas.microsoft.com/office/powerpoint/2010/main" val="310397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91081" y="2158662"/>
            <a:ext cx="3324225" cy="2390775"/>
          </a:xfrm>
          <a:prstGeom prst="rect">
            <a:avLst/>
          </a:prstGeom>
        </p:spPr>
      </p:pic>
      <p:pic>
        <p:nvPicPr>
          <p:cNvPr id="5" name="Picture 4"/>
          <p:cNvPicPr>
            <a:picLocks noChangeAspect="1"/>
          </p:cNvPicPr>
          <p:nvPr/>
        </p:nvPicPr>
        <p:blipFill>
          <a:blip r:embed="rId3"/>
          <a:stretch>
            <a:fillRect/>
          </a:stretch>
        </p:blipFill>
        <p:spPr>
          <a:xfrm>
            <a:off x="5706801" y="1825625"/>
            <a:ext cx="5305425" cy="3876675"/>
          </a:xfrm>
          <a:prstGeom prst="rect">
            <a:avLst/>
          </a:prstGeom>
        </p:spPr>
      </p:pic>
    </p:spTree>
    <p:extLst>
      <p:ext uri="{BB962C8B-B14F-4D97-AF65-F5344CB8AC3E}">
        <p14:creationId xmlns:p14="http://schemas.microsoft.com/office/powerpoint/2010/main" val="90770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Did you take probability course before?</a:t>
            </a:r>
          </a:p>
          <a:p>
            <a:endParaRPr lang="en-US" dirty="0" smtClean="0"/>
          </a:p>
          <a:p>
            <a:r>
              <a:rPr lang="en-US" dirty="0" smtClean="0"/>
              <a:t>Quantitative </a:t>
            </a:r>
            <a:r>
              <a:rPr lang="en-US" dirty="0"/>
              <a:t>data are called </a:t>
            </a:r>
            <a:r>
              <a:rPr lang="en-US" b="1" dirty="0"/>
              <a:t>discrete</a:t>
            </a:r>
            <a:r>
              <a:rPr lang="en-US" dirty="0"/>
              <a:t> if the sample space contains a finite or countably infinite number of values.</a:t>
            </a:r>
            <a:endParaRPr lang="en-US" dirty="0" smtClean="0"/>
          </a:p>
          <a:p>
            <a:pPr marL="0" indent="0">
              <a:buNone/>
            </a:pPr>
            <a:r>
              <a:rPr lang="en-US" b="1" i="1" dirty="0" smtClean="0"/>
              <a:t>	S</a:t>
            </a:r>
            <a:r>
              <a:rPr lang="en-US" dirty="0"/>
              <a:t> = {0, 1, 2, </a:t>
            </a:r>
            <a:r>
              <a:rPr lang="en-US" dirty="0" smtClean="0"/>
              <a:t>...} countably infinite</a:t>
            </a:r>
          </a:p>
          <a:p>
            <a:r>
              <a:rPr lang="en-US" dirty="0"/>
              <a:t>Quantitative data are called </a:t>
            </a:r>
            <a:r>
              <a:rPr lang="en-US" b="1" dirty="0"/>
              <a:t>continuous</a:t>
            </a:r>
            <a:r>
              <a:rPr lang="en-US" dirty="0"/>
              <a:t> if the sample space contains an interval or continuous span of real numbers.</a:t>
            </a:r>
            <a:endParaRPr lang="en-US" dirty="0" smtClean="0"/>
          </a:p>
          <a:p>
            <a:pPr marL="0" indent="0">
              <a:buNone/>
            </a:pPr>
            <a:r>
              <a:rPr lang="pt-BR" b="1" i="1" dirty="0" smtClean="0"/>
              <a:t>	S</a:t>
            </a:r>
            <a:r>
              <a:rPr lang="pt-BR" dirty="0"/>
              <a:t> = {</a:t>
            </a:r>
            <a:r>
              <a:rPr lang="pt-BR" i="1" dirty="0"/>
              <a:t>h</a:t>
            </a:r>
            <a:r>
              <a:rPr lang="pt-BR" dirty="0"/>
              <a:t>: </a:t>
            </a:r>
            <a:r>
              <a:rPr lang="pt-BR" i="1" dirty="0"/>
              <a:t>h</a:t>
            </a:r>
            <a:r>
              <a:rPr lang="pt-BR" dirty="0"/>
              <a:t> ≥ 0 hours}</a:t>
            </a:r>
            <a:endParaRPr lang="en-US" dirty="0" smtClean="0"/>
          </a:p>
          <a:p>
            <a:r>
              <a:rPr lang="en-US" dirty="0"/>
              <a:t>Qualitative data are called </a:t>
            </a:r>
            <a:r>
              <a:rPr lang="en-US" b="1" dirty="0"/>
              <a:t>categorical</a:t>
            </a:r>
            <a:r>
              <a:rPr lang="en-US" dirty="0"/>
              <a:t> if the sample space contains objects that are grouped or categorized based on some qualitative trait. When there are only two such groups or categories, the data are considered </a:t>
            </a:r>
            <a:r>
              <a:rPr lang="en-US" b="1" dirty="0" smtClean="0"/>
              <a:t>binary</a:t>
            </a:r>
            <a:r>
              <a:rPr lang="en-US" dirty="0" smtClean="0"/>
              <a:t>.</a:t>
            </a:r>
          </a:p>
          <a:p>
            <a:pPr marL="0" indent="0">
              <a:buNone/>
            </a:pPr>
            <a:r>
              <a:rPr lang="en-US" b="1" i="1" dirty="0"/>
              <a:t>	</a:t>
            </a:r>
            <a:r>
              <a:rPr lang="en-US" b="1" i="1" dirty="0" smtClean="0"/>
              <a:t>S</a:t>
            </a:r>
            <a:r>
              <a:rPr lang="en-US" dirty="0"/>
              <a:t> = {yes, no}</a:t>
            </a:r>
          </a:p>
        </p:txBody>
      </p:sp>
      <p:sp>
        <p:nvSpPr>
          <p:cNvPr id="5" name="Rectangle 2"/>
          <p:cNvSpPr>
            <a:spLocks noChangeArrowheads="1"/>
          </p:cNvSpPr>
          <p:nvPr/>
        </p:nvSpPr>
        <p:spPr bwMode="auto">
          <a:xfrm>
            <a:off x="7094483" y="1825625"/>
            <a:ext cx="2467731" cy="40265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ndale mono"/>
              </a:rPr>
              <a:t>yes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no </a:t>
            </a:r>
            <a:r>
              <a:rPr kumimoji="0" lang="en-US" altLang="en-US" sz="1100" b="0" i="0" u="none" strike="noStrike" cap="none" normalizeH="0" baseline="0" dirty="0" err="1" smtClean="0">
                <a:ln>
                  <a:noFill/>
                </a:ln>
                <a:solidFill>
                  <a:srgbClr val="000000"/>
                </a:solidFill>
                <a:effectLst/>
                <a:latin typeface="andale mono"/>
              </a:rPr>
              <a:t>no</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no</a:t>
            </a:r>
            <a:r>
              <a:rPr kumimoji="0" lang="en-US" altLang="en-US" sz="1100" b="0" i="0" u="none" strike="noStrike" cap="none" normalizeH="0" baseline="0" dirty="0" smtClean="0">
                <a:ln>
                  <a:noFill/>
                </a:ln>
                <a:solidFill>
                  <a:srgbClr val="000000"/>
                </a:solidFill>
                <a:effectLst/>
                <a:latin typeface="andale mono"/>
              </a:rPr>
              <a:t> yes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br>
              <a:rPr kumimoji="0" lang="en-US" altLang="en-US" sz="1100" b="0" i="0" u="none" strike="noStrike" cap="none" normalizeH="0" baseline="0" dirty="0" smtClean="0">
                <a:ln>
                  <a:noFill/>
                </a:ln>
                <a:solidFill>
                  <a:srgbClr val="000000"/>
                </a:solidFill>
                <a:effectLst/>
                <a:latin typeface="andale mono"/>
              </a:rPr>
            </a:b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no </a:t>
            </a:r>
            <a:r>
              <a:rPr kumimoji="0" lang="en-US" altLang="en-US" sz="1100" b="0" i="0" u="none" strike="noStrike" cap="none" normalizeH="0" baseline="0" dirty="0" err="1" smtClean="0">
                <a:ln>
                  <a:noFill/>
                </a:ln>
                <a:solidFill>
                  <a:srgbClr val="000000"/>
                </a:solidFill>
                <a:effectLst/>
                <a:latin typeface="andale mono"/>
              </a:rPr>
              <a:t>no</a:t>
            </a:r>
            <a:r>
              <a:rPr kumimoji="0" lang="en-US" altLang="en-US" sz="1100" b="0" i="0" u="none" strike="noStrike" cap="none" normalizeH="0" baseline="0" dirty="0" smtClean="0">
                <a:ln>
                  <a:noFill/>
                </a:ln>
                <a:solidFill>
                  <a:srgbClr val="000000"/>
                </a:solidFill>
                <a:effectLst/>
                <a:latin typeface="andale mono"/>
              </a:rPr>
              <a:t> yes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no yes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1100" b="0" i="0" u="none" strike="noStrike" cap="none" normalizeH="0" baseline="0" dirty="0" smtClean="0">
                <a:ln>
                  <a:noFill/>
                </a:ln>
                <a:solidFill>
                  <a:srgbClr val="000000"/>
                </a:solidFill>
                <a:effectLst/>
                <a:latin typeface="andale mono"/>
              </a:rPr>
              <a:t> </a:t>
            </a:r>
            <a:r>
              <a:rPr kumimoji="0" lang="en-US" altLang="en-US" sz="1100" b="0" i="0" u="none" strike="noStrike" cap="none" normalizeH="0" baseline="0" dirty="0" err="1" smtClean="0">
                <a:ln>
                  <a:noFill/>
                </a:ln>
                <a:solidFill>
                  <a:srgbClr val="000000"/>
                </a:solidFill>
                <a:effectLst/>
                <a:latin typeface="andale mono"/>
              </a:rPr>
              <a:t>yes</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9896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Events</a:t>
            </a:r>
            <a:endParaRPr lang="en-US" dirty="0"/>
          </a:p>
        </p:txBody>
      </p:sp>
      <p:sp>
        <p:nvSpPr>
          <p:cNvPr id="3" name="Content Placeholder 2"/>
          <p:cNvSpPr>
            <a:spLocks noGrp="1"/>
          </p:cNvSpPr>
          <p:nvPr>
            <p:ph idx="1"/>
          </p:nvPr>
        </p:nvSpPr>
        <p:spPr>
          <a:xfrm>
            <a:off x="838200" y="1825625"/>
            <a:ext cx="4663190" cy="4351338"/>
          </a:xfrm>
        </p:spPr>
        <p:txBody>
          <a:bodyPr/>
          <a:lstStyle/>
          <a:p>
            <a:r>
              <a:rPr lang="en-US" dirty="0"/>
              <a:t>A couple plans to have three children. What is the probability that the second child is a girl? And, what is the probability that the second child is a girl given that the first child is a girl?</a:t>
            </a:r>
          </a:p>
          <a:p>
            <a:endParaRPr lang="en-US" dirty="0"/>
          </a:p>
        </p:txBody>
      </p:sp>
      <p:pic>
        <p:nvPicPr>
          <p:cNvPr id="4" name="Picture 3"/>
          <p:cNvPicPr>
            <a:picLocks noChangeAspect="1"/>
          </p:cNvPicPr>
          <p:nvPr/>
        </p:nvPicPr>
        <p:blipFill>
          <a:blip r:embed="rId2"/>
          <a:stretch>
            <a:fillRect/>
          </a:stretch>
        </p:blipFill>
        <p:spPr>
          <a:xfrm>
            <a:off x="5800725" y="1951141"/>
            <a:ext cx="5553075" cy="3705225"/>
          </a:xfrm>
          <a:prstGeom prst="rect">
            <a:avLst/>
          </a:prstGeom>
        </p:spPr>
      </p:pic>
    </p:spTree>
    <p:extLst>
      <p:ext uri="{BB962C8B-B14F-4D97-AF65-F5344CB8AC3E}">
        <p14:creationId xmlns:p14="http://schemas.microsoft.com/office/powerpoint/2010/main" val="2015400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events</a:t>
            </a:r>
            <a:endParaRPr lang="en-US" dirty="0"/>
          </a:p>
        </p:txBody>
      </p:sp>
      <p:sp>
        <p:nvSpPr>
          <p:cNvPr id="3" name="Content Placeholder 2"/>
          <p:cNvSpPr>
            <a:spLocks noGrp="1"/>
          </p:cNvSpPr>
          <p:nvPr>
            <p:ph idx="1"/>
          </p:nvPr>
        </p:nvSpPr>
        <p:spPr/>
        <p:txBody>
          <a:bodyPr/>
          <a:lstStyle/>
          <a:p>
            <a:r>
              <a:rPr lang="en-US" b="1" dirty="0"/>
              <a:t>Definition.</a:t>
            </a:r>
            <a:r>
              <a:rPr lang="en-US" dirty="0"/>
              <a:t>  Events </a:t>
            </a:r>
            <a:r>
              <a:rPr lang="en-US" i="1" dirty="0"/>
              <a:t>A</a:t>
            </a:r>
            <a:r>
              <a:rPr lang="en-US" dirty="0"/>
              <a:t> and </a:t>
            </a:r>
            <a:r>
              <a:rPr lang="en-US" i="1" dirty="0"/>
              <a:t>B</a:t>
            </a:r>
            <a:r>
              <a:rPr lang="en-US" dirty="0"/>
              <a:t> are </a:t>
            </a:r>
            <a:r>
              <a:rPr lang="en-US" b="1" dirty="0"/>
              <a:t>independent</a:t>
            </a:r>
            <a:r>
              <a:rPr lang="en-US" dirty="0"/>
              <a:t> </a:t>
            </a:r>
            <a:r>
              <a:rPr lang="en-US" b="1" dirty="0"/>
              <a:t>events</a:t>
            </a:r>
            <a:r>
              <a:rPr lang="en-US" dirty="0"/>
              <a:t> if the occurrence of one of them does not affect the probability of the occurrence of the other. That is, two events are independent if either:</a:t>
            </a:r>
            <a:br>
              <a:rPr lang="en-US" dirty="0"/>
            </a:br>
            <a:r>
              <a:rPr lang="en-US" i="1" dirty="0"/>
              <a:t>P</a:t>
            </a:r>
            <a:r>
              <a:rPr lang="en-US" dirty="0"/>
              <a:t>(</a:t>
            </a:r>
            <a:r>
              <a:rPr lang="en-US" i="1" dirty="0"/>
              <a:t>B</a:t>
            </a:r>
            <a:r>
              <a:rPr lang="en-US" dirty="0"/>
              <a:t>|</a:t>
            </a:r>
            <a:r>
              <a:rPr lang="en-US" i="1" dirty="0"/>
              <a:t>A</a:t>
            </a:r>
            <a:r>
              <a:rPr lang="en-US" dirty="0"/>
              <a:t>) = </a:t>
            </a:r>
            <a:r>
              <a:rPr lang="en-US" i="1" dirty="0"/>
              <a:t>P</a:t>
            </a:r>
            <a:r>
              <a:rPr lang="en-US" dirty="0"/>
              <a:t>(</a:t>
            </a:r>
            <a:r>
              <a:rPr lang="en-US" i="1" dirty="0"/>
              <a:t>B</a:t>
            </a:r>
            <a:r>
              <a:rPr lang="en-US" dirty="0"/>
              <a:t>)</a:t>
            </a:r>
          </a:p>
          <a:p>
            <a:r>
              <a:rPr lang="en-US" dirty="0"/>
              <a:t>(provided that </a:t>
            </a:r>
            <a:r>
              <a:rPr lang="en-US" i="1" dirty="0"/>
              <a:t>P</a:t>
            </a:r>
            <a:r>
              <a:rPr lang="en-US" dirty="0"/>
              <a:t>(</a:t>
            </a:r>
            <a:r>
              <a:rPr lang="en-US" i="1" dirty="0"/>
              <a:t>A</a:t>
            </a:r>
            <a:r>
              <a:rPr lang="en-US" dirty="0"/>
              <a:t>) &gt; 0) or:</a:t>
            </a:r>
          </a:p>
          <a:p>
            <a:r>
              <a:rPr lang="en-US" i="1" dirty="0"/>
              <a:t>P</a:t>
            </a:r>
            <a:r>
              <a:rPr lang="en-US" dirty="0"/>
              <a:t>(</a:t>
            </a:r>
            <a:r>
              <a:rPr lang="en-US" i="1" dirty="0"/>
              <a:t>A</a:t>
            </a:r>
            <a:r>
              <a:rPr lang="en-US" dirty="0"/>
              <a:t>|</a:t>
            </a:r>
            <a:r>
              <a:rPr lang="en-US" i="1" dirty="0"/>
              <a:t>B</a:t>
            </a:r>
            <a:r>
              <a:rPr lang="en-US" dirty="0"/>
              <a:t>) = </a:t>
            </a:r>
            <a:r>
              <a:rPr lang="en-US" i="1" dirty="0"/>
              <a:t>P</a:t>
            </a:r>
            <a:r>
              <a:rPr lang="en-US" dirty="0"/>
              <a:t>(</a:t>
            </a:r>
            <a:r>
              <a:rPr lang="en-US" i="1" dirty="0"/>
              <a:t>A</a:t>
            </a:r>
            <a:r>
              <a:rPr lang="en-US" dirty="0"/>
              <a:t>)</a:t>
            </a:r>
          </a:p>
          <a:p>
            <a:r>
              <a:rPr lang="en-US" dirty="0"/>
              <a:t>(provided that </a:t>
            </a:r>
            <a:r>
              <a:rPr lang="en-US" i="1" dirty="0"/>
              <a:t>P</a:t>
            </a:r>
            <a:r>
              <a:rPr lang="en-US" dirty="0"/>
              <a:t>(</a:t>
            </a:r>
            <a:r>
              <a:rPr lang="en-US" i="1" dirty="0"/>
              <a:t>B</a:t>
            </a:r>
            <a:r>
              <a:rPr lang="en-US" dirty="0"/>
              <a:t>) &gt; 0).</a:t>
            </a:r>
          </a:p>
          <a:p>
            <a:endParaRPr lang="en-US" dirty="0"/>
          </a:p>
        </p:txBody>
      </p:sp>
    </p:spTree>
    <p:extLst>
      <p:ext uri="{BB962C8B-B14F-4D97-AF65-F5344CB8AC3E}">
        <p14:creationId xmlns:p14="http://schemas.microsoft.com/office/powerpoint/2010/main" val="2541335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events</a:t>
            </a:r>
            <a:endParaRPr lang="en-US" dirty="0"/>
          </a:p>
        </p:txBody>
      </p:sp>
      <p:sp>
        <p:nvSpPr>
          <p:cNvPr id="4" name="Rectangle 1"/>
          <p:cNvSpPr>
            <a:spLocks noGrp="1" noChangeArrowheads="1"/>
          </p:cNvSpPr>
          <p:nvPr>
            <p:ph idx="1"/>
          </p:nvPr>
        </p:nvSpPr>
        <p:spPr bwMode="auto">
          <a:xfrm>
            <a:off x="838200" y="2049257"/>
            <a:ext cx="8980357" cy="465358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Now, since independence tells us that </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we can substitute </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in for </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in the formula given to us by the multiplication rule:</a:t>
            </a:r>
            <a:r>
              <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A</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B</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A</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B </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A</a:t>
            </a:r>
            <a:r>
              <a:rPr kumimoji="0" lang="en-US" altLang="en-US" sz="24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yielding:</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A</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B</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A</a:t>
            </a:r>
            <a:r>
              <a:rPr kumimoji="0" lang="en-US" altLang="en-US" sz="2400" b="0" i="0" u="none" strike="noStrike" cap="none" normalizeH="0" baseline="0" dirty="0" smtClean="0">
                <a:ln>
                  <a:noFill/>
                </a:ln>
                <a:solidFill>
                  <a:schemeClr val="tx1"/>
                </a:solidFill>
                <a:effectLst/>
              </a:rPr>
              <a:t>) × </a:t>
            </a:r>
            <a:r>
              <a:rPr kumimoji="0" lang="en-US" altLang="en-US" sz="2400" b="0" i="1" u="none" strike="noStrike" cap="none" normalizeH="0" baseline="0" dirty="0" smtClean="0">
                <a:ln>
                  <a:noFill/>
                </a:ln>
                <a:solidFill>
                  <a:schemeClr val="tx1"/>
                </a:solidFill>
                <a:effectLst/>
              </a:rPr>
              <a:t>P</a:t>
            </a:r>
            <a:r>
              <a:rPr kumimoji="0" lang="en-US" altLang="en-US" sz="2400" b="0" i="0" u="none" strike="noStrike" cap="none" normalizeH="0" baseline="0" dirty="0" smtClean="0">
                <a:ln>
                  <a:noFill/>
                </a:ln>
                <a:solidFill>
                  <a:schemeClr val="tx1"/>
                </a:solidFill>
                <a:effectLst/>
              </a:rPr>
              <a:t>(</a:t>
            </a:r>
            <a:r>
              <a:rPr kumimoji="0" lang="en-US" altLang="en-US" sz="2400" b="0" i="1" u="none" strike="noStrike" cap="none" normalizeH="0" baseline="0" dirty="0" smtClean="0">
                <a:ln>
                  <a:noFill/>
                </a:ln>
                <a:solidFill>
                  <a:schemeClr val="tx1"/>
                </a:solidFill>
                <a:effectLst/>
              </a:rPr>
              <a:t>B</a:t>
            </a:r>
            <a:r>
              <a:rPr kumimoji="0" lang="en-US" altLang="en-US" sz="24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r>
              <a:rPr lang="en-US" sz="2400" b="1" dirty="0"/>
              <a:t>Definition.</a:t>
            </a:r>
            <a:r>
              <a:rPr lang="en-US" sz="2400" dirty="0"/>
              <a:t> Events </a:t>
            </a:r>
            <a:r>
              <a:rPr lang="en-US" sz="2400" i="1" dirty="0"/>
              <a:t>A</a:t>
            </a:r>
            <a:r>
              <a:rPr lang="en-US" sz="2400" dirty="0"/>
              <a:t> and </a:t>
            </a:r>
            <a:r>
              <a:rPr lang="en-US" sz="2400" i="1" dirty="0"/>
              <a:t>B</a:t>
            </a:r>
            <a:r>
              <a:rPr lang="en-US" sz="2400" dirty="0"/>
              <a:t> are </a:t>
            </a:r>
            <a:r>
              <a:rPr lang="en-US" sz="2400" b="1" dirty="0"/>
              <a:t>independent events</a:t>
            </a:r>
            <a:r>
              <a:rPr lang="en-US" sz="2400" dirty="0"/>
              <a:t> if and only if :</a:t>
            </a:r>
          </a:p>
          <a:p>
            <a:r>
              <a:rPr lang="en-US" sz="2400" i="1" dirty="0"/>
              <a:t>P</a:t>
            </a:r>
            <a:r>
              <a:rPr lang="en-US" sz="2400" dirty="0"/>
              <a:t>(</a:t>
            </a:r>
            <a:r>
              <a:rPr lang="en-US" sz="2400" i="1" dirty="0"/>
              <a:t>A</a:t>
            </a:r>
            <a:r>
              <a:rPr lang="en-US" sz="2400" dirty="0"/>
              <a:t> ∩ </a:t>
            </a:r>
            <a:r>
              <a:rPr lang="en-US" sz="2400" i="1" dirty="0"/>
              <a:t>B</a:t>
            </a:r>
            <a:r>
              <a:rPr lang="en-US" sz="2400" dirty="0"/>
              <a:t>) = </a:t>
            </a:r>
            <a:r>
              <a:rPr lang="en-US" sz="2400" i="1" dirty="0"/>
              <a:t>P</a:t>
            </a:r>
            <a:r>
              <a:rPr lang="en-US" sz="2400" dirty="0"/>
              <a:t>(</a:t>
            </a:r>
            <a:r>
              <a:rPr lang="en-US" sz="2400" i="1" dirty="0"/>
              <a:t>A</a:t>
            </a:r>
            <a:r>
              <a:rPr lang="en-US" sz="2400" dirty="0"/>
              <a:t>) × </a:t>
            </a:r>
            <a:r>
              <a:rPr lang="en-US" sz="2400" i="1" dirty="0"/>
              <a:t>P</a:t>
            </a:r>
            <a:r>
              <a:rPr lang="en-US" sz="2400" dirty="0"/>
              <a:t>(</a:t>
            </a:r>
            <a:r>
              <a:rPr lang="en-US" sz="2400" i="1" dirty="0"/>
              <a:t>B</a:t>
            </a:r>
            <a:r>
              <a:rPr lang="en-US" sz="2400" dirty="0"/>
              <a:t>)</a:t>
            </a:r>
          </a:p>
          <a:p>
            <a:r>
              <a:rPr lang="en-US" sz="2400" dirty="0"/>
              <a:t>Otherwise, </a:t>
            </a:r>
            <a:r>
              <a:rPr lang="en-US" sz="2400" i="1" dirty="0"/>
              <a:t>A</a:t>
            </a:r>
            <a:r>
              <a:rPr lang="en-US" sz="2400" dirty="0"/>
              <a:t> and </a:t>
            </a:r>
            <a:r>
              <a:rPr lang="en-US" sz="2400" i="1" dirty="0"/>
              <a:t>B</a:t>
            </a:r>
            <a:r>
              <a:rPr lang="en-US" sz="2400" dirty="0"/>
              <a:t> are called </a:t>
            </a:r>
            <a:r>
              <a:rPr lang="en-US" sz="2400" b="1" dirty="0"/>
              <a:t>dependent events</a:t>
            </a:r>
            <a:r>
              <a:rPr lang="en-US" sz="24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36154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a:xfrm>
            <a:off x="838200" y="1825625"/>
            <a:ext cx="5067925" cy="4351338"/>
          </a:xfrm>
        </p:spPr>
        <p:txBody>
          <a:bodyPr>
            <a:normAutofit fontScale="92500"/>
          </a:bodyPr>
          <a:lstStyle/>
          <a:p>
            <a:r>
              <a:rPr lang="en-US" dirty="0"/>
              <a:t>If </a:t>
            </a:r>
            <a:r>
              <a:rPr lang="en-US" i="1" dirty="0"/>
              <a:t>A</a:t>
            </a:r>
            <a:r>
              <a:rPr lang="en-US" dirty="0"/>
              <a:t> and </a:t>
            </a:r>
            <a:r>
              <a:rPr lang="en-US" i="1" dirty="0"/>
              <a:t>B</a:t>
            </a:r>
            <a:r>
              <a:rPr lang="en-US" dirty="0"/>
              <a:t> are independent events, then the events </a:t>
            </a:r>
            <a:r>
              <a:rPr lang="en-US" i="1" dirty="0"/>
              <a:t>A</a:t>
            </a:r>
            <a:r>
              <a:rPr lang="en-US" dirty="0"/>
              <a:t> and </a:t>
            </a:r>
            <a:r>
              <a:rPr lang="en-US" i="1" dirty="0"/>
              <a:t>B'</a:t>
            </a:r>
            <a:r>
              <a:rPr lang="en-US" dirty="0"/>
              <a:t> are also independent</a:t>
            </a:r>
            <a:r>
              <a:rPr lang="en-US" dirty="0" smtClean="0"/>
              <a:t>.</a:t>
            </a:r>
          </a:p>
          <a:p>
            <a:r>
              <a:rPr lang="en-US" dirty="0" smtClean="0"/>
              <a:t>If</a:t>
            </a:r>
            <a:r>
              <a:rPr lang="en-US" dirty="0"/>
              <a:t> </a:t>
            </a:r>
            <a:r>
              <a:rPr lang="en-US" i="1" dirty="0"/>
              <a:t>A</a:t>
            </a:r>
            <a:r>
              <a:rPr lang="en-US" dirty="0"/>
              <a:t> and </a:t>
            </a:r>
            <a:r>
              <a:rPr lang="en-US" i="1" dirty="0"/>
              <a:t>B</a:t>
            </a:r>
            <a:r>
              <a:rPr lang="en-US" dirty="0"/>
              <a:t> are independent events, then the events </a:t>
            </a:r>
            <a:r>
              <a:rPr lang="en-US" i="1" dirty="0"/>
              <a:t>A'</a:t>
            </a:r>
            <a:r>
              <a:rPr lang="en-US" dirty="0"/>
              <a:t> and </a:t>
            </a:r>
            <a:r>
              <a:rPr lang="en-US" i="1" dirty="0"/>
              <a:t>B</a:t>
            </a:r>
            <a:r>
              <a:rPr lang="en-US" dirty="0"/>
              <a:t> are also independent</a:t>
            </a:r>
            <a:r>
              <a:rPr lang="en-US" dirty="0" smtClean="0"/>
              <a:t>.</a:t>
            </a:r>
          </a:p>
          <a:p>
            <a:r>
              <a:rPr lang="en-US" dirty="0"/>
              <a:t>If </a:t>
            </a:r>
            <a:r>
              <a:rPr lang="en-US" i="1" dirty="0"/>
              <a:t>A</a:t>
            </a:r>
            <a:r>
              <a:rPr lang="en-US" dirty="0"/>
              <a:t> and </a:t>
            </a:r>
            <a:r>
              <a:rPr lang="en-US" i="1" dirty="0"/>
              <a:t>B</a:t>
            </a:r>
            <a:r>
              <a:rPr lang="en-US" dirty="0"/>
              <a:t> are independent events, then the events </a:t>
            </a:r>
            <a:r>
              <a:rPr lang="en-US" i="1" dirty="0"/>
              <a:t>A'</a:t>
            </a:r>
            <a:r>
              <a:rPr lang="en-US" dirty="0"/>
              <a:t> and </a:t>
            </a:r>
            <a:r>
              <a:rPr lang="en-US" i="1" dirty="0"/>
              <a:t>B'</a:t>
            </a:r>
            <a:r>
              <a:rPr lang="en-US" dirty="0"/>
              <a:t> are also independent.</a:t>
            </a: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6096000" y="0"/>
            <a:ext cx="4257675" cy="2714625"/>
          </a:xfrm>
          <a:prstGeom prst="rect">
            <a:avLst/>
          </a:prstGeom>
        </p:spPr>
      </p:pic>
      <p:pic>
        <p:nvPicPr>
          <p:cNvPr id="8" name="Picture 7"/>
          <p:cNvPicPr>
            <a:picLocks noChangeAspect="1"/>
          </p:cNvPicPr>
          <p:nvPr/>
        </p:nvPicPr>
        <p:blipFill>
          <a:blip r:embed="rId3"/>
          <a:stretch>
            <a:fillRect/>
          </a:stretch>
        </p:blipFill>
        <p:spPr>
          <a:xfrm>
            <a:off x="6298446" y="2881434"/>
            <a:ext cx="4914198" cy="3976566"/>
          </a:xfrm>
          <a:prstGeom prst="rect">
            <a:avLst/>
          </a:prstGeom>
        </p:spPr>
      </p:pic>
    </p:spTree>
    <p:extLst>
      <p:ext uri="{BB962C8B-B14F-4D97-AF65-F5344CB8AC3E}">
        <p14:creationId xmlns:p14="http://schemas.microsoft.com/office/powerpoint/2010/main" val="1974534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A nationwide poll determines that 72% of the American population loves eating pizza. If two people are randomly selected from the population, what is the probability that the first person loves eating pizza, while the second one does not</a:t>
            </a:r>
            <a:r>
              <a:rPr lang="en-US" dirty="0" smtClean="0"/>
              <a:t>?</a:t>
            </a:r>
          </a:p>
          <a:p>
            <a:r>
              <a:rPr lang="en-US" i="1" dirty="0"/>
              <a:t>P</a:t>
            </a:r>
            <a:r>
              <a:rPr lang="en-US" dirty="0"/>
              <a:t>(</a:t>
            </a:r>
            <a:r>
              <a:rPr lang="en-US" i="1" dirty="0"/>
              <a:t>A</a:t>
            </a:r>
            <a:r>
              <a:rPr lang="en-US" dirty="0"/>
              <a:t> ∩ </a:t>
            </a:r>
            <a:r>
              <a:rPr lang="en-US" i="1" dirty="0"/>
              <a:t>B</a:t>
            </a:r>
            <a:r>
              <a:rPr lang="en-US" dirty="0"/>
              <a:t>') = 0.72 × (1 − 0.72) = 0.202</a:t>
            </a:r>
          </a:p>
        </p:txBody>
      </p:sp>
    </p:spTree>
    <p:extLst>
      <p:ext uri="{BB962C8B-B14F-4D97-AF65-F5344CB8AC3E}">
        <p14:creationId xmlns:p14="http://schemas.microsoft.com/office/powerpoint/2010/main" val="1514008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independence</a:t>
            </a:r>
            <a:endParaRPr lang="en-US" dirty="0"/>
          </a:p>
        </p:txBody>
      </p:sp>
      <p:sp>
        <p:nvSpPr>
          <p:cNvPr id="3" name="Content Placeholder 2"/>
          <p:cNvSpPr>
            <a:spLocks noGrp="1"/>
          </p:cNvSpPr>
          <p:nvPr>
            <p:ph idx="1"/>
          </p:nvPr>
        </p:nvSpPr>
        <p:spPr/>
        <p:txBody>
          <a:bodyPr/>
          <a:lstStyle/>
          <a:p>
            <a:r>
              <a:rPr lang="en-US" b="1" dirty="0"/>
              <a:t>Definition.</a:t>
            </a:r>
            <a:r>
              <a:rPr lang="en-US" dirty="0"/>
              <a:t> Three events </a:t>
            </a:r>
            <a:r>
              <a:rPr lang="en-US" i="1" dirty="0"/>
              <a:t>A</a:t>
            </a:r>
            <a:r>
              <a:rPr lang="en-US" dirty="0"/>
              <a:t>, </a:t>
            </a:r>
            <a:r>
              <a:rPr lang="en-US" i="1" dirty="0"/>
              <a:t>B</a:t>
            </a:r>
            <a:r>
              <a:rPr lang="en-US" dirty="0"/>
              <a:t>, and </a:t>
            </a:r>
            <a:r>
              <a:rPr lang="en-US" i="1" dirty="0"/>
              <a:t>C</a:t>
            </a:r>
            <a:r>
              <a:rPr lang="en-US" dirty="0"/>
              <a:t> are </a:t>
            </a:r>
            <a:r>
              <a:rPr lang="en-US" b="1" dirty="0"/>
              <a:t>mutually independent</a:t>
            </a:r>
            <a:r>
              <a:rPr lang="en-US" dirty="0"/>
              <a:t> if and only if the following two conditions hold:</a:t>
            </a:r>
          </a:p>
          <a:p>
            <a:r>
              <a:rPr lang="en-US" dirty="0"/>
              <a:t>(1) The events are pairwise independent. That is,</a:t>
            </a:r>
          </a:p>
          <a:p>
            <a:r>
              <a:rPr lang="en-US" i="1" dirty="0"/>
              <a:t>P</a:t>
            </a:r>
            <a:r>
              <a:rPr lang="en-US" dirty="0"/>
              <a:t>(</a:t>
            </a:r>
            <a:r>
              <a:rPr lang="en-US" i="1" dirty="0"/>
              <a:t>A</a:t>
            </a:r>
            <a:r>
              <a:rPr lang="en-US" dirty="0"/>
              <a:t> ∩ </a:t>
            </a:r>
            <a:r>
              <a:rPr lang="en-US" i="1" dirty="0"/>
              <a:t>B</a:t>
            </a:r>
            <a:r>
              <a:rPr lang="en-US" dirty="0"/>
              <a:t>) = </a:t>
            </a:r>
            <a:r>
              <a:rPr lang="en-US" i="1" dirty="0"/>
              <a:t>P</a:t>
            </a:r>
            <a:r>
              <a:rPr lang="en-US" dirty="0"/>
              <a:t>(</a:t>
            </a:r>
            <a:r>
              <a:rPr lang="en-US" i="1" dirty="0"/>
              <a:t>A</a:t>
            </a:r>
            <a:r>
              <a:rPr lang="en-US" dirty="0"/>
              <a:t>) × </a:t>
            </a:r>
            <a:r>
              <a:rPr lang="en-US" i="1" dirty="0"/>
              <a:t>P</a:t>
            </a:r>
            <a:r>
              <a:rPr lang="en-US" dirty="0"/>
              <a:t>(</a:t>
            </a:r>
            <a:r>
              <a:rPr lang="en-US" i="1" dirty="0"/>
              <a:t>B</a:t>
            </a:r>
            <a:r>
              <a:rPr lang="en-US" dirty="0"/>
              <a:t>) and...</a:t>
            </a:r>
          </a:p>
          <a:p>
            <a:r>
              <a:rPr lang="en-US" i="1" dirty="0"/>
              <a:t>P</a:t>
            </a:r>
            <a:r>
              <a:rPr lang="en-US" dirty="0"/>
              <a:t>(</a:t>
            </a:r>
            <a:r>
              <a:rPr lang="en-US" i="1" dirty="0"/>
              <a:t>A</a:t>
            </a:r>
            <a:r>
              <a:rPr lang="en-US" dirty="0"/>
              <a:t> ∩ </a:t>
            </a:r>
            <a:r>
              <a:rPr lang="en-US" i="1" dirty="0"/>
              <a:t>C</a:t>
            </a:r>
            <a:r>
              <a:rPr lang="en-US" dirty="0"/>
              <a:t>) = </a:t>
            </a:r>
            <a:r>
              <a:rPr lang="en-US" i="1" dirty="0"/>
              <a:t>P</a:t>
            </a:r>
            <a:r>
              <a:rPr lang="en-US" dirty="0"/>
              <a:t>(</a:t>
            </a:r>
            <a:r>
              <a:rPr lang="en-US" i="1" dirty="0"/>
              <a:t>A</a:t>
            </a:r>
            <a:r>
              <a:rPr lang="en-US" dirty="0"/>
              <a:t>) × </a:t>
            </a:r>
            <a:r>
              <a:rPr lang="en-US" i="1" dirty="0"/>
              <a:t>P</a:t>
            </a:r>
            <a:r>
              <a:rPr lang="en-US" dirty="0"/>
              <a:t>(</a:t>
            </a:r>
            <a:r>
              <a:rPr lang="en-US" i="1" dirty="0"/>
              <a:t>C</a:t>
            </a:r>
            <a:r>
              <a:rPr lang="en-US" dirty="0"/>
              <a:t>) and...</a:t>
            </a:r>
          </a:p>
          <a:p>
            <a:r>
              <a:rPr lang="en-US" i="1" dirty="0"/>
              <a:t>P</a:t>
            </a:r>
            <a:r>
              <a:rPr lang="en-US" dirty="0"/>
              <a:t>(</a:t>
            </a:r>
            <a:r>
              <a:rPr lang="en-US" i="1" dirty="0"/>
              <a:t>B</a:t>
            </a:r>
            <a:r>
              <a:rPr lang="en-US" dirty="0"/>
              <a:t> ∩ </a:t>
            </a:r>
            <a:r>
              <a:rPr lang="en-US" i="1" dirty="0"/>
              <a:t>C</a:t>
            </a:r>
            <a:r>
              <a:rPr lang="en-US" dirty="0"/>
              <a:t>) = </a:t>
            </a:r>
            <a:r>
              <a:rPr lang="en-US" i="1" dirty="0"/>
              <a:t>P</a:t>
            </a:r>
            <a:r>
              <a:rPr lang="en-US" dirty="0"/>
              <a:t>(</a:t>
            </a:r>
            <a:r>
              <a:rPr lang="en-US" i="1" dirty="0"/>
              <a:t>B</a:t>
            </a:r>
            <a:r>
              <a:rPr lang="en-US" dirty="0"/>
              <a:t>) × </a:t>
            </a:r>
            <a:r>
              <a:rPr lang="en-US" i="1" dirty="0"/>
              <a:t>P</a:t>
            </a:r>
            <a:r>
              <a:rPr lang="en-US" dirty="0"/>
              <a:t>(</a:t>
            </a:r>
            <a:r>
              <a:rPr lang="en-US" i="1" dirty="0"/>
              <a:t>C</a:t>
            </a:r>
            <a:r>
              <a:rPr lang="en-US" dirty="0"/>
              <a:t>)</a:t>
            </a:r>
          </a:p>
          <a:p>
            <a:r>
              <a:rPr lang="en-US" dirty="0"/>
              <a:t>(2)</a:t>
            </a:r>
            <a:r>
              <a:rPr lang="en-US" i="1" dirty="0"/>
              <a:t> P</a:t>
            </a:r>
            <a:r>
              <a:rPr lang="en-US" dirty="0"/>
              <a:t>(</a:t>
            </a:r>
            <a:r>
              <a:rPr lang="en-US" i="1" dirty="0"/>
              <a:t>A</a:t>
            </a:r>
            <a:r>
              <a:rPr lang="en-US" dirty="0"/>
              <a:t> ∩ </a:t>
            </a:r>
            <a:r>
              <a:rPr lang="en-US" i="1" dirty="0"/>
              <a:t>B</a:t>
            </a:r>
            <a:r>
              <a:rPr lang="en-US" dirty="0"/>
              <a:t> ∩ </a:t>
            </a:r>
            <a:r>
              <a:rPr lang="en-US" i="1" dirty="0"/>
              <a:t>C</a:t>
            </a:r>
            <a:r>
              <a:rPr lang="en-US" dirty="0"/>
              <a:t>) = </a:t>
            </a:r>
            <a:r>
              <a:rPr lang="en-US" i="1" dirty="0"/>
              <a:t>P</a:t>
            </a:r>
            <a:r>
              <a:rPr lang="en-US" dirty="0"/>
              <a:t>(</a:t>
            </a:r>
            <a:r>
              <a:rPr lang="en-US" i="1" dirty="0"/>
              <a:t>A</a:t>
            </a:r>
            <a:r>
              <a:rPr lang="en-US" dirty="0"/>
              <a:t>) ×</a:t>
            </a:r>
            <a:r>
              <a:rPr lang="en-US" i="1" dirty="0"/>
              <a:t> P</a:t>
            </a:r>
            <a:r>
              <a:rPr lang="en-US" dirty="0"/>
              <a:t>(</a:t>
            </a:r>
            <a:r>
              <a:rPr lang="en-US" i="1" dirty="0"/>
              <a:t>B</a:t>
            </a:r>
            <a:r>
              <a:rPr lang="en-US" dirty="0"/>
              <a:t>) × </a:t>
            </a:r>
            <a:r>
              <a:rPr lang="en-US" i="1" dirty="0"/>
              <a:t>P</a:t>
            </a:r>
            <a:r>
              <a:rPr lang="en-US" dirty="0"/>
              <a:t>(</a:t>
            </a:r>
            <a:r>
              <a:rPr lang="en-US" i="1" dirty="0"/>
              <a:t>C</a:t>
            </a:r>
            <a:r>
              <a:rPr lang="en-US" dirty="0"/>
              <a:t>)</a:t>
            </a:r>
          </a:p>
          <a:p>
            <a:endParaRPr lang="en-US" dirty="0"/>
          </a:p>
        </p:txBody>
      </p:sp>
    </p:spTree>
    <p:extLst>
      <p:ext uri="{BB962C8B-B14F-4D97-AF65-F5344CB8AC3E}">
        <p14:creationId xmlns:p14="http://schemas.microsoft.com/office/powerpoint/2010/main" val="1027902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a:t>
            </a:r>
            <a:endParaRPr lang="en-US" dirty="0"/>
          </a:p>
        </p:txBody>
      </p:sp>
      <p:sp>
        <p:nvSpPr>
          <p:cNvPr id="3" name="Content Placeholder 2"/>
          <p:cNvSpPr>
            <a:spLocks noGrp="1"/>
          </p:cNvSpPr>
          <p:nvPr>
            <p:ph idx="1"/>
          </p:nvPr>
        </p:nvSpPr>
        <p:spPr>
          <a:xfrm>
            <a:off x="838200" y="1825625"/>
            <a:ext cx="10374443" cy="4710086"/>
          </a:xfrm>
        </p:spPr>
        <p:txBody>
          <a:bodyPr>
            <a:normAutofit fontScale="92500" lnSpcReduction="10000"/>
          </a:bodyPr>
          <a:lstStyle/>
          <a:p>
            <a:r>
              <a:rPr lang="en-US" dirty="0"/>
              <a:t>A desk lamp produced by The </a:t>
            </a:r>
            <a:r>
              <a:rPr lang="en-US" dirty="0" err="1"/>
              <a:t>Luminar</a:t>
            </a:r>
            <a:r>
              <a:rPr lang="en-US" dirty="0"/>
              <a:t> Company was found to be defective (</a:t>
            </a:r>
            <a:r>
              <a:rPr lang="en-US" i="1" dirty="0"/>
              <a:t>D</a:t>
            </a:r>
            <a:r>
              <a:rPr lang="en-US" dirty="0"/>
              <a:t>). There are three factories (</a:t>
            </a:r>
            <a:r>
              <a:rPr lang="en-US" i="1" dirty="0"/>
              <a:t>A</a:t>
            </a:r>
            <a:r>
              <a:rPr lang="en-US" dirty="0"/>
              <a:t>, </a:t>
            </a:r>
            <a:r>
              <a:rPr lang="en-US" i="1" dirty="0"/>
              <a:t>B</a:t>
            </a:r>
            <a:r>
              <a:rPr lang="en-US" dirty="0"/>
              <a:t>, </a:t>
            </a:r>
            <a:r>
              <a:rPr lang="en-US" i="1" dirty="0"/>
              <a:t>C</a:t>
            </a:r>
            <a:r>
              <a:rPr lang="en-US" dirty="0"/>
              <a:t>) where such desk lamps are manufactured. A Quality Control Manager (QCM) is responsible for investigating the source of found defects. This is what the QCM knows about the company's desk lamp production and the possible source of defects: </a:t>
            </a:r>
            <a:endParaRPr lang="en-US" dirty="0" smtClean="0"/>
          </a:p>
          <a:p>
            <a:endParaRPr lang="en-US" dirty="0"/>
          </a:p>
          <a:p>
            <a:endParaRPr lang="en-US" dirty="0" smtClean="0"/>
          </a:p>
          <a:p>
            <a:endParaRPr lang="en-US" dirty="0"/>
          </a:p>
          <a:p>
            <a:endParaRPr lang="en-US" dirty="0" smtClean="0"/>
          </a:p>
          <a:p>
            <a:r>
              <a:rPr lang="en-US" dirty="0"/>
              <a:t>If a randomly selected lamp is defective, what is the probability that the lamp was manufactured in factory C?</a:t>
            </a:r>
          </a:p>
        </p:txBody>
      </p:sp>
      <p:graphicFrame>
        <p:nvGraphicFramePr>
          <p:cNvPr id="5" name="Content Placeholder 3"/>
          <p:cNvGraphicFramePr>
            <a:graphicFrameLocks/>
          </p:cNvGraphicFramePr>
          <p:nvPr>
            <p:extLst/>
          </p:nvPr>
        </p:nvGraphicFramePr>
        <p:xfrm>
          <a:off x="838200" y="4014163"/>
          <a:ext cx="9563103" cy="1554480"/>
        </p:xfrm>
        <a:graphic>
          <a:graphicData uri="http://schemas.openxmlformats.org/drawingml/2006/table">
            <a:tbl>
              <a:tblPr/>
              <a:tblGrid>
                <a:gridCol w="3187701"/>
                <a:gridCol w="3187701"/>
                <a:gridCol w="3187701"/>
              </a:tblGrid>
              <a:tr h="0">
                <a:tc>
                  <a:txBody>
                    <a:bodyPr/>
                    <a:lstStyle/>
                    <a:p>
                      <a:pPr algn="ctr"/>
                      <a:r>
                        <a:rPr lang="en-US" b="1" i="0" dirty="0">
                          <a:solidFill>
                            <a:srgbClr val="000000"/>
                          </a:solidFill>
                          <a:effectLst/>
                          <a:latin typeface="Times New Roman" panose="02020603050405020304" pitchFamily="18" charset="0"/>
                        </a:rPr>
                        <a:t>Factory</a:t>
                      </a:r>
                      <a:endParaRPr lang="en-US" b="0" i="0" dirty="0">
                        <a:solidFill>
                          <a:srgbClr val="000000"/>
                        </a:solidFill>
                        <a:effectLst/>
                        <a:latin typeface="Times New Roman" panose="02020603050405020304" pitchFamily="18" charset="0"/>
                      </a:endParaRP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1" i="0">
                          <a:solidFill>
                            <a:srgbClr val="000000"/>
                          </a:solidFill>
                          <a:effectLst/>
                          <a:latin typeface="Times New Roman" panose="02020603050405020304" pitchFamily="18" charset="0"/>
                        </a:rPr>
                        <a:t>% of total production</a:t>
                      </a:r>
                      <a:endParaRPr lang="en-US" b="0" i="0">
                        <a:solidFill>
                          <a:srgbClr val="000000"/>
                        </a:solidFill>
                        <a:effectLst/>
                        <a:latin typeface="Times New Roman" panose="02020603050405020304" pitchFamily="18" charset="0"/>
                      </a:endParaRP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1" i="0">
                          <a:solidFill>
                            <a:srgbClr val="000000"/>
                          </a:solidFill>
                          <a:effectLst/>
                          <a:latin typeface="Times New Roman" panose="02020603050405020304" pitchFamily="18" charset="0"/>
                        </a:rPr>
                        <a:t>Probability of defective lamps</a:t>
                      </a:r>
                      <a:endParaRPr lang="en-US" b="0" i="0">
                        <a:solidFill>
                          <a:srgbClr val="000000"/>
                        </a:solidFill>
                        <a:effectLst/>
                        <a:latin typeface="Times New Roman" panose="02020603050405020304" pitchFamily="18" charset="0"/>
                      </a:endParaRP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r>
              <a:tr h="0">
                <a:tc>
                  <a:txBody>
                    <a:bodyPr/>
                    <a:lstStyle/>
                    <a:p>
                      <a:pPr algn="ctr"/>
                      <a:r>
                        <a:rPr lang="en-US" b="0" i="0">
                          <a:solidFill>
                            <a:srgbClr val="000000"/>
                          </a:solidFill>
                          <a:effectLst/>
                          <a:latin typeface="Times New Roman" panose="02020603050405020304" pitchFamily="18" charset="0"/>
                        </a:rPr>
                        <a:t>A</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a:solidFill>
                            <a:srgbClr val="000000"/>
                          </a:solidFill>
                          <a:effectLst/>
                          <a:latin typeface="Times New Roman" panose="02020603050405020304" pitchFamily="18" charset="0"/>
                        </a:rPr>
                        <a:t>0.35 = </a:t>
                      </a:r>
                      <a:r>
                        <a:rPr lang="en-US" b="0" i="1">
                          <a:solidFill>
                            <a:srgbClr val="000000"/>
                          </a:solidFill>
                          <a:effectLst/>
                          <a:latin typeface="Times New Roman" panose="02020603050405020304" pitchFamily="18" charset="0"/>
                        </a:rPr>
                        <a:t>P(A</a:t>
                      </a:r>
                      <a:r>
                        <a:rPr lang="en-US" b="0" i="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a:solidFill>
                            <a:srgbClr val="000000"/>
                          </a:solidFill>
                          <a:effectLst/>
                          <a:latin typeface="Times New Roman" panose="02020603050405020304" pitchFamily="18" charset="0"/>
                        </a:rPr>
                        <a:t>0.015 = </a:t>
                      </a:r>
                      <a:r>
                        <a:rPr lang="en-US" b="0" i="1">
                          <a:solidFill>
                            <a:srgbClr val="000000"/>
                          </a:solidFill>
                          <a:effectLst/>
                          <a:latin typeface="Times New Roman" panose="02020603050405020304" pitchFamily="18" charset="0"/>
                        </a:rPr>
                        <a:t>P</a:t>
                      </a:r>
                      <a:r>
                        <a:rPr lang="en-US" b="0" i="0">
                          <a:solidFill>
                            <a:srgbClr val="000000"/>
                          </a:solidFill>
                          <a:effectLst/>
                          <a:latin typeface="Times New Roman" panose="02020603050405020304" pitchFamily="18" charset="0"/>
                        </a:rPr>
                        <a:t>(</a:t>
                      </a:r>
                      <a:r>
                        <a:rPr lang="en-US" b="0" i="1">
                          <a:solidFill>
                            <a:srgbClr val="000000"/>
                          </a:solidFill>
                          <a:effectLst/>
                          <a:latin typeface="Times New Roman" panose="02020603050405020304" pitchFamily="18" charset="0"/>
                        </a:rPr>
                        <a:t>D</a:t>
                      </a:r>
                      <a:r>
                        <a:rPr lang="en-US" b="0" i="0">
                          <a:solidFill>
                            <a:srgbClr val="000000"/>
                          </a:solidFill>
                          <a:effectLst/>
                          <a:latin typeface="Times New Roman" panose="02020603050405020304" pitchFamily="18" charset="0"/>
                        </a:rPr>
                        <a:t> | </a:t>
                      </a:r>
                      <a:r>
                        <a:rPr lang="en-US" b="0" i="1">
                          <a:solidFill>
                            <a:srgbClr val="000000"/>
                          </a:solidFill>
                          <a:effectLst/>
                          <a:latin typeface="Times New Roman" panose="02020603050405020304" pitchFamily="18" charset="0"/>
                        </a:rPr>
                        <a:t>A</a:t>
                      </a:r>
                      <a:r>
                        <a:rPr lang="en-US" b="0" i="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r>
              <a:tr h="0">
                <a:tc>
                  <a:txBody>
                    <a:bodyPr/>
                    <a:lstStyle/>
                    <a:p>
                      <a:pPr algn="ctr"/>
                      <a:r>
                        <a:rPr lang="en-US" b="0" i="0" dirty="0">
                          <a:solidFill>
                            <a:srgbClr val="000000"/>
                          </a:solidFill>
                          <a:effectLst/>
                          <a:latin typeface="Times New Roman" panose="02020603050405020304" pitchFamily="18" charset="0"/>
                        </a:rPr>
                        <a:t>B</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a:solidFill>
                            <a:srgbClr val="000000"/>
                          </a:solidFill>
                          <a:effectLst/>
                          <a:latin typeface="Times New Roman" panose="02020603050405020304" pitchFamily="18" charset="0"/>
                        </a:rPr>
                        <a:t>0.35 = </a:t>
                      </a:r>
                      <a:r>
                        <a:rPr lang="en-US" b="0" i="1">
                          <a:solidFill>
                            <a:srgbClr val="000000"/>
                          </a:solidFill>
                          <a:effectLst/>
                          <a:latin typeface="Times New Roman" panose="02020603050405020304" pitchFamily="18" charset="0"/>
                        </a:rPr>
                        <a:t>P(B</a:t>
                      </a:r>
                      <a:r>
                        <a:rPr lang="en-US" b="0" i="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a:solidFill>
                            <a:srgbClr val="000000"/>
                          </a:solidFill>
                          <a:effectLst/>
                          <a:latin typeface="Times New Roman" panose="02020603050405020304" pitchFamily="18" charset="0"/>
                        </a:rPr>
                        <a:t>0.010 = </a:t>
                      </a:r>
                      <a:r>
                        <a:rPr lang="en-US" b="0" i="1">
                          <a:solidFill>
                            <a:srgbClr val="000000"/>
                          </a:solidFill>
                          <a:effectLst/>
                          <a:latin typeface="Times New Roman" panose="02020603050405020304" pitchFamily="18" charset="0"/>
                        </a:rPr>
                        <a:t>P</a:t>
                      </a:r>
                      <a:r>
                        <a:rPr lang="en-US" b="0" i="0">
                          <a:solidFill>
                            <a:srgbClr val="000000"/>
                          </a:solidFill>
                          <a:effectLst/>
                          <a:latin typeface="Times New Roman" panose="02020603050405020304" pitchFamily="18" charset="0"/>
                        </a:rPr>
                        <a:t>(</a:t>
                      </a:r>
                      <a:r>
                        <a:rPr lang="en-US" b="0" i="1">
                          <a:solidFill>
                            <a:srgbClr val="000000"/>
                          </a:solidFill>
                          <a:effectLst/>
                          <a:latin typeface="Times New Roman" panose="02020603050405020304" pitchFamily="18" charset="0"/>
                        </a:rPr>
                        <a:t>D</a:t>
                      </a:r>
                      <a:r>
                        <a:rPr lang="en-US" b="0" i="0">
                          <a:solidFill>
                            <a:srgbClr val="000000"/>
                          </a:solidFill>
                          <a:effectLst/>
                          <a:latin typeface="Times New Roman" panose="02020603050405020304" pitchFamily="18" charset="0"/>
                        </a:rPr>
                        <a:t> | </a:t>
                      </a:r>
                      <a:r>
                        <a:rPr lang="en-US" b="0" i="1">
                          <a:solidFill>
                            <a:srgbClr val="000000"/>
                          </a:solidFill>
                          <a:effectLst/>
                          <a:latin typeface="Times New Roman" panose="02020603050405020304" pitchFamily="18" charset="0"/>
                        </a:rPr>
                        <a:t>B</a:t>
                      </a:r>
                      <a:r>
                        <a:rPr lang="en-US" b="0" i="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r>
              <a:tr h="0">
                <a:tc>
                  <a:txBody>
                    <a:bodyPr/>
                    <a:lstStyle/>
                    <a:p>
                      <a:pPr algn="ctr"/>
                      <a:r>
                        <a:rPr lang="en-US" b="0" i="0">
                          <a:solidFill>
                            <a:srgbClr val="000000"/>
                          </a:solidFill>
                          <a:effectLst/>
                          <a:latin typeface="Times New Roman" panose="02020603050405020304" pitchFamily="18" charset="0"/>
                        </a:rPr>
                        <a:t>C</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a:solidFill>
                            <a:srgbClr val="000000"/>
                          </a:solidFill>
                          <a:effectLst/>
                          <a:latin typeface="Times New Roman" panose="02020603050405020304" pitchFamily="18" charset="0"/>
                        </a:rPr>
                        <a:t>0.30 = </a:t>
                      </a:r>
                      <a:r>
                        <a:rPr lang="en-US" b="0" i="1">
                          <a:solidFill>
                            <a:srgbClr val="000000"/>
                          </a:solidFill>
                          <a:effectLst/>
                          <a:latin typeface="Times New Roman" panose="02020603050405020304" pitchFamily="18" charset="0"/>
                        </a:rPr>
                        <a:t>P(C</a:t>
                      </a:r>
                      <a:r>
                        <a:rPr lang="en-US" b="0" i="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c>
                  <a:txBody>
                    <a:bodyPr/>
                    <a:lstStyle/>
                    <a:p>
                      <a:pPr algn="ctr"/>
                      <a:r>
                        <a:rPr lang="en-US" b="0" i="0" dirty="0">
                          <a:solidFill>
                            <a:srgbClr val="000000"/>
                          </a:solidFill>
                          <a:effectLst/>
                          <a:latin typeface="Times New Roman" panose="02020603050405020304" pitchFamily="18" charset="0"/>
                        </a:rPr>
                        <a:t>0.020 = </a:t>
                      </a:r>
                      <a:r>
                        <a:rPr lang="en-US" b="0" i="1" dirty="0">
                          <a:solidFill>
                            <a:srgbClr val="000000"/>
                          </a:solidFill>
                          <a:effectLst/>
                          <a:latin typeface="Times New Roman" panose="02020603050405020304" pitchFamily="18" charset="0"/>
                        </a:rPr>
                        <a:t>P</a:t>
                      </a:r>
                      <a:r>
                        <a:rPr lang="en-US" b="0" i="0" dirty="0">
                          <a:solidFill>
                            <a:srgbClr val="000000"/>
                          </a:solidFill>
                          <a:effectLst/>
                          <a:latin typeface="Times New Roman" panose="02020603050405020304" pitchFamily="18" charset="0"/>
                        </a:rPr>
                        <a:t>(</a:t>
                      </a:r>
                      <a:r>
                        <a:rPr lang="en-US" b="0" i="1" dirty="0">
                          <a:solidFill>
                            <a:srgbClr val="000000"/>
                          </a:solidFill>
                          <a:effectLst/>
                          <a:latin typeface="Times New Roman" panose="02020603050405020304" pitchFamily="18" charset="0"/>
                        </a:rPr>
                        <a:t>D</a:t>
                      </a:r>
                      <a:r>
                        <a:rPr lang="en-US" b="0" i="0" dirty="0">
                          <a:solidFill>
                            <a:srgbClr val="000000"/>
                          </a:solidFill>
                          <a:effectLst/>
                          <a:latin typeface="Times New Roman" panose="02020603050405020304" pitchFamily="18" charset="0"/>
                        </a:rPr>
                        <a:t> | </a:t>
                      </a:r>
                      <a:r>
                        <a:rPr lang="en-US" b="0" i="1" dirty="0">
                          <a:solidFill>
                            <a:srgbClr val="000000"/>
                          </a:solidFill>
                          <a:effectLst/>
                          <a:latin typeface="Times New Roman" panose="02020603050405020304" pitchFamily="18" charset="0"/>
                        </a:rPr>
                        <a:t>C</a:t>
                      </a:r>
                      <a:r>
                        <a:rPr lang="en-US" b="0" i="0" dirty="0">
                          <a:solidFill>
                            <a:srgbClr val="000000"/>
                          </a:solidFill>
                          <a:effectLst/>
                          <a:latin typeface="Times New Roman" panose="02020603050405020304" pitchFamily="18" charset="0"/>
                        </a:rPr>
                        <a:t>)</a:t>
                      </a:r>
                    </a:p>
                  </a:txBody>
                  <a:tcPr marL="57150" marR="57150" marT="57150" marB="57150" anchor="ctr">
                    <a:lnL w="9525" cap="flat" cmpd="sng" algn="ctr">
                      <a:solidFill>
                        <a:srgbClr val="BBBBBB"/>
                      </a:solidFill>
                      <a:prstDash val="dash"/>
                      <a:round/>
                      <a:headEnd type="none" w="med" len="med"/>
                      <a:tailEnd type="none" w="med" len="med"/>
                    </a:lnL>
                    <a:lnR w="9525" cap="flat" cmpd="sng" algn="ctr">
                      <a:solidFill>
                        <a:srgbClr val="BBBBBB"/>
                      </a:solidFill>
                      <a:prstDash val="dash"/>
                      <a:round/>
                      <a:headEnd type="none" w="med" len="med"/>
                      <a:tailEnd type="none" w="med" len="med"/>
                    </a:lnR>
                    <a:lnT w="9525" cap="flat" cmpd="sng" algn="ctr">
                      <a:solidFill>
                        <a:srgbClr val="BBBBBB"/>
                      </a:solidFill>
                      <a:prstDash val="dash"/>
                      <a:round/>
                      <a:headEnd type="none" w="med" len="med"/>
                      <a:tailEnd type="none" w="med" len="med"/>
                    </a:lnT>
                    <a:lnB w="9525" cap="flat" cmpd="sng" algn="ctr">
                      <a:solidFill>
                        <a:srgbClr val="BBBBBB"/>
                      </a:solidFill>
                      <a:prstDash val="dash"/>
                      <a:round/>
                      <a:headEnd type="none" w="med" len="med"/>
                      <a:tailEnd type="none" w="med" len="med"/>
                    </a:lnB>
                    <a:solidFill>
                      <a:srgbClr val="FFD073"/>
                    </a:solidFill>
                  </a:tcPr>
                </a:tc>
              </a:tr>
            </a:tbl>
          </a:graphicData>
        </a:graphic>
      </p:graphicFrame>
    </p:spTree>
    <p:extLst>
      <p:ext uri="{BB962C8B-B14F-4D97-AF65-F5344CB8AC3E}">
        <p14:creationId xmlns:p14="http://schemas.microsoft.com/office/powerpoint/2010/main" val="486201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90688"/>
            <a:ext cx="5467350" cy="4410075"/>
          </a:xfrm>
          <a:prstGeom prst="rect">
            <a:avLst/>
          </a:prstGeom>
        </p:spPr>
      </p:pic>
    </p:spTree>
    <p:extLst>
      <p:ext uri="{BB962C8B-B14F-4D97-AF65-F5344CB8AC3E}">
        <p14:creationId xmlns:p14="http://schemas.microsoft.com/office/powerpoint/2010/main" val="3953947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a:t>
            </a:r>
            <a:r>
              <a:rPr lang="en-US" dirty="0" smtClean="0"/>
              <a:t>’ </a:t>
            </a:r>
            <a:r>
              <a:rPr lang="en-US" dirty="0" smtClean="0"/>
              <a:t>theorem</a:t>
            </a:r>
            <a:endParaRPr lang="en-US" dirty="0"/>
          </a:p>
        </p:txBody>
      </p:sp>
      <p:sp>
        <p:nvSpPr>
          <p:cNvPr id="3" name="Content Placeholder 2"/>
          <p:cNvSpPr>
            <a:spLocks noGrp="1"/>
          </p:cNvSpPr>
          <p:nvPr>
            <p:ph idx="1"/>
          </p:nvPr>
        </p:nvSpPr>
        <p:spPr/>
        <p:txBody>
          <a:bodyPr/>
          <a:lstStyle/>
          <a:p>
            <a:r>
              <a:rPr lang="en-US" dirty="0"/>
              <a:t> if a randomly selected lamp is defective, what is the probability that the lamp was manufactured in factory A? And, if a randomly selected lamp is defective, what is the probability that the lamp was manufactured in factory B</a:t>
            </a:r>
            <a:r>
              <a:rPr lang="en-US" dirty="0" smtClean="0"/>
              <a:t>?</a:t>
            </a:r>
          </a:p>
        </p:txBody>
      </p:sp>
      <p:pic>
        <p:nvPicPr>
          <p:cNvPr id="4" name="Picture 3"/>
          <p:cNvPicPr>
            <a:picLocks noChangeAspect="1"/>
          </p:cNvPicPr>
          <p:nvPr/>
        </p:nvPicPr>
        <p:blipFill>
          <a:blip r:embed="rId2"/>
          <a:stretch>
            <a:fillRect/>
          </a:stretch>
        </p:blipFill>
        <p:spPr>
          <a:xfrm>
            <a:off x="2321211" y="3744118"/>
            <a:ext cx="9377122" cy="1052733"/>
          </a:xfrm>
          <a:prstGeom prst="rect">
            <a:avLst/>
          </a:prstGeom>
        </p:spPr>
      </p:pic>
      <p:pic>
        <p:nvPicPr>
          <p:cNvPr id="5" name="Picture 4"/>
          <p:cNvPicPr>
            <a:picLocks noChangeAspect="1"/>
          </p:cNvPicPr>
          <p:nvPr/>
        </p:nvPicPr>
        <p:blipFill>
          <a:blip r:embed="rId3"/>
          <a:stretch>
            <a:fillRect/>
          </a:stretch>
        </p:blipFill>
        <p:spPr>
          <a:xfrm>
            <a:off x="2368835" y="5595938"/>
            <a:ext cx="9329498" cy="1208279"/>
          </a:xfrm>
          <a:prstGeom prst="rect">
            <a:avLst/>
          </a:prstGeom>
        </p:spPr>
      </p:pic>
    </p:spTree>
    <p:extLst>
      <p:ext uri="{BB962C8B-B14F-4D97-AF65-F5344CB8AC3E}">
        <p14:creationId xmlns:p14="http://schemas.microsoft.com/office/powerpoint/2010/main" val="24136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a:t>
            </a:r>
            <a:endParaRPr lang="en-US" dirty="0"/>
          </a:p>
        </p:txBody>
      </p:sp>
      <p:sp>
        <p:nvSpPr>
          <p:cNvPr id="3" name="Content Placeholder 2"/>
          <p:cNvSpPr>
            <a:spLocks noGrp="1"/>
          </p:cNvSpPr>
          <p:nvPr>
            <p:ph idx="1"/>
          </p:nvPr>
        </p:nvSpPr>
        <p:spPr/>
        <p:txBody>
          <a:bodyPr>
            <a:normAutofit fontScale="92500"/>
          </a:bodyPr>
          <a:lstStyle/>
          <a:p>
            <a:r>
              <a:rPr lang="en-US" dirty="0"/>
              <a:t>The probabilities </a:t>
            </a:r>
            <a:r>
              <a:rPr lang="en-US" i="1" dirty="0"/>
              <a:t>P</a:t>
            </a:r>
            <a:r>
              <a:rPr lang="en-US" dirty="0"/>
              <a:t>(</a:t>
            </a:r>
            <a:r>
              <a:rPr lang="en-US" i="1" dirty="0"/>
              <a:t>A</a:t>
            </a:r>
            <a:r>
              <a:rPr lang="en-US" dirty="0"/>
              <a:t>), </a:t>
            </a:r>
            <a:r>
              <a:rPr lang="en-US" i="1" dirty="0"/>
              <a:t>P</a:t>
            </a:r>
            <a:r>
              <a:rPr lang="en-US" dirty="0"/>
              <a:t>(</a:t>
            </a:r>
            <a:r>
              <a:rPr lang="en-US" i="1" dirty="0"/>
              <a:t>B</a:t>
            </a:r>
            <a:r>
              <a:rPr lang="en-US" dirty="0"/>
              <a:t>) and </a:t>
            </a:r>
            <a:r>
              <a:rPr lang="en-US" i="1" dirty="0"/>
              <a:t>P</a:t>
            </a:r>
            <a:r>
              <a:rPr lang="en-US" dirty="0"/>
              <a:t>(</a:t>
            </a:r>
            <a:r>
              <a:rPr lang="en-US" i="1" dirty="0"/>
              <a:t>C</a:t>
            </a:r>
            <a:r>
              <a:rPr lang="en-US" dirty="0"/>
              <a:t>) are often referred to as </a:t>
            </a:r>
            <a:r>
              <a:rPr lang="en-US" b="1" dirty="0"/>
              <a:t>prior probabilities</a:t>
            </a:r>
            <a:r>
              <a:rPr lang="en-US" dirty="0"/>
              <a:t>, because they are the probabilities of events </a:t>
            </a:r>
            <a:r>
              <a:rPr lang="en-US" i="1" dirty="0"/>
              <a:t>A</a:t>
            </a:r>
            <a:r>
              <a:rPr lang="en-US" dirty="0"/>
              <a:t>, </a:t>
            </a:r>
            <a:r>
              <a:rPr lang="en-US" i="1" dirty="0"/>
              <a:t>B</a:t>
            </a:r>
            <a:r>
              <a:rPr lang="en-US" dirty="0"/>
              <a:t>, and </a:t>
            </a:r>
            <a:r>
              <a:rPr lang="en-US" i="1" dirty="0"/>
              <a:t>C</a:t>
            </a:r>
            <a:r>
              <a:rPr lang="en-US" dirty="0"/>
              <a:t> that we know </a:t>
            </a:r>
            <a:r>
              <a:rPr lang="en-US" i="1" dirty="0"/>
              <a:t>prior</a:t>
            </a:r>
            <a:r>
              <a:rPr lang="en-US" dirty="0"/>
              <a:t> to obtaining any additional information.  The conditional probabilities </a:t>
            </a:r>
            <a:r>
              <a:rPr lang="en-US" i="1" dirty="0"/>
              <a:t>P</a:t>
            </a:r>
            <a:r>
              <a:rPr lang="en-US" dirty="0"/>
              <a:t>(</a:t>
            </a:r>
            <a:r>
              <a:rPr lang="en-US" i="1" dirty="0"/>
              <a:t>A</a:t>
            </a:r>
            <a:r>
              <a:rPr lang="en-US" dirty="0"/>
              <a:t> | </a:t>
            </a:r>
            <a:r>
              <a:rPr lang="en-US" i="1" dirty="0"/>
              <a:t>D</a:t>
            </a:r>
            <a:r>
              <a:rPr lang="en-US" dirty="0"/>
              <a:t>),</a:t>
            </a:r>
            <a:r>
              <a:rPr lang="en-US" i="1" dirty="0"/>
              <a:t>P</a:t>
            </a:r>
            <a:r>
              <a:rPr lang="en-US" dirty="0"/>
              <a:t>(</a:t>
            </a:r>
            <a:r>
              <a:rPr lang="en-US" i="1" dirty="0"/>
              <a:t>B</a:t>
            </a:r>
            <a:r>
              <a:rPr lang="en-US" dirty="0"/>
              <a:t> | </a:t>
            </a:r>
            <a:r>
              <a:rPr lang="en-US" i="1" dirty="0"/>
              <a:t>D</a:t>
            </a:r>
            <a:r>
              <a:rPr lang="en-US" dirty="0"/>
              <a:t>), and </a:t>
            </a:r>
            <a:r>
              <a:rPr lang="en-US" i="1" dirty="0"/>
              <a:t>P</a:t>
            </a:r>
            <a:r>
              <a:rPr lang="en-US" dirty="0"/>
              <a:t>(</a:t>
            </a:r>
            <a:r>
              <a:rPr lang="en-US" i="1" dirty="0"/>
              <a:t>C</a:t>
            </a:r>
            <a:r>
              <a:rPr lang="en-US" dirty="0"/>
              <a:t> | </a:t>
            </a:r>
            <a:r>
              <a:rPr lang="en-US" i="1" dirty="0"/>
              <a:t>D</a:t>
            </a:r>
            <a:r>
              <a:rPr lang="en-US" dirty="0"/>
              <a:t>) are often referred to as </a:t>
            </a:r>
            <a:r>
              <a:rPr lang="en-US" b="1" dirty="0"/>
              <a:t>posterior probabilities</a:t>
            </a:r>
            <a:r>
              <a:rPr lang="en-US" dirty="0"/>
              <a:t>, because they are the probabilities of the events </a:t>
            </a:r>
            <a:r>
              <a:rPr lang="en-US" i="1" dirty="0"/>
              <a:t>after</a:t>
            </a:r>
            <a:r>
              <a:rPr lang="en-US" dirty="0"/>
              <a:t> we have obtained additional information.</a:t>
            </a:r>
          </a:p>
          <a:p>
            <a:r>
              <a:rPr lang="en-US" dirty="0"/>
              <a:t>As a result of our work, we determined:</a:t>
            </a:r>
          </a:p>
          <a:p>
            <a:r>
              <a:rPr lang="en-US" i="1" dirty="0"/>
              <a:t>P</a:t>
            </a:r>
            <a:r>
              <a:rPr lang="en-US" dirty="0"/>
              <a:t>(</a:t>
            </a:r>
            <a:r>
              <a:rPr lang="en-US" i="1" dirty="0"/>
              <a:t>C</a:t>
            </a:r>
            <a:r>
              <a:rPr lang="en-US" dirty="0"/>
              <a:t> | </a:t>
            </a:r>
            <a:r>
              <a:rPr lang="en-US" i="1" dirty="0"/>
              <a:t>D</a:t>
            </a:r>
            <a:r>
              <a:rPr lang="en-US" dirty="0"/>
              <a:t>) = 0.407</a:t>
            </a:r>
          </a:p>
          <a:p>
            <a:r>
              <a:rPr lang="en-US" i="1" dirty="0"/>
              <a:t>P</a:t>
            </a:r>
            <a:r>
              <a:rPr lang="en-US" dirty="0"/>
              <a:t>(</a:t>
            </a:r>
            <a:r>
              <a:rPr lang="en-US" i="1" dirty="0"/>
              <a:t>B</a:t>
            </a:r>
            <a:r>
              <a:rPr lang="en-US" dirty="0"/>
              <a:t> | </a:t>
            </a:r>
            <a:r>
              <a:rPr lang="en-US" i="1" dirty="0"/>
              <a:t>D</a:t>
            </a:r>
            <a:r>
              <a:rPr lang="en-US" dirty="0"/>
              <a:t>) = 0.237</a:t>
            </a:r>
          </a:p>
          <a:p>
            <a:r>
              <a:rPr lang="en-US" i="1" dirty="0"/>
              <a:t>P</a:t>
            </a:r>
            <a:r>
              <a:rPr lang="en-US" dirty="0"/>
              <a:t>(</a:t>
            </a:r>
            <a:r>
              <a:rPr lang="en-US" i="1" dirty="0"/>
              <a:t>A</a:t>
            </a:r>
            <a:r>
              <a:rPr lang="en-US" dirty="0"/>
              <a:t> | </a:t>
            </a:r>
            <a:r>
              <a:rPr lang="en-US" i="1" dirty="0"/>
              <a:t>D</a:t>
            </a:r>
            <a:r>
              <a:rPr lang="en-US" dirty="0"/>
              <a:t>) = 0.356</a:t>
            </a:r>
          </a:p>
          <a:p>
            <a:endParaRPr lang="en-US" dirty="0"/>
          </a:p>
        </p:txBody>
      </p:sp>
    </p:spTree>
    <p:extLst>
      <p:ext uri="{BB962C8B-B14F-4D97-AF65-F5344CB8AC3E}">
        <p14:creationId xmlns:p14="http://schemas.microsoft.com/office/powerpoint/2010/main" val="131540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t>
            </a:r>
            <a:r>
              <a:rPr lang="en-US" b="1" dirty="0" smtClean="0"/>
              <a:t>requency </a:t>
            </a:r>
            <a:r>
              <a:rPr lang="en-US" b="1" dirty="0"/>
              <a:t>histogram</a:t>
            </a:r>
            <a:r>
              <a:rPr lang="en-US" dirty="0"/>
              <a:t> </a:t>
            </a:r>
          </a:p>
        </p:txBody>
      </p:sp>
      <p:sp>
        <p:nvSpPr>
          <p:cNvPr id="3" name="Content Placeholder 2"/>
          <p:cNvSpPr>
            <a:spLocks noGrp="1"/>
          </p:cNvSpPr>
          <p:nvPr>
            <p:ph idx="1"/>
          </p:nvPr>
        </p:nvSpPr>
        <p:spPr>
          <a:xfrm>
            <a:off x="838200" y="1825625"/>
            <a:ext cx="6277303" cy="4351338"/>
          </a:xfrm>
        </p:spPr>
        <p:txBody>
          <a:bodyPr>
            <a:normAutofit fontScale="85000" lnSpcReduction="20000"/>
          </a:bodyPr>
          <a:lstStyle/>
          <a:p>
            <a:r>
              <a:rPr lang="en-US" dirty="0" smtClean="0"/>
              <a:t>How many times have you cried this month? </a:t>
            </a:r>
            <a:endParaRPr lang="en-US" dirty="0"/>
          </a:p>
          <a:p>
            <a:r>
              <a:rPr lang="en-US" dirty="0" smtClean="0"/>
              <a:t>a </a:t>
            </a:r>
            <a:r>
              <a:rPr lang="en-US" dirty="0"/>
              <a:t>histogram gives a nice picture of the </a:t>
            </a:r>
            <a:endParaRPr lang="en-US" dirty="0" smtClean="0"/>
          </a:p>
          <a:p>
            <a:pPr marL="0" indent="0">
              <a:buNone/>
            </a:pPr>
            <a:r>
              <a:rPr lang="en-US" dirty="0" smtClean="0"/>
              <a:t>"</a:t>
            </a:r>
            <a:r>
              <a:rPr lang="en-US" b="1" dirty="0"/>
              <a:t>distribution</a:t>
            </a:r>
            <a:r>
              <a:rPr lang="en-US" dirty="0"/>
              <a:t>" of </a:t>
            </a:r>
            <a:r>
              <a:rPr lang="en-US" dirty="0" smtClean="0"/>
              <a:t>the data</a:t>
            </a:r>
          </a:p>
          <a:p>
            <a:pPr marL="0" indent="0">
              <a:buNone/>
            </a:pPr>
            <a:endParaRPr lang="en-US" dirty="0"/>
          </a:p>
          <a:p>
            <a:r>
              <a:rPr lang="en-US" dirty="0"/>
              <a:t>The most common number of times that the women cried in the month was two </a:t>
            </a:r>
            <a:endParaRPr lang="en-US" dirty="0" smtClean="0"/>
          </a:p>
          <a:p>
            <a:pPr marL="0" indent="0">
              <a:buNone/>
            </a:pPr>
            <a:r>
              <a:rPr lang="en-US" dirty="0"/>
              <a:t> </a:t>
            </a:r>
            <a:r>
              <a:rPr lang="en-US" dirty="0" smtClean="0"/>
              <a:t>  (</a:t>
            </a:r>
            <a:r>
              <a:rPr lang="en-US" dirty="0"/>
              <a:t>called the "</a:t>
            </a:r>
            <a:r>
              <a:rPr lang="en-US" b="1" dirty="0"/>
              <a:t>mode</a:t>
            </a:r>
            <a:r>
              <a:rPr lang="en-US" dirty="0"/>
              <a:t>").</a:t>
            </a:r>
          </a:p>
          <a:p>
            <a:r>
              <a:rPr lang="en-US" dirty="0"/>
              <a:t>The numbers ranged from 0 to 9 </a:t>
            </a:r>
            <a:endParaRPr lang="en-US" dirty="0" smtClean="0"/>
          </a:p>
          <a:p>
            <a:pPr marL="0" indent="0">
              <a:buNone/>
            </a:pPr>
            <a:r>
              <a:rPr lang="en-US" dirty="0" smtClean="0"/>
              <a:t>   (</a:t>
            </a:r>
            <a:r>
              <a:rPr lang="en-US" dirty="0"/>
              <a:t>that is, the "</a:t>
            </a:r>
            <a:r>
              <a:rPr lang="en-US" b="1" dirty="0"/>
              <a:t>range</a:t>
            </a:r>
            <a:r>
              <a:rPr lang="en-US" dirty="0"/>
              <a:t>" of the data is 9).</a:t>
            </a:r>
          </a:p>
          <a:p>
            <a:r>
              <a:rPr lang="en-US" dirty="0"/>
              <a:t>A majority of women (22 out of 40) cried two or fewer times, but a few cried as much as six or more times.</a:t>
            </a:r>
          </a:p>
          <a:p>
            <a:pPr marL="0" indent="0">
              <a:buNone/>
            </a:pPr>
            <a:endParaRPr lang="en-US" dirty="0"/>
          </a:p>
        </p:txBody>
      </p:sp>
      <p:pic>
        <p:nvPicPr>
          <p:cNvPr id="3076" name="Picture 4" descr="https://onlinecourses.science.psu.edu/stat414/sites/onlinecourses.science.psu.edu.stat414/files/lesson01/freqhist_cry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120" y="2881312"/>
            <a:ext cx="46767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145516" y="1690688"/>
            <a:ext cx="2522483" cy="80276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ndale mono"/>
              </a:rPr>
              <a:t>9 5 3 2 6 3 2 2 3 4 2 8 4 4 </a:t>
            </a:r>
            <a:br>
              <a:rPr kumimoji="0" lang="en-US" altLang="en-US" sz="1600" b="0" i="0" u="none" strike="noStrike" cap="none" normalizeH="0" baseline="0" dirty="0" smtClean="0">
                <a:ln>
                  <a:noFill/>
                </a:ln>
                <a:solidFill>
                  <a:srgbClr val="000000"/>
                </a:solidFill>
                <a:effectLst/>
                <a:latin typeface="andale mono"/>
              </a:rPr>
            </a:br>
            <a:r>
              <a:rPr kumimoji="0" lang="en-US" altLang="en-US" sz="1600" b="0" i="0" u="none" strike="noStrike" cap="none" normalizeH="0" baseline="0" dirty="0" smtClean="0">
                <a:ln>
                  <a:noFill/>
                </a:ln>
                <a:solidFill>
                  <a:srgbClr val="000000"/>
                </a:solidFill>
                <a:effectLst/>
                <a:latin typeface="andale mono"/>
              </a:rPr>
              <a:t>5 0 3 0 2 4 2 1 1 2 2 1 3 0 </a:t>
            </a:r>
            <a:br>
              <a:rPr kumimoji="0" lang="en-US" altLang="en-US" sz="1600" b="0" i="0" u="none" strike="noStrike" cap="none" normalizeH="0" baseline="0" dirty="0" smtClean="0">
                <a:ln>
                  <a:noFill/>
                </a:ln>
                <a:solidFill>
                  <a:srgbClr val="000000"/>
                </a:solidFill>
                <a:effectLst/>
                <a:latin typeface="andale mono"/>
              </a:rPr>
            </a:br>
            <a:r>
              <a:rPr kumimoji="0" lang="en-US" altLang="en-US" sz="1600" b="0" i="0" u="none" strike="noStrike" cap="none" normalizeH="0" baseline="0" dirty="0" smtClean="0">
                <a:ln>
                  <a:noFill/>
                </a:ln>
                <a:solidFill>
                  <a:srgbClr val="000000"/>
                </a:solidFill>
                <a:effectLst/>
                <a:latin typeface="andale mono"/>
              </a:rPr>
              <a:t>2 1 3 0 0 2 2 3 4 1 1 5</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5946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1449" y="145139"/>
            <a:ext cx="8642610" cy="6626001"/>
          </a:xfrm>
          <a:prstGeom prst="rect">
            <a:avLst/>
          </a:prstGeom>
        </p:spPr>
      </p:pic>
    </p:spTree>
    <p:extLst>
      <p:ext uri="{BB962C8B-B14F-4D97-AF65-F5344CB8AC3E}">
        <p14:creationId xmlns:p14="http://schemas.microsoft.com/office/powerpoint/2010/main" val="1722915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199" y="1825624"/>
            <a:ext cx="11353801" cy="4800027"/>
          </a:xfrm>
        </p:spPr>
        <p:txBody>
          <a:bodyPr>
            <a:normAutofit fontScale="77500" lnSpcReduction="20000"/>
          </a:bodyPr>
          <a:lstStyle/>
          <a:p>
            <a:r>
              <a:rPr lang="en-US" dirty="0"/>
              <a:t>A common blood test indicates the presence of a disease 95% of the time when the disease is actually present in an individual. Joe's doctor draws some of Joe's blood, and performs the test on his drawn blood. The results indicate that the disease is present in Joe. </a:t>
            </a:r>
            <a:endParaRPr lang="en-US" dirty="0" smtClean="0"/>
          </a:p>
          <a:p>
            <a:r>
              <a:rPr lang="en-US" dirty="0"/>
              <a:t>One-percent (that is, 1 in 100) people have the disease.  That is, if </a:t>
            </a:r>
            <a:r>
              <a:rPr lang="en-US" i="1" dirty="0"/>
              <a:t>D</a:t>
            </a:r>
            <a:r>
              <a:rPr lang="en-US" dirty="0"/>
              <a:t> is the event that a randomly selected individual has the disease, then </a:t>
            </a:r>
            <a:r>
              <a:rPr lang="en-US" i="1" dirty="0"/>
              <a:t>P</a:t>
            </a:r>
            <a:r>
              <a:rPr lang="en-US" dirty="0"/>
              <a:t>(</a:t>
            </a:r>
            <a:r>
              <a:rPr lang="en-US" i="1" dirty="0"/>
              <a:t>D</a:t>
            </a:r>
            <a:r>
              <a:rPr lang="en-US" dirty="0"/>
              <a:t>) = 0.01.</a:t>
            </a:r>
          </a:p>
          <a:p>
            <a:r>
              <a:rPr lang="en-US" dirty="0"/>
              <a:t>If </a:t>
            </a:r>
            <a:r>
              <a:rPr lang="en-US" i="1" dirty="0"/>
              <a:t>H</a:t>
            </a:r>
            <a:r>
              <a:rPr lang="en-US" dirty="0"/>
              <a:t> is the event that a randomly selected individual is disease-free, that is, healthy, then </a:t>
            </a:r>
            <a:r>
              <a:rPr lang="en-US" i="1" dirty="0"/>
              <a:t>P</a:t>
            </a:r>
            <a:r>
              <a:rPr lang="en-US" dirty="0"/>
              <a:t>(</a:t>
            </a:r>
            <a:r>
              <a:rPr lang="en-US" i="1" dirty="0"/>
              <a:t>H</a:t>
            </a:r>
            <a:r>
              <a:rPr lang="en-US" dirty="0"/>
              <a:t>) = 1−</a:t>
            </a:r>
            <a:r>
              <a:rPr lang="en-US" i="1" dirty="0"/>
              <a:t>P</a:t>
            </a:r>
            <a:r>
              <a:rPr lang="en-US" dirty="0"/>
              <a:t>(</a:t>
            </a:r>
            <a:r>
              <a:rPr lang="en-US" i="1" dirty="0"/>
              <a:t>D</a:t>
            </a:r>
            <a:r>
              <a:rPr lang="en-US" dirty="0"/>
              <a:t>) = 0.99.</a:t>
            </a:r>
          </a:p>
          <a:p>
            <a:r>
              <a:rPr lang="en-US" dirty="0"/>
              <a:t>The </a:t>
            </a:r>
            <a:r>
              <a:rPr lang="en-US" b="1" dirty="0"/>
              <a:t>sensitivity</a:t>
            </a:r>
            <a:r>
              <a:rPr lang="en-US" dirty="0"/>
              <a:t> of the test is 0.95. That is, if a person has the disease, then the probability that the diagnostic blood test comes back positive is 0.95. That is, </a:t>
            </a:r>
            <a:r>
              <a:rPr lang="en-US" i="1" dirty="0"/>
              <a:t>P</a:t>
            </a:r>
            <a:r>
              <a:rPr lang="en-US" dirty="0"/>
              <a:t>(</a:t>
            </a:r>
            <a:r>
              <a:rPr lang="en-US" i="1" dirty="0"/>
              <a:t>T</a:t>
            </a:r>
            <a:r>
              <a:rPr lang="en-US" dirty="0"/>
              <a:t>+ | </a:t>
            </a:r>
            <a:r>
              <a:rPr lang="en-US" i="1" dirty="0"/>
              <a:t>D</a:t>
            </a:r>
            <a:r>
              <a:rPr lang="en-US" dirty="0"/>
              <a:t>) = 0.95.</a:t>
            </a:r>
          </a:p>
          <a:p>
            <a:r>
              <a:rPr lang="en-US" dirty="0"/>
              <a:t>The </a:t>
            </a:r>
            <a:r>
              <a:rPr lang="en-US" b="1" dirty="0"/>
              <a:t>specificity</a:t>
            </a:r>
            <a:r>
              <a:rPr lang="en-US" dirty="0"/>
              <a:t> of the test is 0.95. That is, if a person is free of the disease, then the probability that the diagnostic test comes back negative is 0.95. That is, P(</a:t>
            </a:r>
            <a:r>
              <a:rPr lang="en-US" i="1" dirty="0"/>
              <a:t>T</a:t>
            </a:r>
            <a:r>
              <a:rPr lang="en-US" dirty="0"/>
              <a:t>− | </a:t>
            </a:r>
            <a:r>
              <a:rPr lang="en-US" i="1" dirty="0"/>
              <a:t>H</a:t>
            </a:r>
            <a:r>
              <a:rPr lang="en-US" dirty="0"/>
              <a:t>) = 0.95.</a:t>
            </a:r>
          </a:p>
          <a:p>
            <a:r>
              <a:rPr lang="en-US" dirty="0"/>
              <a:t>If a person is free of the disease, then the probability that the diagnostic test comes back positive is 1 − P(</a:t>
            </a:r>
            <a:r>
              <a:rPr lang="en-US" i="1" dirty="0"/>
              <a:t>T</a:t>
            </a:r>
            <a:r>
              <a:rPr lang="en-US" dirty="0"/>
              <a:t>− | </a:t>
            </a:r>
            <a:r>
              <a:rPr lang="en-US" i="1" dirty="0"/>
              <a:t>H</a:t>
            </a:r>
            <a:r>
              <a:rPr lang="en-US" dirty="0"/>
              <a:t>) = 0.05. That is, </a:t>
            </a:r>
            <a:r>
              <a:rPr lang="en-US" i="1" dirty="0"/>
              <a:t>P</a:t>
            </a:r>
            <a:r>
              <a:rPr lang="en-US" dirty="0"/>
              <a:t>(</a:t>
            </a:r>
            <a:r>
              <a:rPr lang="en-US" i="1" dirty="0"/>
              <a:t>T</a:t>
            </a:r>
            <a:r>
              <a:rPr lang="en-US" dirty="0"/>
              <a:t>+ | </a:t>
            </a:r>
            <a:r>
              <a:rPr lang="en-US" i="1" dirty="0"/>
              <a:t>H</a:t>
            </a:r>
            <a:r>
              <a:rPr lang="en-US" dirty="0"/>
              <a:t>) = 0.05</a:t>
            </a:r>
            <a:r>
              <a:rPr lang="en-US" dirty="0" smtClean="0"/>
              <a:t>.</a:t>
            </a:r>
          </a:p>
          <a:p>
            <a:r>
              <a:rPr lang="en-US" dirty="0"/>
              <a:t>What is the </a:t>
            </a:r>
            <a:r>
              <a:rPr lang="en-US" b="1" dirty="0"/>
              <a:t>positive predictive value</a:t>
            </a:r>
            <a:r>
              <a:rPr lang="en-US" dirty="0"/>
              <a:t> of the test? That is, given that the blood test is positive for the disease, what is the probability that Joe actually has the disease?</a:t>
            </a:r>
          </a:p>
          <a:p>
            <a:endParaRPr lang="en-US" dirty="0"/>
          </a:p>
        </p:txBody>
      </p:sp>
    </p:spTree>
    <p:extLst>
      <p:ext uri="{BB962C8B-B14F-4D97-AF65-F5344CB8AC3E}">
        <p14:creationId xmlns:p14="http://schemas.microsoft.com/office/powerpoint/2010/main" val="2680404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76300" y="365124"/>
            <a:ext cx="7143438" cy="6283097"/>
          </a:xfrm>
          <a:prstGeom prst="rect">
            <a:avLst/>
          </a:prstGeom>
        </p:spPr>
      </p:pic>
    </p:spTree>
    <p:extLst>
      <p:ext uri="{BB962C8B-B14F-4D97-AF65-F5344CB8AC3E}">
        <p14:creationId xmlns:p14="http://schemas.microsoft.com/office/powerpoint/2010/main" val="3278906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513289" cy="4351338"/>
          </a:xfrm>
        </p:spPr>
        <p:txBody>
          <a:bodyPr/>
          <a:lstStyle/>
          <a:p>
            <a:r>
              <a:rPr lang="en-US" dirty="0"/>
              <a:t> If a second blood test on Joe comes back positive for the disease, what is the probability that Joe actually has the disease now?</a:t>
            </a:r>
          </a:p>
        </p:txBody>
      </p:sp>
      <p:pic>
        <p:nvPicPr>
          <p:cNvPr id="5" name="Picture 4"/>
          <p:cNvPicPr>
            <a:picLocks noChangeAspect="1"/>
          </p:cNvPicPr>
          <p:nvPr/>
        </p:nvPicPr>
        <p:blipFill>
          <a:blip r:embed="rId2"/>
          <a:stretch>
            <a:fillRect/>
          </a:stretch>
        </p:blipFill>
        <p:spPr>
          <a:xfrm>
            <a:off x="5543472" y="2006184"/>
            <a:ext cx="5572125" cy="3505200"/>
          </a:xfrm>
          <a:prstGeom prst="rect">
            <a:avLst/>
          </a:prstGeom>
        </p:spPr>
      </p:pic>
    </p:spTree>
    <p:extLst>
      <p:ext uri="{BB962C8B-B14F-4D97-AF65-F5344CB8AC3E}">
        <p14:creationId xmlns:p14="http://schemas.microsoft.com/office/powerpoint/2010/main" val="337569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Alternative way</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49076" y="1825624"/>
            <a:ext cx="7180524" cy="4645487"/>
          </a:xfrm>
          <a:prstGeom prst="rect">
            <a:avLst/>
          </a:prstGeom>
        </p:spPr>
      </p:pic>
    </p:spTree>
    <p:extLst>
      <p:ext uri="{BB962C8B-B14F-4D97-AF65-F5344CB8AC3E}">
        <p14:creationId xmlns:p14="http://schemas.microsoft.com/office/powerpoint/2010/main" val="276448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Relative </a:t>
            </a:r>
            <a:r>
              <a:rPr lang="en-US" b="1" dirty="0"/>
              <a:t>frequency histogram</a:t>
            </a:r>
            <a:endParaRPr lang="en-US" dirty="0"/>
          </a:p>
        </p:txBody>
      </p:sp>
      <p:sp>
        <p:nvSpPr>
          <p:cNvPr id="3" name="Content Placeholder 2"/>
          <p:cNvSpPr>
            <a:spLocks noGrp="1"/>
          </p:cNvSpPr>
          <p:nvPr>
            <p:ph idx="1"/>
          </p:nvPr>
        </p:nvSpPr>
        <p:spPr>
          <a:xfrm>
            <a:off x="838200" y="1825625"/>
            <a:ext cx="10515600" cy="1717675"/>
          </a:xfrm>
        </p:spPr>
        <p:txBody>
          <a:bodyPr>
            <a:normAutofit lnSpcReduction="10000"/>
          </a:bodyPr>
          <a:lstStyle/>
          <a:p>
            <a:r>
              <a:rPr lang="en-US" dirty="0"/>
              <a:t>What percentage of the surveyed women reported not crying at all in the month?</a:t>
            </a:r>
          </a:p>
          <a:p>
            <a:r>
              <a:rPr lang="en-US" dirty="0"/>
              <a:t>What percentage of the surveyed women reported crying two times in the month? and three times</a:t>
            </a:r>
            <a:r>
              <a:rPr lang="en-US" dirty="0" smtClean="0"/>
              <a:t>?</a:t>
            </a:r>
            <a:endParaRPr lang="en-US" dirty="0"/>
          </a:p>
        </p:txBody>
      </p:sp>
      <p:pic>
        <p:nvPicPr>
          <p:cNvPr id="4098" name="Picture 2" descr="https://onlinecourses.science.psu.edu/stat414/sites/onlinecourses.science.psu.edu.stat414/files/lesson01/relfreqhist_cry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79" y="3543300"/>
            <a:ext cx="4667250"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4201" y="3678237"/>
            <a:ext cx="7004290" cy="1754326"/>
          </a:xfrm>
          <a:prstGeom prst="rect">
            <a:avLst/>
          </a:prstGeom>
          <a:noFill/>
        </p:spPr>
        <p:txBody>
          <a:bodyPr wrap="none" rtlCol="0">
            <a:spAutoFit/>
          </a:bodyPr>
          <a:lstStyle/>
          <a:p>
            <a:r>
              <a:rPr lang="en-US" dirty="0"/>
              <a:t>Determine the number, </a:t>
            </a:r>
            <a:r>
              <a:rPr lang="en-US" i="1" dirty="0"/>
              <a:t>n</a:t>
            </a:r>
            <a:r>
              <a:rPr lang="en-US" dirty="0"/>
              <a:t>, in the sample.</a:t>
            </a:r>
          </a:p>
          <a:p>
            <a:r>
              <a:rPr lang="en-US" dirty="0"/>
              <a:t>Determine the frequency, </a:t>
            </a:r>
            <a:r>
              <a:rPr lang="en-US" i="1" dirty="0"/>
              <a:t>f</a:t>
            </a:r>
            <a:r>
              <a:rPr lang="en-US" i="1" baseline="-25000" dirty="0"/>
              <a:t>i</a:t>
            </a:r>
            <a:r>
              <a:rPr lang="en-US" dirty="0"/>
              <a:t>, of each outcome </a:t>
            </a:r>
            <a:r>
              <a:rPr lang="en-US" i="1" dirty="0" err="1"/>
              <a:t>i</a:t>
            </a:r>
            <a:r>
              <a:rPr lang="en-US" dirty="0"/>
              <a:t>.</a:t>
            </a:r>
          </a:p>
          <a:p>
            <a:r>
              <a:rPr lang="en-US" dirty="0"/>
              <a:t>Calculate the relative frequency (proportion) of each outcome </a:t>
            </a:r>
            <a:r>
              <a:rPr lang="en-US" i="1" dirty="0" err="1"/>
              <a:t>i</a:t>
            </a:r>
            <a:r>
              <a:rPr lang="en-US" dirty="0"/>
              <a:t> by </a:t>
            </a:r>
            <a:endParaRPr lang="en-US" dirty="0" smtClean="0"/>
          </a:p>
          <a:p>
            <a:r>
              <a:rPr lang="en-US" dirty="0" smtClean="0"/>
              <a:t>dividing </a:t>
            </a:r>
            <a:r>
              <a:rPr lang="en-US" dirty="0"/>
              <a:t>the frequency of outcome </a:t>
            </a:r>
            <a:r>
              <a:rPr lang="en-US" i="1" dirty="0" err="1"/>
              <a:t>i</a:t>
            </a:r>
            <a:r>
              <a:rPr lang="en-US" dirty="0"/>
              <a:t> by the total number in the sample </a:t>
            </a:r>
            <a:r>
              <a:rPr lang="en-US" i="1" dirty="0"/>
              <a:t>n</a:t>
            </a:r>
            <a:r>
              <a:rPr lang="en-US" dirty="0"/>
              <a:t> </a:t>
            </a:r>
            <a:endParaRPr lang="en-US" dirty="0" smtClean="0"/>
          </a:p>
          <a:p>
            <a:r>
              <a:rPr lang="en-US" dirty="0" smtClean="0"/>
              <a:t>— </a:t>
            </a:r>
            <a:r>
              <a:rPr lang="en-US" dirty="0"/>
              <a:t>that is, calculate </a:t>
            </a:r>
            <a:r>
              <a:rPr lang="en-US" i="1" dirty="0" smtClean="0"/>
              <a:t>f</a:t>
            </a:r>
            <a:r>
              <a:rPr lang="en-US" i="1" baseline="-25000" dirty="0" smtClean="0"/>
              <a:t>i </a:t>
            </a:r>
            <a:r>
              <a:rPr lang="en-US" dirty="0" smtClean="0"/>
              <a:t>÷</a:t>
            </a:r>
            <a:r>
              <a:rPr lang="en-US" dirty="0"/>
              <a:t> </a:t>
            </a:r>
            <a:r>
              <a:rPr lang="en-US" i="1" dirty="0"/>
              <a:t>n</a:t>
            </a:r>
            <a:r>
              <a:rPr lang="en-US" dirty="0"/>
              <a:t> for each outcome </a:t>
            </a:r>
            <a:r>
              <a:rPr lang="en-US" i="1" dirty="0" err="1"/>
              <a:t>i</a:t>
            </a:r>
            <a:r>
              <a:rPr lang="en-US" dirty="0"/>
              <a:t>.</a:t>
            </a:r>
          </a:p>
          <a:p>
            <a:endParaRPr lang="en-US" dirty="0"/>
          </a:p>
        </p:txBody>
      </p:sp>
    </p:spTree>
    <p:extLst>
      <p:ext uri="{BB962C8B-B14F-4D97-AF65-F5344CB8AC3E}">
        <p14:creationId xmlns:p14="http://schemas.microsoft.com/office/powerpoint/2010/main" val="38235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(Discrete</a:t>
            </a:r>
            <a:r>
              <a:rPr lang="en-US" b="1" dirty="0"/>
              <a:t>) probability mass function</a:t>
            </a:r>
            <a:br>
              <a:rPr lang="en-US" b="1" dirty="0"/>
            </a:br>
            <a:endParaRPr lang="en-US" dirty="0"/>
          </a:p>
        </p:txBody>
      </p:sp>
      <p:sp>
        <p:nvSpPr>
          <p:cNvPr id="3" name="Content Placeholder 2"/>
          <p:cNvSpPr>
            <a:spLocks noGrp="1"/>
          </p:cNvSpPr>
          <p:nvPr>
            <p:ph idx="1"/>
          </p:nvPr>
        </p:nvSpPr>
        <p:spPr/>
        <p:txBody>
          <a:bodyPr/>
          <a:lstStyle/>
          <a:p>
            <a:r>
              <a:rPr lang="en-US" i="1" dirty="0"/>
              <a:t>h</a:t>
            </a:r>
            <a:r>
              <a:rPr lang="en-US" dirty="0"/>
              <a:t>(</a:t>
            </a:r>
            <a:r>
              <a:rPr lang="en-US" i="1" dirty="0"/>
              <a:t>x</a:t>
            </a:r>
            <a:r>
              <a:rPr lang="en-US" baseline="-25000" dirty="0"/>
              <a:t>0</a:t>
            </a:r>
            <a:r>
              <a:rPr lang="en-US" dirty="0"/>
              <a:t>) = </a:t>
            </a:r>
            <a:r>
              <a:rPr lang="en-US" i="1" dirty="0"/>
              <a:t>f</a:t>
            </a:r>
            <a:r>
              <a:rPr lang="en-US" baseline="-25000" dirty="0"/>
              <a:t>0</a:t>
            </a:r>
            <a:r>
              <a:rPr lang="en-US" dirty="0"/>
              <a:t>/</a:t>
            </a:r>
            <a:r>
              <a:rPr lang="en-US" i="1" dirty="0"/>
              <a:t>n</a:t>
            </a:r>
            <a:r>
              <a:rPr lang="en-US" dirty="0"/>
              <a:t> is the relative frequency (or proportion) of students, in a sample of size </a:t>
            </a:r>
            <a:r>
              <a:rPr lang="en-US" i="1" dirty="0"/>
              <a:t>n,</a:t>
            </a:r>
            <a:r>
              <a:rPr lang="en-US" dirty="0"/>
              <a:t> crying </a:t>
            </a:r>
            <a:r>
              <a:rPr lang="en-US" i="1" dirty="0"/>
              <a:t>x</a:t>
            </a:r>
            <a:r>
              <a:rPr lang="en-US" baseline="-25000" dirty="0"/>
              <a:t>0</a:t>
            </a:r>
            <a:r>
              <a:rPr lang="en-US" dirty="0"/>
              <a:t> times</a:t>
            </a:r>
            <a:endParaRPr lang="en-US" b="1" dirty="0"/>
          </a:p>
          <a:p>
            <a:r>
              <a:rPr lang="en-US" dirty="0"/>
              <a:t>A</a:t>
            </a:r>
            <a:r>
              <a:rPr lang="en-US" dirty="0" smtClean="0"/>
              <a:t>s </a:t>
            </a:r>
            <a:r>
              <a:rPr lang="en-US" dirty="0"/>
              <a:t>the sample size </a:t>
            </a:r>
            <a:r>
              <a:rPr lang="en-US" i="1" dirty="0"/>
              <a:t>n</a:t>
            </a:r>
            <a:r>
              <a:rPr lang="en-US" dirty="0"/>
              <a:t> increases,  </a:t>
            </a:r>
            <a:r>
              <a:rPr lang="en-US" i="1" dirty="0"/>
              <a:t>f</a:t>
            </a:r>
            <a:r>
              <a:rPr lang="en-US" baseline="-25000" dirty="0"/>
              <a:t>0</a:t>
            </a:r>
            <a:r>
              <a:rPr lang="en-US" dirty="0"/>
              <a:t>/</a:t>
            </a:r>
            <a:r>
              <a:rPr lang="en-US" i="1" dirty="0"/>
              <a:t>n </a:t>
            </a:r>
            <a:r>
              <a:rPr lang="en-US" dirty="0"/>
              <a:t>tends to stabilize and approach some limiting probability </a:t>
            </a:r>
            <a:r>
              <a:rPr lang="en-US" i="1" dirty="0"/>
              <a:t>p</a:t>
            </a:r>
            <a:r>
              <a:rPr lang="en-US" baseline="-25000" dirty="0"/>
              <a:t>0 </a:t>
            </a:r>
            <a:r>
              <a:rPr lang="en-US" dirty="0"/>
              <a:t>= </a:t>
            </a:r>
            <a:r>
              <a:rPr lang="en-US" i="1" dirty="0"/>
              <a:t>f</a:t>
            </a:r>
            <a:r>
              <a:rPr lang="en-US" dirty="0"/>
              <a:t>(</a:t>
            </a:r>
            <a:r>
              <a:rPr lang="en-US" i="1" dirty="0"/>
              <a:t>x</a:t>
            </a:r>
            <a:r>
              <a:rPr lang="en-US" baseline="-25000" dirty="0"/>
              <a:t>0</a:t>
            </a:r>
            <a:r>
              <a:rPr lang="en-US" dirty="0"/>
              <a:t>) </a:t>
            </a:r>
            <a:endParaRPr lang="en-US" b="1" dirty="0"/>
          </a:p>
          <a:p>
            <a:endParaRPr lang="en-US" dirty="0"/>
          </a:p>
        </p:txBody>
      </p:sp>
    </p:spTree>
    <p:extLst>
      <p:ext uri="{BB962C8B-B14F-4D97-AF65-F5344CB8AC3E}">
        <p14:creationId xmlns:p14="http://schemas.microsoft.com/office/powerpoint/2010/main" val="220948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Density histogram</a:t>
            </a:r>
            <a:br>
              <a:rPr lang="en-US" b="1" dirty="0" smtClean="0"/>
            </a:br>
            <a:r>
              <a:rPr lang="en-US" b="1" dirty="0" err="1" smtClean="0"/>
              <a:t>Histogram</a:t>
            </a:r>
            <a:r>
              <a:rPr lang="en-US" b="1" dirty="0" smtClean="0"/>
              <a:t> </a:t>
            </a:r>
            <a:r>
              <a:rPr lang="en-US" b="1" dirty="0"/>
              <a:t>of continuous data </a:t>
            </a:r>
            <a:endParaRPr lang="en-US" dirty="0"/>
          </a:p>
        </p:txBody>
      </p:sp>
      <p:sp>
        <p:nvSpPr>
          <p:cNvPr id="3" name="Content Placeholder 2"/>
          <p:cNvSpPr>
            <a:spLocks noGrp="1"/>
          </p:cNvSpPr>
          <p:nvPr>
            <p:ph idx="1"/>
          </p:nvPr>
        </p:nvSpPr>
        <p:spPr>
          <a:xfrm>
            <a:off x="838200" y="1825625"/>
            <a:ext cx="9926364" cy="954959"/>
          </a:xfrm>
        </p:spPr>
        <p:txBody>
          <a:bodyPr>
            <a:normAutofit lnSpcReduction="10000"/>
          </a:bodyPr>
          <a:lstStyle/>
          <a:p>
            <a:r>
              <a:rPr lang="en-US" dirty="0" smtClean="0"/>
              <a:t>Measured nose lengths</a:t>
            </a:r>
          </a:p>
          <a:p>
            <a:pPr marL="0" indent="0">
              <a:buNone/>
            </a:pPr>
            <a:r>
              <a:rPr lang="en-US" dirty="0" smtClean="0"/>
              <a:t>(error in measurement)</a:t>
            </a:r>
            <a:endParaRPr lang="en-US" dirty="0"/>
          </a:p>
        </p:txBody>
      </p:sp>
      <p:sp>
        <p:nvSpPr>
          <p:cNvPr id="4" name="Rectangle 1"/>
          <p:cNvSpPr>
            <a:spLocks noChangeArrowheads="1"/>
          </p:cNvSpPr>
          <p:nvPr/>
        </p:nvSpPr>
        <p:spPr bwMode="auto">
          <a:xfrm>
            <a:off x="4852847" y="1928108"/>
            <a:ext cx="3037490" cy="741208"/>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ndale mono"/>
              </a:rPr>
              <a:t>38 50 38 40 35 52 45 50 40 32 40 47 70 55 51</a:t>
            </a:r>
            <a:br>
              <a:rPr kumimoji="0" lang="en-US" altLang="en-US" sz="1100" b="0" i="0" u="none" strike="noStrike" cap="none" normalizeH="0" baseline="0" dirty="0" smtClean="0">
                <a:ln>
                  <a:noFill/>
                </a:ln>
                <a:solidFill>
                  <a:srgbClr val="000000"/>
                </a:solidFill>
                <a:effectLst/>
                <a:latin typeface="andale mono"/>
              </a:rPr>
            </a:br>
            <a:r>
              <a:rPr kumimoji="0" lang="en-US" altLang="en-US" sz="1100" b="0" i="0" u="none" strike="noStrike" cap="none" normalizeH="0" baseline="0" dirty="0" smtClean="0">
                <a:ln>
                  <a:noFill/>
                </a:ln>
                <a:solidFill>
                  <a:srgbClr val="000000"/>
                </a:solidFill>
                <a:effectLst/>
                <a:latin typeface="andale mono"/>
              </a:rPr>
              <a:t>43 40 45 45 55 37 50 45 45 55 50 45 35 52 32</a:t>
            </a:r>
            <a:br>
              <a:rPr kumimoji="0" lang="en-US" altLang="en-US" sz="1100" b="0" i="0" u="none" strike="noStrike" cap="none" normalizeH="0" baseline="0" dirty="0" smtClean="0">
                <a:ln>
                  <a:noFill/>
                </a:ln>
                <a:solidFill>
                  <a:srgbClr val="000000"/>
                </a:solidFill>
                <a:effectLst/>
                <a:latin typeface="andale mono"/>
              </a:rPr>
            </a:br>
            <a:r>
              <a:rPr kumimoji="0" lang="en-US" altLang="en-US" sz="1100" b="0" i="0" u="none" strike="noStrike" cap="none" normalizeH="0" baseline="0" dirty="0" smtClean="0">
                <a:ln>
                  <a:noFill/>
                </a:ln>
                <a:solidFill>
                  <a:srgbClr val="000000"/>
                </a:solidFill>
                <a:effectLst/>
                <a:latin typeface="andale mono"/>
              </a:rPr>
              <a:t>45 50 40 40 50 41 41 40 40 46 45 40 43 45 42</a:t>
            </a:r>
            <a:br>
              <a:rPr kumimoji="0" lang="en-US" altLang="en-US" sz="1100" b="0" i="0" u="none" strike="noStrike" cap="none" normalizeH="0" baseline="0" dirty="0" smtClean="0">
                <a:ln>
                  <a:noFill/>
                </a:ln>
                <a:solidFill>
                  <a:srgbClr val="000000"/>
                </a:solidFill>
                <a:effectLst/>
                <a:latin typeface="andale mono"/>
              </a:rPr>
            </a:br>
            <a:r>
              <a:rPr kumimoji="0" lang="en-US" altLang="en-US" sz="1100" b="0" i="0" u="none" strike="noStrike" cap="none" normalizeH="0" baseline="0" dirty="0" smtClean="0">
                <a:ln>
                  <a:noFill/>
                </a:ln>
                <a:solidFill>
                  <a:srgbClr val="000000"/>
                </a:solidFill>
                <a:effectLst/>
                <a:latin typeface="andale mono"/>
              </a:rPr>
              <a:t>45 45 48 45 45 35 45 45 40 45 40 40 45 35 52</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245103" y="2565002"/>
            <a:ext cx="11701793"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Determine the number,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in the sample.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Define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intervals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0</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1"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400" b="0" i="1" u="none" strike="noStrike" cap="none" normalizeH="0" baseline="-30000" dirty="0" err="1" smtClean="0">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Determine the frequency,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a:t>
            </a:r>
            <a:r>
              <a:rPr kumimoji="0" lang="en-US" altLang="en-US" sz="1400" b="0" i="1"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of each class </a:t>
            </a:r>
            <a:r>
              <a:rPr kumimoji="0" lang="en-US" altLang="en-US" sz="14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Calculate the relative frequency (proportion) of each class by dividing the class frequency by the total number in the sample — that is,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a:t>
            </a:r>
            <a:r>
              <a:rPr kumimoji="0" lang="en-US" altLang="en-US" sz="1400" b="0" i="1"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For a </a:t>
            </a:r>
            <a:r>
              <a:rPr kumimoji="0" lang="en-US" altLang="en-US"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frequency histogram</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draw a rectangle for each class with the class interval as the base and the height equal to the frequency of the class.</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For a </a:t>
            </a:r>
            <a:r>
              <a:rPr kumimoji="0" lang="en-US" altLang="en-US"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relative frequency histogram</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draw a rectangle for each class with the class interval as the base and the height equal to the relative frequency of the class.</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For a </a:t>
            </a:r>
            <a:r>
              <a:rPr kumimoji="0" lang="en-US" altLang="en-US"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density histogram</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draw a rectangle for each class with the class interval as the base and the height equal to  </a:t>
            </a:r>
          </a:p>
          <a:p>
            <a:pPr marL="0" marR="0" lvl="0" indent="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h</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x</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fi / n</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c</a:t>
            </a:r>
            <a:r>
              <a:rPr kumimoji="0" lang="en-US" altLang="en-US" sz="1200" b="0" i="0" u="none" strike="noStrike" cap="none" normalizeH="0" baseline="0" dirty="0" smtClean="0">
                <a:ln>
                  <a:noFill/>
                </a:ln>
                <a:solidFill>
                  <a:srgbClr val="000000"/>
                </a:solidFill>
                <a:effectLst/>
                <a:latin typeface="MathJax_Math-italic"/>
                <a:cs typeface="Times New Roman" panose="02020603050405020304" pitchFamily="18" charset="0"/>
              </a:rPr>
              <a:t>i</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c</a:t>
            </a:r>
            <a:r>
              <a:rPr kumimoji="0" lang="en-US" altLang="en-US" sz="1200" b="0" i="0" u="none" strike="noStrike" cap="none" normalizeH="0" baseline="0" dirty="0" smtClean="0">
                <a:ln>
                  <a:noFill/>
                </a:ln>
                <a:solidFill>
                  <a:srgbClr val="000000"/>
                </a:solidFill>
                <a:effectLst/>
                <a:latin typeface="MathJax_Math-italic"/>
                <a:cs typeface="Times New Roman" panose="02020603050405020304" pitchFamily="18" charset="0"/>
              </a:rPr>
              <a:t>i-1</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             f</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or </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ci</a:t>
            </a:r>
            <a:r>
              <a:rPr kumimoji="0" lang="en-US" altLang="en-US" sz="1400" b="0" i="0" u="none" strike="noStrike" cap="none" normalizeH="0" baseline="0" dirty="0" smtClean="0">
                <a:ln>
                  <a:noFill/>
                </a:ln>
                <a:solidFill>
                  <a:srgbClr val="000000"/>
                </a:solidFill>
                <a:effectLst/>
                <a:latin typeface="MathJax_Main"/>
                <a:cs typeface="Times New Roman" panose="02020603050405020304" pitchFamily="18" charset="0"/>
              </a:rPr>
              <a:t>−1&lt;</a:t>
            </a:r>
            <a:r>
              <a:rPr kumimoji="0" lang="en-US" altLang="en-US" sz="1400" b="0" i="0" u="none" strike="noStrike" cap="none" normalizeH="0" baseline="0" dirty="0" err="1" smtClean="0">
                <a:ln>
                  <a:noFill/>
                </a:ln>
                <a:solidFill>
                  <a:srgbClr val="000000"/>
                </a:solidFill>
                <a:effectLst/>
                <a:latin typeface="MathJax_Math-italic"/>
                <a:cs typeface="Times New Roman" panose="02020603050405020304" pitchFamily="18" charset="0"/>
              </a:rPr>
              <a:t>x</a:t>
            </a:r>
            <a:r>
              <a:rPr kumimoji="0" lang="en-US" altLang="en-US" sz="1400" b="0" i="0" u="none" strike="noStrike" cap="none" normalizeH="0" baseline="0" dirty="0" err="1" smtClean="0">
                <a:ln>
                  <a:noFill/>
                </a:ln>
                <a:solidFill>
                  <a:srgbClr val="000000"/>
                </a:solidFill>
                <a:effectLst/>
                <a:latin typeface="MathJax_Main"/>
                <a:cs typeface="Times New Roman" panose="02020603050405020304" pitchFamily="18" charset="0"/>
              </a:rPr>
              <a:t>≤</a:t>
            </a:r>
            <a:r>
              <a:rPr kumimoji="0" lang="en-US" altLang="en-US" sz="1400" b="0" i="0" u="none" strike="noStrike" cap="none" normalizeH="0" baseline="0" dirty="0" err="1" smtClean="0">
                <a:ln>
                  <a:noFill/>
                </a:ln>
                <a:solidFill>
                  <a:srgbClr val="000000"/>
                </a:solidFill>
                <a:effectLst/>
                <a:latin typeface="MathJax_Math-italic"/>
                <a:cs typeface="Times New Roman" panose="02020603050405020304" pitchFamily="18" charset="0"/>
              </a:rPr>
              <a:t>ci</a:t>
            </a:r>
            <a:r>
              <a:rPr kumimoji="0" lang="en-US" altLang="en-US" sz="1400" b="0" i="0" u="none" strike="noStrike" cap="none" normalizeH="0" baseline="0" dirty="0" smtClean="0">
                <a:ln>
                  <a:noFill/>
                </a:ln>
                <a:solidFill>
                  <a:srgbClr val="000000"/>
                </a:solidFill>
                <a:effectLst/>
                <a:latin typeface="MathJax_Math-italic"/>
                <a:cs typeface="Times New Roman" panose="02020603050405020304" pitchFamily="18" charset="0"/>
              </a:rPr>
              <a:t>       </a:t>
            </a:r>
            <a:r>
              <a:rPr kumimoji="0" lang="en-US" altLang="en-US" sz="14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1, 2,..., </a:t>
            </a:r>
            <a:r>
              <a:rPr kumimoji="0" lang="en-US" altLang="en-US" sz="14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33350" y="4793672"/>
            <a:ext cx="5524500" cy="1924050"/>
          </a:xfrm>
          <a:prstGeom prst="rect">
            <a:avLst/>
          </a:prstGeom>
        </p:spPr>
      </p:pic>
      <p:pic>
        <p:nvPicPr>
          <p:cNvPr id="13" name="Picture 12"/>
          <p:cNvPicPr>
            <a:picLocks noChangeAspect="1"/>
          </p:cNvPicPr>
          <p:nvPr/>
        </p:nvPicPr>
        <p:blipFill>
          <a:blip r:embed="rId3"/>
          <a:stretch>
            <a:fillRect/>
          </a:stretch>
        </p:blipFill>
        <p:spPr>
          <a:xfrm>
            <a:off x="6903220" y="4353341"/>
            <a:ext cx="3484789" cy="2446464"/>
          </a:xfrm>
          <a:prstGeom prst="rect">
            <a:avLst/>
          </a:prstGeom>
        </p:spPr>
      </p:pic>
      <p:sp>
        <p:nvSpPr>
          <p:cNvPr id="14" name="Rectangle 13"/>
          <p:cNvSpPr/>
          <p:nvPr/>
        </p:nvSpPr>
        <p:spPr>
          <a:xfrm>
            <a:off x="10388009" y="4436182"/>
            <a:ext cx="6096000" cy="1477328"/>
          </a:xfrm>
          <a:prstGeom prst="rect">
            <a:avLst/>
          </a:prstGeom>
        </p:spPr>
        <p:txBody>
          <a:bodyPr>
            <a:spAutoFit/>
          </a:bodyPr>
          <a:lstStyle/>
          <a:p>
            <a:r>
              <a:rPr lang="en-US" b="0" i="0" dirty="0" smtClean="0">
                <a:solidFill>
                  <a:srgbClr val="000000"/>
                </a:solidFill>
                <a:effectLst/>
                <a:latin typeface="times new roman" panose="02020603050405020304" pitchFamily="18" charset="0"/>
              </a:rPr>
              <a:t>the area of the </a:t>
            </a:r>
          </a:p>
          <a:p>
            <a:r>
              <a:rPr lang="en-US" b="0" i="0" dirty="0" smtClean="0">
                <a:solidFill>
                  <a:srgbClr val="000000"/>
                </a:solidFill>
                <a:effectLst/>
                <a:latin typeface="times new roman" panose="02020603050405020304" pitchFamily="18" charset="0"/>
              </a:rPr>
              <a:t>entire histogram </a:t>
            </a:r>
          </a:p>
          <a:p>
            <a:r>
              <a:rPr lang="en-US" b="0" i="0" dirty="0" smtClean="0">
                <a:solidFill>
                  <a:srgbClr val="000000"/>
                </a:solidFill>
                <a:effectLst/>
                <a:latin typeface="times new roman" panose="02020603050405020304" pitchFamily="18" charset="0"/>
              </a:rPr>
              <a:t>equals 1.</a:t>
            </a:r>
          </a:p>
          <a:p>
            <a:r>
              <a:rPr lang="en-US" dirty="0" smtClean="0"/>
              <a:t/>
            </a:r>
            <a:br>
              <a:rPr lang="en-US" dirty="0" smtClean="0"/>
            </a:br>
            <a:endParaRPr lang="en-US" dirty="0"/>
          </a:p>
        </p:txBody>
      </p:sp>
    </p:spTree>
    <p:extLst>
      <p:ext uri="{BB962C8B-B14F-4D97-AF65-F5344CB8AC3E}">
        <p14:creationId xmlns:p14="http://schemas.microsoft.com/office/powerpoint/2010/main" val="1000383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Widescreen</PresentationFormat>
  <Paragraphs>399</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andale mono</vt:lpstr>
      <vt:lpstr>Arial</vt:lpstr>
      <vt:lpstr>Calibri</vt:lpstr>
      <vt:lpstr>Calibri Light</vt:lpstr>
      <vt:lpstr>MathJax_Main</vt:lpstr>
      <vt:lpstr>MathJax_Math-italic</vt:lpstr>
      <vt:lpstr>Times New Roman</vt:lpstr>
      <vt:lpstr>Times New Roman</vt:lpstr>
      <vt:lpstr>Office Theme</vt:lpstr>
      <vt:lpstr>Introduction to Probability</vt:lpstr>
      <vt:lpstr>Research questions</vt:lpstr>
      <vt:lpstr>Population versus sample</vt:lpstr>
      <vt:lpstr>Sample space</vt:lpstr>
      <vt:lpstr>Types of data</vt:lpstr>
      <vt:lpstr>Frequency histogram </vt:lpstr>
      <vt:lpstr>Relative frequency histogram</vt:lpstr>
      <vt:lpstr>(Discrete) probability mass function </vt:lpstr>
      <vt:lpstr>Density histogram Histogram of continuous data </vt:lpstr>
      <vt:lpstr>Event</vt:lpstr>
      <vt:lpstr>Set review</vt:lpstr>
      <vt:lpstr>Examples</vt:lpstr>
      <vt:lpstr>Probability</vt:lpstr>
      <vt:lpstr>How does an event get assigned a particular probability value?  </vt:lpstr>
      <vt:lpstr>The Relative Frequency Approach </vt:lpstr>
      <vt:lpstr>Examples</vt:lpstr>
      <vt:lpstr>Classical approach</vt:lpstr>
      <vt:lpstr>Example</vt:lpstr>
      <vt:lpstr>Axioms of probability</vt:lpstr>
      <vt:lpstr>Example</vt:lpstr>
      <vt:lpstr>Theorems of probability</vt:lpstr>
      <vt:lpstr>Theorems of probability</vt:lpstr>
      <vt:lpstr>Theorems of probability</vt:lpstr>
      <vt:lpstr>Theorems of probability</vt:lpstr>
      <vt:lpstr>Theorems of probability</vt:lpstr>
      <vt:lpstr>Example</vt:lpstr>
      <vt:lpstr>Example</vt:lpstr>
      <vt:lpstr>Example</vt:lpstr>
      <vt:lpstr>Multiplication principle</vt:lpstr>
      <vt:lpstr>Permutations</vt:lpstr>
      <vt:lpstr>Permutations</vt:lpstr>
      <vt:lpstr>Combinations</vt:lpstr>
      <vt:lpstr>Combinations</vt:lpstr>
      <vt:lpstr>Example</vt:lpstr>
      <vt:lpstr>Example</vt:lpstr>
      <vt:lpstr>Binomial coefficients</vt:lpstr>
      <vt:lpstr>Distinguishable permutations</vt:lpstr>
      <vt:lpstr>Distinguishable permutations</vt:lpstr>
      <vt:lpstr>Distinguishable permutations</vt:lpstr>
      <vt:lpstr>Conditional probability</vt:lpstr>
      <vt:lpstr>Conditional Probability</vt:lpstr>
      <vt:lpstr>Conditional probability</vt:lpstr>
      <vt:lpstr>Properties of conditional probability</vt:lpstr>
      <vt:lpstr>Examples</vt:lpstr>
      <vt:lpstr>Multiplication rule</vt:lpstr>
      <vt:lpstr>Example</vt:lpstr>
      <vt:lpstr>Extended multiplication rule</vt:lpstr>
      <vt:lpstr>Example</vt:lpstr>
      <vt:lpstr>Solution</vt:lpstr>
      <vt:lpstr>Independent Events</vt:lpstr>
      <vt:lpstr>Independent events</vt:lpstr>
      <vt:lpstr>Independent events</vt:lpstr>
      <vt:lpstr>Theorems</vt:lpstr>
      <vt:lpstr>Example</vt:lpstr>
      <vt:lpstr>Mutual independence</vt:lpstr>
      <vt:lpstr>Bayes’ theorem</vt:lpstr>
      <vt:lpstr>Bayes’ theorem</vt:lpstr>
      <vt:lpstr>Bayes’ theorem</vt:lpstr>
      <vt:lpstr>Bayes’ theorem</vt:lpstr>
      <vt:lpstr>PowerPoint Presentation</vt:lpstr>
      <vt:lpstr>Example</vt:lpstr>
      <vt:lpstr>PowerPoint Presentation</vt:lpstr>
      <vt:lpstr>PowerPoint Presentation</vt:lpstr>
      <vt:lpstr>Alternative way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Probability</dc:title>
  <dc:creator>Pinar Duygulu</dc:creator>
  <cp:lastModifiedBy>Pinar Duygulu</cp:lastModifiedBy>
  <cp:revision>2</cp:revision>
  <dcterms:created xsi:type="dcterms:W3CDTF">2017-03-03T13:56:52Z</dcterms:created>
  <dcterms:modified xsi:type="dcterms:W3CDTF">2017-03-03T14:10:36Z</dcterms:modified>
</cp:coreProperties>
</file>