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AA75-638A-4824-BAE8-E5E075E6202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A7CC-804F-4DA3-9C65-833C0487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variables, Expectation, Mean </a:t>
            </a:r>
            <a:r>
              <a:rPr lang="en-US" smtClean="0"/>
              <a:t>and Variance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STAT414 course at </a:t>
            </a:r>
            <a:r>
              <a:rPr lang="en-US" dirty="0" err="1" smtClean="0"/>
              <a:t>PennState</a:t>
            </a:r>
            <a:endParaRPr lang="en-US" dirty="0" smtClean="0"/>
          </a:p>
          <a:p>
            <a:r>
              <a:rPr lang="en-US" dirty="0"/>
              <a:t>https://onlinecourses.science.psu.edu/stat414/</a:t>
            </a:r>
          </a:p>
        </p:txBody>
      </p:sp>
    </p:spTree>
    <p:extLst>
      <p:ext uri="{BB962C8B-B14F-4D97-AF65-F5344CB8AC3E}">
        <p14:creationId xmlns:p14="http://schemas.microsoft.com/office/powerpoint/2010/main" val="242528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36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Toss a fair, six-sided die many times. </a:t>
            </a:r>
            <a:r>
              <a:rPr lang="en-US" b="1" i="1" dirty="0"/>
              <a:t>In the long run</a:t>
            </a:r>
            <a:r>
              <a:rPr lang="en-US" dirty="0"/>
              <a:t> </a:t>
            </a:r>
            <a:r>
              <a:rPr lang="en-US" dirty="0" smtClean="0"/>
              <a:t>, </a:t>
            </a:r>
            <a:r>
              <a:rPr lang="en-US" dirty="0"/>
              <a:t>what would the average (or "</a:t>
            </a:r>
            <a:r>
              <a:rPr lang="en-US" b="1" dirty="0"/>
              <a:t>mean</a:t>
            </a:r>
            <a:r>
              <a:rPr lang="en-US" dirty="0"/>
              <a:t>") of the tosses be?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mean is a weighted average, that is, an average of the values weighted by their respective individual probabilities.</a:t>
            </a:r>
          </a:p>
          <a:p>
            <a:r>
              <a:rPr lang="en-US" dirty="0"/>
              <a:t>The mean is called the expected value of </a:t>
            </a:r>
            <a:r>
              <a:rPr lang="en-US" i="1" dirty="0"/>
              <a:t>X</a:t>
            </a:r>
            <a:r>
              <a:rPr lang="en-US" dirty="0"/>
              <a:t>, denoted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or by </a:t>
            </a:r>
            <a:r>
              <a:rPr lang="en-US" i="1" dirty="0"/>
              <a:t>μ</a:t>
            </a:r>
            <a:r>
              <a:rPr lang="en-US" dirty="0"/>
              <a:t>,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1898361"/>
            <a:ext cx="57245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724295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9" y="2089458"/>
            <a:ext cx="12201483" cy="31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493189"/>
            <a:ext cx="961699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Theorem.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it exists, the mathematical expectation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satisfies the following properties: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If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constant, then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=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If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constant and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function, then: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[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)]=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[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)]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61" y="4533900"/>
            <a:ext cx="60769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0" y="1825625"/>
            <a:ext cx="10094460" cy="1302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0" y="3372644"/>
            <a:ext cx="4744315" cy="12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46" y="1825625"/>
            <a:ext cx="11360315" cy="23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6643"/>
            <a:ext cx="10515600" cy="4351338"/>
          </a:xfrm>
        </p:spPr>
        <p:txBody>
          <a:bodyPr/>
          <a:lstStyle/>
          <a:p>
            <a:r>
              <a:rPr lang="el-GR" i="1" dirty="0"/>
              <a:t>μ</a:t>
            </a:r>
            <a:r>
              <a:rPr lang="en-US" i="1" baseline="-25000" dirty="0"/>
              <a:t>X</a:t>
            </a:r>
            <a:r>
              <a:rPr lang="en-US" dirty="0"/>
              <a:t> =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3(0.3) + 4(0.4) + 5(0.3) = 4</a:t>
            </a:r>
          </a:p>
          <a:p>
            <a:r>
              <a:rPr lang="el-GR" i="1" dirty="0"/>
              <a:t>μ</a:t>
            </a:r>
            <a:r>
              <a:rPr lang="en-US" i="1" baseline="-25000" dirty="0"/>
              <a:t>Y</a:t>
            </a:r>
            <a:r>
              <a:rPr lang="en-US" dirty="0"/>
              <a:t> =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= 1(0.4) + 2(0.1) + 6(0.3) + 8(0.2) = 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4" y="1690688"/>
            <a:ext cx="630555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495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75732"/>
            <a:ext cx="42100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1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1336291" cy="36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4" y="1690688"/>
            <a:ext cx="630555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495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75732"/>
            <a:ext cx="4210050" cy="5810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495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54" y="1836089"/>
            <a:ext cx="421005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09201"/>
            <a:ext cx="10155382" cy="40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825624"/>
            <a:ext cx="10626318" cy="130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3651106"/>
            <a:ext cx="5857924" cy="28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Definition. </a:t>
            </a:r>
            <a:r>
              <a:rPr lang="en-US" dirty="0"/>
              <a:t>Given a random experiment with sample space </a:t>
            </a:r>
            <a:r>
              <a:rPr lang="en-US" i="1" dirty="0"/>
              <a:t>S, </a:t>
            </a:r>
            <a:r>
              <a:rPr lang="en-US" dirty="0"/>
              <a:t>a </a:t>
            </a:r>
            <a:r>
              <a:rPr lang="en-US" b="1" dirty="0"/>
              <a:t>random variable</a:t>
            </a:r>
            <a:r>
              <a:rPr lang="en-US" dirty="0"/>
              <a:t> </a:t>
            </a:r>
            <a:r>
              <a:rPr lang="en-US" b="1" i="1" dirty="0"/>
              <a:t>X</a:t>
            </a:r>
            <a:r>
              <a:rPr lang="en-US" dirty="0"/>
              <a:t> is a set function that assigns one and only one real number to each element </a:t>
            </a:r>
            <a:r>
              <a:rPr lang="en-US" i="1" dirty="0"/>
              <a:t>s</a:t>
            </a:r>
            <a:r>
              <a:rPr lang="en-US" dirty="0"/>
              <a:t> that belongs in the sample space </a:t>
            </a:r>
            <a:r>
              <a:rPr lang="en-US" i="1" dirty="0"/>
              <a:t>S</a:t>
            </a:r>
            <a:r>
              <a:rPr lang="en-US" dirty="0"/>
              <a:t>. </a:t>
            </a:r>
          </a:p>
          <a:p>
            <a:r>
              <a:rPr lang="en-US" dirty="0"/>
              <a:t>The set of all possible values of the random variable</a:t>
            </a:r>
            <a:r>
              <a:rPr lang="en-US" i="1" dirty="0"/>
              <a:t> X, </a:t>
            </a:r>
            <a:r>
              <a:rPr lang="en-US" dirty="0"/>
              <a:t>denoted</a:t>
            </a:r>
            <a:r>
              <a:rPr lang="en-US" i="1" dirty="0"/>
              <a:t> x, </a:t>
            </a:r>
            <a:r>
              <a:rPr lang="en-US" dirty="0"/>
              <a:t>is called the </a:t>
            </a:r>
            <a:r>
              <a:rPr lang="en-US" b="1" dirty="0"/>
              <a:t>support</a:t>
            </a:r>
            <a:r>
              <a:rPr lang="en-US" dirty="0"/>
              <a:t>, or </a:t>
            </a:r>
            <a:r>
              <a:rPr lang="en-US" b="1" dirty="0"/>
              <a:t>space</a:t>
            </a:r>
            <a:r>
              <a:rPr lang="en-US" dirty="0"/>
              <a:t>,</a:t>
            </a:r>
            <a:r>
              <a:rPr lang="en-US" b="1" dirty="0"/>
              <a:t> </a:t>
            </a:r>
            <a:r>
              <a:rPr lang="en-US" dirty="0"/>
              <a:t>of </a:t>
            </a:r>
            <a:r>
              <a:rPr lang="en-US" i="1" dirty="0"/>
              <a:t>X.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4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 and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43534" cy="200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3"/>
            <a:ext cx="9828749" cy="25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785899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27300"/>
            <a:ext cx="7858991" cy="4046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0745" y="6488668"/>
            <a:ext cx="328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KhanAcademy</a:t>
            </a:r>
            <a:r>
              <a:rPr lang="en-US" dirty="0" smtClean="0"/>
              <a:t>, Random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0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expected values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),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), ..., and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30000" dirty="0" err="1"/>
              <a:t>r</a:t>
            </a:r>
            <a:r>
              <a:rPr lang="en-US" dirty="0"/>
              <a:t>) are called </a:t>
            </a:r>
            <a:r>
              <a:rPr lang="en-US" b="1" dirty="0"/>
              <a:t>moments</a:t>
            </a:r>
          </a:p>
          <a:p>
            <a:r>
              <a:rPr lang="en-US" i="1" dirty="0" smtClean="0"/>
              <a:t>Recall that:</a:t>
            </a:r>
          </a:p>
          <a:p>
            <a:r>
              <a:rPr lang="el-GR" i="1" dirty="0" smtClean="0"/>
              <a:t>μ</a:t>
            </a:r>
            <a:r>
              <a:rPr lang="el-GR" dirty="0"/>
              <a:t> =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endParaRPr lang="en-US" b="1" dirty="0"/>
          </a:p>
          <a:p>
            <a:r>
              <a:rPr lang="el-GR" i="1" dirty="0"/>
              <a:t>σ</a:t>
            </a:r>
            <a:r>
              <a:rPr lang="el-GR" baseline="30000" dirty="0"/>
              <a:t>2</a:t>
            </a:r>
            <a:r>
              <a:rPr lang="el-GR" dirty="0"/>
              <a:t> = </a:t>
            </a:r>
            <a:r>
              <a:rPr lang="en-US" i="1" dirty="0" err="1"/>
              <a:t>Var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 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) − </a:t>
            </a:r>
            <a:r>
              <a:rPr lang="el-GR" i="1" dirty="0"/>
              <a:t>μ</a:t>
            </a:r>
            <a:r>
              <a:rPr lang="el-GR" i="1" baseline="30000" dirty="0"/>
              <a:t>2</a:t>
            </a:r>
            <a:endParaRPr lang="el-G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1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Generating Function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42753" y="1560773"/>
            <a:ext cx="1041104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 a discrete random variable with probability mass function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support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moment generating function of 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as long as the summation is finite for some interval of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around 0. 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19" y="2681663"/>
            <a:ext cx="4590683" cy="11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0830851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moment generation function for a binomial variable 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57" y="2457450"/>
            <a:ext cx="177165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35" y="3325019"/>
            <a:ext cx="6671670" cy="116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35" y="4732193"/>
            <a:ext cx="8532112" cy="125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35" y="6176963"/>
            <a:ext cx="8532112" cy="6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622929" cy="2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2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3" y="1825625"/>
            <a:ext cx="10010538" cy="34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1182"/>
            <a:ext cx="9261764" cy="442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8" y="1471613"/>
            <a:ext cx="1245520" cy="584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911" y="1468438"/>
            <a:ext cx="3804557" cy="6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9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05433"/>
            <a:ext cx="10592468" cy="3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rat is selected at random from a cage of male (M) and female rats (F). Once selected, the gender of the selected rat is noted. The sample space is thus:</a:t>
            </a:r>
          </a:p>
          <a:p>
            <a:r>
              <a:rPr lang="en-US" i="1" dirty="0"/>
              <a:t>S</a:t>
            </a:r>
            <a:r>
              <a:rPr lang="en-US" dirty="0"/>
              <a:t> = {M, F}</a:t>
            </a:r>
          </a:p>
          <a:p>
            <a:r>
              <a:rPr lang="en-US" dirty="0"/>
              <a:t>Define the random variable </a:t>
            </a:r>
            <a:r>
              <a:rPr lang="en-US" i="1" dirty="0"/>
              <a:t>X</a:t>
            </a:r>
            <a:r>
              <a:rPr lang="en-US" dirty="0"/>
              <a:t> as follows:</a:t>
            </a:r>
          </a:p>
          <a:p>
            <a:r>
              <a:rPr lang="en-US" dirty="0"/>
              <a:t>Let </a:t>
            </a:r>
            <a:r>
              <a:rPr lang="en-US" i="1" dirty="0"/>
              <a:t>X</a:t>
            </a:r>
            <a:r>
              <a:rPr lang="en-US" dirty="0"/>
              <a:t> = 0 if the rat is male.</a:t>
            </a:r>
          </a:p>
          <a:p>
            <a:r>
              <a:rPr lang="en-US" dirty="0"/>
              <a:t>Let </a:t>
            </a:r>
            <a:r>
              <a:rPr lang="en-US" i="1" dirty="0"/>
              <a:t>X</a:t>
            </a:r>
            <a:r>
              <a:rPr lang="en-US" dirty="0"/>
              <a:t> = 1 if the rat is female. </a:t>
            </a:r>
          </a:p>
          <a:p>
            <a:r>
              <a:rPr lang="en-US" dirty="0"/>
              <a:t>Note that the random variable </a:t>
            </a:r>
            <a:r>
              <a:rPr lang="en-US" i="1" dirty="0"/>
              <a:t>X</a:t>
            </a:r>
            <a:r>
              <a:rPr lang="en-US" dirty="0"/>
              <a:t> assigns one and only one real number (0 and 1) to each element of the sample space (M and F). The support, or space, of </a:t>
            </a:r>
            <a:r>
              <a:rPr lang="en-US" i="1" dirty="0"/>
              <a:t>X</a:t>
            </a:r>
            <a:r>
              <a:rPr lang="en-US" dirty="0"/>
              <a:t> is {0, 1}.</a:t>
            </a:r>
          </a:p>
          <a:p>
            <a:r>
              <a:rPr lang="en-US" dirty="0"/>
              <a:t>Note that we don't necessarily need to use the numbers 0 and 1 as the support. For example, we could have alternatively (and perhaps arbitrarily?!) used the numbers 5 and 15, respectively. In that case, our random variable would be defined as </a:t>
            </a:r>
            <a:r>
              <a:rPr lang="en-US" i="1" dirty="0"/>
              <a:t>X</a:t>
            </a:r>
            <a:r>
              <a:rPr lang="en-US" dirty="0"/>
              <a:t> = 5 of the rat is male, and </a:t>
            </a:r>
            <a:r>
              <a:rPr lang="en-US" i="1" dirty="0"/>
              <a:t>X</a:t>
            </a:r>
            <a:r>
              <a:rPr lang="en-US" dirty="0"/>
              <a:t> = 15 if the rat is female.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1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Probability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45" y="2056376"/>
            <a:ext cx="8056418" cy="38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Variance of a Binomial R.V.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80" y="1825625"/>
            <a:ext cx="9737529" cy="119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80" y="3591789"/>
            <a:ext cx="9561802" cy="28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3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8637"/>
            <a:ext cx="8347364" cy="61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1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34"/>
            <a:ext cx="4772025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7859"/>
            <a:ext cx="50196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29369"/>
            <a:ext cx="6791325" cy="3971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80" y="4337050"/>
            <a:ext cx="47815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3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rain, in inches, that falls in a randomly selected storm</a:t>
            </a:r>
          </a:p>
          <a:p>
            <a:r>
              <a:rPr lang="en-US" dirty="0"/>
              <a:t>the weight, in pounds, of a randomly selected student</a:t>
            </a:r>
          </a:p>
          <a:p>
            <a:r>
              <a:rPr lang="en-US" dirty="0"/>
              <a:t>the square footage of a randomly selected three-bedroom </a:t>
            </a:r>
            <a:r>
              <a:rPr lang="en-US" dirty="0" smtClean="0"/>
              <a:t>house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13 mm rain drop may be 13.456789 or 13.00000000012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1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Density histogram</a:t>
            </a:r>
            <a:br>
              <a:rPr lang="en-US" b="1" dirty="0" smtClean="0"/>
            </a:br>
            <a:r>
              <a:rPr lang="en-US" b="1" dirty="0" err="1" smtClean="0"/>
              <a:t>Histogram</a:t>
            </a:r>
            <a:r>
              <a:rPr lang="en-US" b="1" dirty="0" smtClean="0"/>
              <a:t> </a:t>
            </a:r>
            <a:r>
              <a:rPr lang="en-US" b="1" dirty="0"/>
              <a:t>of continuous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26364" cy="9549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Measured nose lengths</a:t>
            </a:r>
          </a:p>
          <a:p>
            <a:pPr marL="0" indent="0">
              <a:buNone/>
            </a:pPr>
            <a:r>
              <a:rPr lang="en-US" dirty="0" smtClean="0"/>
              <a:t>(error in measurement)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52847" y="1928108"/>
            <a:ext cx="3037490" cy="741208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  <a:t>38 50 38 40 35 52 45 50 40 32 40 47 70 55 51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  <a:t>43 40 45 45 55 37 50 45 45 55 50 45 35 52 32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  <a:t>45 50 40 40 50 41 41 40 40 46 45 40 43 45 42</a:t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</a:b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e mono"/>
              </a:rPr>
              <a:t>45 45 48 45 45 35 45 45 40 45 40 40 45 35 52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5103" y="2565002"/>
            <a:ext cx="1170179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number,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 the sample.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class intervals (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, (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, ..., (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frequency,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of each class 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relative frequency (proportion) of each class by dividing the class frequency by the total number in the sample — that is,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÷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histogram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draw a rectangle for each class with the class interval as the base and the height equal to the frequency of the class.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 frequency histogram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draw a rectangle for each class with the class interval as the base and the height equal to the relative frequency of the class.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 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density histogram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draw a rectangle for each class with the class interval as the base and the height equal to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)=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fi / 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−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i-1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             f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−1&lt;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≤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ci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       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1, 2,..., 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793672"/>
            <a:ext cx="5524500" cy="1924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20" y="4353341"/>
            <a:ext cx="3484789" cy="24464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88009" y="44361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area of the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entire histogram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equals 1.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</a:t>
            </a:r>
            <a:r>
              <a:rPr lang="en-US" dirty="0"/>
              <a:t>D</a:t>
            </a:r>
            <a:r>
              <a:rPr lang="en-US" dirty="0" smtClean="0"/>
              <a:t>ensity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3" y="1901103"/>
            <a:ext cx="3057525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" y="4346864"/>
            <a:ext cx="296227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626" y="1462953"/>
            <a:ext cx="33432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257" y="4001294"/>
            <a:ext cx="33813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7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</a:t>
            </a:r>
            <a:r>
              <a:rPr lang="en-US" dirty="0"/>
              <a:t>D</a:t>
            </a:r>
            <a:r>
              <a:rPr lang="en-US" dirty="0" smtClean="0"/>
              <a:t>ensity Function (</a:t>
            </a:r>
            <a:r>
              <a:rPr lang="en-US" dirty="0" err="1" smtClean="0"/>
              <a:t>p.d.f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26" y="1825625"/>
            <a:ext cx="10938590" cy="35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8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 </a:t>
            </a:r>
            <a:r>
              <a:rPr lang="en-US" i="1" dirty="0"/>
              <a:t>X</a:t>
            </a:r>
            <a:r>
              <a:rPr lang="en-US" dirty="0"/>
              <a:t> is continuous,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 = </a:t>
            </a:r>
            <a:r>
              <a:rPr lang="en-US" i="1" dirty="0"/>
              <a:t>x</a:t>
            </a:r>
            <a:r>
              <a:rPr lang="en-US" dirty="0"/>
              <a:t>) = 0 for all </a:t>
            </a:r>
            <a:r>
              <a:rPr lang="en-US" i="1" dirty="0"/>
              <a:t>x</a:t>
            </a:r>
            <a:r>
              <a:rPr lang="en-US" dirty="0"/>
              <a:t> in the support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 ≤ </a:t>
            </a:r>
            <a:r>
              <a:rPr lang="en-US" i="1" dirty="0"/>
              <a:t>X</a:t>
            </a:r>
            <a:r>
              <a:rPr lang="en-US" dirty="0"/>
              <a:t> ≤ </a:t>
            </a:r>
            <a:r>
              <a:rPr lang="en-US" i="1" dirty="0"/>
              <a:t>b</a:t>
            </a:r>
            <a:r>
              <a:rPr lang="en-US" dirty="0"/>
              <a:t>) =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 &lt; </a:t>
            </a:r>
            <a:r>
              <a:rPr lang="en-US" i="1" dirty="0"/>
              <a:t>X</a:t>
            </a:r>
            <a:r>
              <a:rPr lang="en-US" dirty="0"/>
              <a:t> ≤ </a:t>
            </a:r>
            <a:r>
              <a:rPr lang="en-US" i="1" dirty="0"/>
              <a:t>b</a:t>
            </a:r>
            <a:r>
              <a:rPr lang="en-US" dirty="0"/>
              <a:t>) =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 ≤ </a:t>
            </a:r>
            <a:r>
              <a:rPr lang="en-US" i="1" dirty="0"/>
              <a:t>X</a:t>
            </a:r>
            <a:r>
              <a:rPr lang="en-US" dirty="0"/>
              <a:t> &lt; </a:t>
            </a:r>
            <a:r>
              <a:rPr lang="en-US" i="1" dirty="0"/>
              <a:t>b</a:t>
            </a:r>
            <a:r>
              <a:rPr lang="en-US" dirty="0"/>
              <a:t>) =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 &lt; </a:t>
            </a:r>
            <a:r>
              <a:rPr lang="en-US" i="1" dirty="0"/>
              <a:t>X</a:t>
            </a:r>
            <a:r>
              <a:rPr lang="en-US" dirty="0"/>
              <a:t> &lt; </a:t>
            </a:r>
            <a:r>
              <a:rPr lang="en-US" i="1" dirty="0"/>
              <a:t>b</a:t>
            </a:r>
            <a:r>
              <a:rPr lang="en-US" dirty="0" smtClean="0"/>
              <a:t>) </a:t>
            </a:r>
            <a:r>
              <a:rPr lang="en-US" dirty="0"/>
              <a:t>for any constants </a:t>
            </a:r>
            <a:r>
              <a:rPr lang="en-US" i="1" dirty="0"/>
              <a:t>a</a:t>
            </a:r>
            <a:r>
              <a:rPr lang="en-US" dirty="0"/>
              <a:t> and </a:t>
            </a:r>
            <a:r>
              <a:rPr lang="en-US" i="1" dirty="0"/>
              <a:t>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43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</a:t>
            </a:r>
            <a:r>
              <a:rPr lang="en-US" dirty="0" err="1" smtClean="0"/>
              <a:t>c.d.f</a:t>
            </a:r>
            <a:r>
              <a:rPr lang="en-US" dirty="0" smtClean="0"/>
              <a:t> for discrete R.V. 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29" y="1825625"/>
            <a:ext cx="4495480" cy="927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9" y="3544093"/>
            <a:ext cx="10538068" cy="14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Definition. </a:t>
            </a:r>
            <a:r>
              <a:rPr lang="en-US" dirty="0"/>
              <a:t>A random variable </a:t>
            </a:r>
            <a:r>
              <a:rPr lang="en-US" i="1" dirty="0"/>
              <a:t>X</a:t>
            </a:r>
            <a:r>
              <a:rPr lang="en-US" dirty="0"/>
              <a:t> is a </a:t>
            </a:r>
            <a:r>
              <a:rPr lang="en-US" b="1" dirty="0"/>
              <a:t>discrete random variable</a:t>
            </a:r>
            <a:r>
              <a:rPr lang="en-US" dirty="0"/>
              <a:t> if:</a:t>
            </a:r>
          </a:p>
          <a:p>
            <a:r>
              <a:rPr lang="en-US" dirty="0"/>
              <a:t>there are a finite number of possible outcomes of </a:t>
            </a:r>
            <a:r>
              <a:rPr lang="en-US" i="1" dirty="0"/>
              <a:t>X</a:t>
            </a:r>
            <a:r>
              <a:rPr lang="en-US" dirty="0"/>
              <a:t>, or</a:t>
            </a:r>
          </a:p>
          <a:p>
            <a:r>
              <a:rPr lang="en-US" dirty="0"/>
              <a:t>there are a countably infinite number of possible outcomes of 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Examples of discrete data include the number of siblings a randomly selected person has, the total on the faces of a pair of six-sided dice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95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53" y="1690689"/>
            <a:ext cx="7507865" cy="50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9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640782" cy="48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2" y="5730623"/>
            <a:ext cx="1670348" cy="43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864" y="6245687"/>
            <a:ext cx="2351809" cy="3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2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9134133" cy="48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a uniform R.V.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183582" cy="47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4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Uniform variables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1254"/>
            <a:ext cx="6172200" cy="7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29137"/>
            <a:ext cx="6410325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5" y="1773815"/>
            <a:ext cx="4606253" cy="2216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43" y="4073236"/>
            <a:ext cx="3880553" cy="1851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243" y="5924946"/>
            <a:ext cx="32480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5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76" y="1918421"/>
            <a:ext cx="10706900" cy="27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6865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8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567441"/>
            <a:ext cx="7782790" cy="5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5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825345" cy="48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1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65797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151081"/>
            <a:ext cx="1059424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Definition.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 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probability mass function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of a discrete random variable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is a function that satisfies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following properties: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 = 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= 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&gt;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∈ the support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(2)  ∑x∈Sf(x)=1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∈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Size1"/>
                <a:cs typeface="Times New Roman" panose="02020603050405020304" pitchFamily="18" charset="0"/>
              </a:rPr>
              <a:t>∑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∈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Af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Times New Roman" panose="02020603050405020304" pitchFamily="18" charset="0"/>
              </a:rPr>
              <a:t>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2418"/>
            <a:ext cx="6154882" cy="51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0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2225818"/>
            <a:ext cx="11328058" cy="1951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3659"/>
            <a:ext cx="9261764" cy="24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06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5817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5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normal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58422" cy="189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5" y="4280838"/>
            <a:ext cx="10366371" cy="7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 </a:t>
            </a:r>
            <a:r>
              <a:rPr lang="en-US" i="1" dirty="0"/>
              <a:t>X</a:t>
            </a:r>
            <a:r>
              <a:rPr lang="en-US" dirty="0"/>
              <a:t> equal the number of siblings of </a:t>
            </a:r>
            <a:r>
              <a:rPr lang="en-US" dirty="0" smtClean="0"/>
              <a:t>students in a class. </a:t>
            </a:r>
            <a:r>
              <a:rPr lang="en-US" dirty="0"/>
              <a:t>The support of </a:t>
            </a:r>
            <a:r>
              <a:rPr lang="en-US" i="1" dirty="0"/>
              <a:t>X</a:t>
            </a:r>
            <a:r>
              <a:rPr lang="en-US" dirty="0"/>
              <a:t> is, of course, 0, 1, 2, 3, ... Because the support contains a countably infinite number of possible values, </a:t>
            </a:r>
            <a:r>
              <a:rPr lang="en-US" i="1" dirty="0"/>
              <a:t>X</a:t>
            </a:r>
            <a:r>
              <a:rPr lang="en-US" dirty="0"/>
              <a:t> is a discrete random variable with a probability mass function. Find 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 = </a:t>
            </a:r>
            <a:r>
              <a:rPr lang="en-US" i="1" dirty="0"/>
              <a:t>x</a:t>
            </a:r>
            <a:r>
              <a:rPr lang="en-US" dirty="0"/>
              <a:t>), the probability mass function of </a:t>
            </a:r>
            <a:r>
              <a:rPr lang="en-US" i="1" dirty="0"/>
              <a:t>X,</a:t>
            </a:r>
            <a:r>
              <a:rPr lang="en-US" dirty="0"/>
              <a:t> for all </a:t>
            </a:r>
            <a:r>
              <a:rPr lang="en-US" i="1" dirty="0"/>
              <a:t>x</a:t>
            </a:r>
            <a:r>
              <a:rPr lang="en-US" dirty="0"/>
              <a:t> in the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48" y="1825625"/>
            <a:ext cx="57340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Function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5346" y="1628760"/>
            <a:ext cx="2282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FX(t)=P(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X≤t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05346" y="2613273"/>
            <a:ext cx="1017432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cdf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random variable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has the following properties: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FX(t) is 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nondecreasing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function of t, for −∞&lt;t&lt;∞.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cdf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FX(t), ranges from 0 to 1. This makes sense since FX(t) is a probability.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 X is a discrete random variable whose minimum value is 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 FX(a)=P(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X≤a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)=P(X=a)=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(a). If c is less than a, then FX(c)=0.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maximum value of X is b, then FX(b)=1.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 called the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probabilities concerning X can be stated in terms of 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33950" cy="4351338"/>
          </a:xfrm>
        </p:spPr>
        <p:txBody>
          <a:bodyPr/>
          <a:lstStyle/>
          <a:p>
            <a:r>
              <a:rPr lang="en-US" dirty="0"/>
              <a:t>A crate contains 50 light bulbs of which 5 are defective and 45 are not. A Quality Control Inspector randomly samples 4 bulbs without replacement.  Let </a:t>
            </a:r>
            <a:r>
              <a:rPr lang="en-US" i="1" dirty="0"/>
              <a:t>X</a:t>
            </a:r>
            <a:r>
              <a:rPr lang="en-US" dirty="0"/>
              <a:t> = the number of defective bulbs selected. Find the probability mass function, 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of the discrete random variable 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825625"/>
            <a:ext cx="55816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Distribution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462138"/>
            <a:ext cx="112659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we randomly select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items without replacement from a set of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items of which: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items are of one type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items are of a second 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the probability mass function of the discrete random variable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 called the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hypergeometric distribution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is of the form: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the support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the collection of nonnegative integers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satisfies the inequalities: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≤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≤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−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≤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−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372" y="2962275"/>
            <a:ext cx="4059346" cy="17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329</Words>
  <Application>Microsoft Office PowerPoint</Application>
  <PresentationFormat>Widescreen</PresentationFormat>
  <Paragraphs>146</Paragraphs>
  <Slides>53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andale mono</vt:lpstr>
      <vt:lpstr>Arial</vt:lpstr>
      <vt:lpstr>Calibri</vt:lpstr>
      <vt:lpstr>Calibri Light</vt:lpstr>
      <vt:lpstr>MathJax_Main</vt:lpstr>
      <vt:lpstr>MathJax_Math-italic</vt:lpstr>
      <vt:lpstr>MathJax_Size1</vt:lpstr>
      <vt:lpstr>Times New Roman</vt:lpstr>
      <vt:lpstr>Times New Roman</vt:lpstr>
      <vt:lpstr>Office Theme</vt:lpstr>
      <vt:lpstr>Random variables, Expectation, Mean and Variance</vt:lpstr>
      <vt:lpstr>Random variable</vt:lpstr>
      <vt:lpstr>Example</vt:lpstr>
      <vt:lpstr>Discrete random variable</vt:lpstr>
      <vt:lpstr>Probability mass function</vt:lpstr>
      <vt:lpstr>Example</vt:lpstr>
      <vt:lpstr>Cumulative Distribution Function</vt:lpstr>
      <vt:lpstr>Hypergeometric Distribution </vt:lpstr>
      <vt:lpstr>Hypergeometric Distribution </vt:lpstr>
      <vt:lpstr>Mean</vt:lpstr>
      <vt:lpstr>Expected value</vt:lpstr>
      <vt:lpstr>Expectation</vt:lpstr>
      <vt:lpstr>Expectation</vt:lpstr>
      <vt:lpstr>Mean</vt:lpstr>
      <vt:lpstr>Example</vt:lpstr>
      <vt:lpstr>Variance</vt:lpstr>
      <vt:lpstr>Example</vt:lpstr>
      <vt:lpstr>Example</vt:lpstr>
      <vt:lpstr>Variance</vt:lpstr>
      <vt:lpstr>Sample Mean and Variance</vt:lpstr>
      <vt:lpstr>PowerPoint Presentation</vt:lpstr>
      <vt:lpstr>Moments</vt:lpstr>
      <vt:lpstr>Moment Generating Function</vt:lpstr>
      <vt:lpstr>PowerPoint Presentation</vt:lpstr>
      <vt:lpstr>PowerPoint Presentation</vt:lpstr>
      <vt:lpstr>Binomial Random variable</vt:lpstr>
      <vt:lpstr>Binomial Distribution</vt:lpstr>
      <vt:lpstr>Example</vt:lpstr>
      <vt:lpstr>Cumulative Probability Distribution</vt:lpstr>
      <vt:lpstr>Cumulative Probability Function</vt:lpstr>
      <vt:lpstr>Mean and Variance of a Binomial R.V.</vt:lpstr>
      <vt:lpstr>PowerPoint Presentation</vt:lpstr>
      <vt:lpstr>PowerPoint Presentation</vt:lpstr>
      <vt:lpstr>Continuous Random Variable</vt:lpstr>
      <vt:lpstr>Density histogram Histogram of continuous data </vt:lpstr>
      <vt:lpstr>Probability Density Function</vt:lpstr>
      <vt:lpstr>Probability Density Function (p.d.f)</vt:lpstr>
      <vt:lpstr>Notes</vt:lpstr>
      <vt:lpstr>Cumulative Distribution Function</vt:lpstr>
      <vt:lpstr>Percentiles</vt:lpstr>
      <vt:lpstr>Expectations</vt:lpstr>
      <vt:lpstr>Uniform Distributions</vt:lpstr>
      <vt:lpstr>CDF of a uniform R.V.</vt:lpstr>
      <vt:lpstr>Properties of Uniform variables</vt:lpstr>
      <vt:lpstr>Normal distributions</vt:lpstr>
      <vt:lpstr>Example</vt:lpstr>
      <vt:lpstr>Characteristics</vt:lpstr>
      <vt:lpstr>Characteristics</vt:lpstr>
      <vt:lpstr>Characteristics</vt:lpstr>
      <vt:lpstr>Example</vt:lpstr>
      <vt:lpstr>Standard Normal distribution</vt:lpstr>
      <vt:lpstr>z-table</vt:lpstr>
      <vt:lpstr>Properties of normal distributions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Pinar Duygulu</dc:creator>
  <cp:lastModifiedBy>Pinar Duygulu</cp:lastModifiedBy>
  <cp:revision>122</cp:revision>
  <dcterms:created xsi:type="dcterms:W3CDTF">2017-02-15T21:40:24Z</dcterms:created>
  <dcterms:modified xsi:type="dcterms:W3CDTF">2017-03-10T15:18:46Z</dcterms:modified>
</cp:coreProperties>
</file>