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537" r:id="rId2"/>
    <p:sldId id="589" r:id="rId3"/>
    <p:sldId id="538" r:id="rId4"/>
    <p:sldId id="539" r:id="rId5"/>
    <p:sldId id="590" r:id="rId6"/>
    <p:sldId id="591" r:id="rId7"/>
    <p:sldId id="592" r:id="rId8"/>
    <p:sldId id="540" r:id="rId9"/>
    <p:sldId id="507" r:id="rId10"/>
    <p:sldId id="508" r:id="rId11"/>
    <p:sldId id="509" r:id="rId12"/>
    <p:sldId id="257" r:id="rId13"/>
    <p:sldId id="258" r:id="rId14"/>
    <p:sldId id="521" r:id="rId15"/>
    <p:sldId id="530" r:id="rId16"/>
    <p:sldId id="510" r:id="rId17"/>
    <p:sldId id="511" r:id="rId18"/>
    <p:sldId id="528" r:id="rId19"/>
    <p:sldId id="512" r:id="rId20"/>
    <p:sldId id="513" r:id="rId21"/>
    <p:sldId id="531" r:id="rId22"/>
    <p:sldId id="519" r:id="rId23"/>
    <p:sldId id="545" r:id="rId24"/>
    <p:sldId id="546" r:id="rId25"/>
    <p:sldId id="547" r:id="rId26"/>
    <p:sldId id="548" r:id="rId27"/>
    <p:sldId id="549" r:id="rId28"/>
    <p:sldId id="550" r:id="rId29"/>
    <p:sldId id="558" r:id="rId30"/>
    <p:sldId id="559" r:id="rId31"/>
    <p:sldId id="553" r:id="rId32"/>
    <p:sldId id="554" r:id="rId33"/>
    <p:sldId id="535" r:id="rId34"/>
    <p:sldId id="571" r:id="rId35"/>
    <p:sldId id="532" r:id="rId36"/>
    <p:sldId id="536" r:id="rId37"/>
    <p:sldId id="570" r:id="rId38"/>
    <p:sldId id="267" r:id="rId39"/>
    <p:sldId id="268" r:id="rId40"/>
    <p:sldId id="269" r:id="rId41"/>
    <p:sldId id="270" r:id="rId42"/>
    <p:sldId id="271" r:id="rId43"/>
    <p:sldId id="272" r:id="rId44"/>
    <p:sldId id="273" r:id="rId45"/>
    <p:sldId id="354" r:id="rId46"/>
    <p:sldId id="356" r:id="rId47"/>
    <p:sldId id="357" r:id="rId48"/>
    <p:sldId id="358" r:id="rId49"/>
    <p:sldId id="359" r:id="rId50"/>
    <p:sldId id="360" r:id="rId51"/>
    <p:sldId id="361" r:id="rId52"/>
    <p:sldId id="362" r:id="rId53"/>
    <p:sldId id="363" r:id="rId54"/>
    <p:sldId id="364" r:id="rId55"/>
    <p:sldId id="365" r:id="rId56"/>
    <p:sldId id="390" r:id="rId57"/>
    <p:sldId id="391" r:id="rId58"/>
    <p:sldId id="396" r:id="rId59"/>
    <p:sldId id="398" r:id="rId60"/>
    <p:sldId id="399" r:id="rId61"/>
    <p:sldId id="400" r:id="rId62"/>
    <p:sldId id="401" r:id="rId63"/>
    <p:sldId id="573" r:id="rId64"/>
    <p:sldId id="574" r:id="rId65"/>
    <p:sldId id="575" r:id="rId66"/>
    <p:sldId id="576" r:id="rId67"/>
    <p:sldId id="586" r:id="rId68"/>
    <p:sldId id="587" r:id="rId69"/>
    <p:sldId id="588" r:id="rId70"/>
    <p:sldId id="404" r:id="rId71"/>
    <p:sldId id="405" r:id="rId72"/>
    <p:sldId id="406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1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CE9E88DD-FC6F-11D4-87EC-00B0D025628B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CE9E88DD-FC6F-11D4-87EC-00B0D025628B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CE9E88DD-FC6F-11D4-87EC-00B0D025628B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e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ADE1C1-2994-484B-85B9-CB76058DE654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87DB2-22B6-4305-8D54-E710A039F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86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.</a:t>
            </a:r>
          </a:p>
        </p:txBody>
      </p:sp>
      <p:sp>
        <p:nvSpPr>
          <p:cNvPr id="3461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36009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35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7271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318251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40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0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768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0195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08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851876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42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295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434465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43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4999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32000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44</a:t>
            </a: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7047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214512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45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8909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55661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51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01383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42736161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52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0343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314523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C46ACC-CC3D-4B67-9FF8-817DA69D3A12}" type="slidenum">
              <a:rPr lang="en-US" altLang="en-US"/>
              <a:pPr/>
              <a:t>62</a:t>
            </a:fld>
            <a:endParaRPr lang="en-US" altLang="en-US"/>
          </a:p>
        </p:txBody>
      </p:sp>
      <p:sp>
        <p:nvSpPr>
          <p:cNvPr id="10188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883" name="Rectangle 3"/>
          <p:cNvSpPr>
            <a:spLocks noChangeArrowheads="1"/>
          </p:cNvSpPr>
          <p:nvPr/>
        </p:nvSpPr>
        <p:spPr bwMode="auto">
          <a:xfrm>
            <a:off x="0" y="8774113"/>
            <a:ext cx="29718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884" name="Rectangle 4"/>
          <p:cNvSpPr>
            <a:spLocks noChangeArrowheads="1"/>
          </p:cNvSpPr>
          <p:nvPr/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8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4464050"/>
            <a:ext cx="5029200" cy="4079875"/>
          </a:xfrm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endParaRPr lang="en-US" altLang="en-US"/>
          </a:p>
        </p:txBody>
      </p:sp>
      <p:sp>
        <p:nvSpPr>
          <p:cNvPr id="1018886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3538" y="698500"/>
            <a:ext cx="6132512" cy="34512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585027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975556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53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163341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6558B85-C769-49C9-B22A-375322DD3963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13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In the  table on the right the response variable  Y  represents the man-hours of labor for manufacturing a certain product in lots (X) that vary in size as demand fluctuates. 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53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A21083-2389-4B2B-90C8-12FF37EAD362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14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The data in this example concerns 10 recent production runs of a spare part manufactured by the Westwood company. </a:t>
            </a:r>
          </a:p>
          <a:p>
            <a:r>
              <a:rPr lang="en-US" altLang="en-US" dirty="0" smtClean="0">
                <a:latin typeface="Arial" panose="020B0604020202020204" pitchFamily="34" charset="0"/>
              </a:rPr>
              <a:t>Notice that for some values of  X  (X=30 and X=60) there correspond more than one value of  Y. This is not an ordinary functional relationship between  X  and  Y, where to each value of  X  a unique value of  Y must correspond.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  <a:p>
            <a:r>
              <a:rPr lang="en-US" altLang="en-US" b="1" u="sng" dirty="0" smtClean="0">
                <a:latin typeface="Arial" panose="020B0604020202020204" pitchFamily="34" charset="0"/>
              </a:rPr>
              <a:t>Question: </a:t>
            </a:r>
            <a:r>
              <a:rPr lang="en-US" altLang="en-US" dirty="0" smtClean="0">
                <a:latin typeface="Arial" panose="020B0604020202020204" pitchFamily="34" charset="0"/>
              </a:rPr>
              <a:t> What is a plausible way of thinking about this situation that would still lead to a model  y=F(X)  in which we would have a unique value  y  for each value of  X? </a:t>
            </a:r>
          </a:p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131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9D19C6-CDFE-4765-9056-3539D2010E7D}" type="slidenum">
              <a:rPr lang="en-US" altLang="en-US" sz="1200">
                <a:latin typeface="Tahoma" panose="020B0604030504040204" pitchFamily="34" charset="0"/>
              </a:rPr>
              <a:pPr eaLnBrk="1" hangingPunct="1"/>
              <a:t>15</a:t>
            </a:fld>
            <a:endParaRPr lang="en-US" altLang="en-US" sz="1200">
              <a:latin typeface="Tahoma" panose="020B0604030504040204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z="1400" smtClean="0">
                <a:latin typeface="Arial" panose="020B0604020202020204" pitchFamily="34" charset="0"/>
              </a:rPr>
              <a:t>The number of man-hours Y is treated in a regression model as a random variable.</a:t>
            </a:r>
          </a:p>
          <a:p>
            <a:r>
              <a:rPr lang="en-US" altLang="en-US" sz="1400" smtClean="0">
                <a:latin typeface="Arial" panose="020B0604020202020204" pitchFamily="34" charset="0"/>
              </a:rPr>
              <a:t>For each lot size, there is postulated a probability distribution of Y.</a:t>
            </a:r>
          </a:p>
          <a:p>
            <a:r>
              <a:rPr lang="en-US" altLang="en-US" sz="1400" smtClean="0">
                <a:latin typeface="Arial" panose="020B0604020202020204" pitchFamily="34" charset="0"/>
              </a:rPr>
              <a:t>This figure shows a probability distribution for X= 30, X=50, and X=70.</a:t>
            </a:r>
          </a:p>
          <a:p>
            <a:r>
              <a:rPr lang="en-US" altLang="en-US" sz="1400" smtClean="0">
                <a:latin typeface="Arial" panose="020B0604020202020204" pitchFamily="34" charset="0"/>
              </a:rPr>
              <a:t>The actual number of man-hours Y is then viewed as a random selection from this probability distribution.</a:t>
            </a:r>
          </a:p>
          <a:p>
            <a:r>
              <a:rPr lang="en-US" altLang="en-US" sz="1400" smtClean="0">
                <a:latin typeface="Arial" panose="020B0604020202020204" pitchFamily="34" charset="0"/>
              </a:rPr>
              <a:t>The means of the probability distributions have a systematic relation to the level of X. This systematic relationship is called the </a:t>
            </a:r>
            <a:r>
              <a:rPr lang="en-US" altLang="en-US" sz="1400" b="1" smtClean="0">
                <a:latin typeface="Arial" panose="020B0604020202020204" pitchFamily="34" charset="0"/>
              </a:rPr>
              <a:t>regression function</a:t>
            </a:r>
            <a:r>
              <a:rPr lang="en-US" altLang="en-US" sz="1400" smtClean="0">
                <a:latin typeface="Arial" panose="020B0604020202020204" pitchFamily="34" charset="0"/>
              </a:rPr>
              <a:t> of Y on X. The graph of regression function is called </a:t>
            </a:r>
            <a:r>
              <a:rPr lang="en-US" altLang="en-US" sz="1400" b="1" smtClean="0">
                <a:latin typeface="Arial" panose="020B0604020202020204" pitchFamily="34" charset="0"/>
              </a:rPr>
              <a:t>regression curve</a:t>
            </a:r>
            <a:r>
              <a:rPr lang="en-US" altLang="en-US" sz="1400" smtClean="0">
                <a:latin typeface="Arial" panose="020B0604020202020204" pitchFamily="34" charset="0"/>
              </a:rPr>
              <a:t>.</a:t>
            </a:r>
          </a:p>
          <a:p>
            <a:r>
              <a:rPr lang="en-US" altLang="en-US" sz="1400" smtClean="0">
                <a:latin typeface="Arial" panose="020B0604020202020204" pitchFamily="34" charset="0"/>
              </a:rPr>
              <a:t>In this figure the regression function is linear. This implies that the mean number of man-hours varies linearly with lot size.</a:t>
            </a:r>
          </a:p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98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26</a:t>
            </a:r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70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5138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931863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397000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863725" defTabSz="9318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3209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7781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2353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692525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en-US" sz="1000" i="1"/>
              <a:t>28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58375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5496385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60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34660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4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6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24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585" y="617538"/>
            <a:ext cx="10390716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A0230-D2F6-410F-A310-62CFD14C0C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4739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34585" y="214314"/>
            <a:ext cx="10390716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769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60117" y="20177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5769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60117" y="4151313"/>
            <a:ext cx="508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A1B5BA22-2AEB-4158-AEC3-EDA5FEA0D8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608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101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8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1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77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96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44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EAC2E-2B90-412E-9972-53BBB5FC0FA0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693E6-A884-4721-8647-63AB7D0B0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922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Excel_97-2003_Worksheet1.xls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8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4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9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2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3.w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4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55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6.wm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7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6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3.wmf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65.png"/><Relationship Id="rId4" Type="http://schemas.openxmlformats.org/officeDocument/2006/relationships/image" Target="../media/image64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66.w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7.w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6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70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72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75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7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7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80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80CCA-96F6-4231-A66A-44915DC7761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Deterministic Models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Hypothesize Exact Relationships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Suitable When Prediction Error is Negligible</a:t>
            </a:r>
          </a:p>
          <a:p>
            <a:pPr marL="533400" indent="-533400">
              <a:buFont typeface="Wingdings" panose="05000000000000000000" pitchFamily="2" charset="2"/>
              <a:buAutoNum type="arabicPeriod"/>
            </a:pPr>
            <a:r>
              <a:rPr lang="en-US" altLang="en-US" dirty="0"/>
              <a:t>Example: Body mass index (BMI) is measure of body fat based</a:t>
            </a:r>
          </a:p>
          <a:p>
            <a:pPr marL="533400" indent="-533400">
              <a:buNone/>
            </a:pPr>
            <a:endParaRPr lang="en-US" altLang="en-US" dirty="0"/>
          </a:p>
          <a:p>
            <a:pPr marL="914400" lvl="1" indent="-457200"/>
            <a:r>
              <a:rPr lang="en-US" altLang="en-US" i="1" dirty="0" smtClean="0"/>
              <a:t>BMI </a:t>
            </a:r>
            <a:r>
              <a:rPr lang="en-US" altLang="en-US" i="1" dirty="0"/>
              <a:t>=   </a:t>
            </a:r>
            <a:r>
              <a:rPr lang="en-US" altLang="en-US" i="1" u="sng" dirty="0"/>
              <a:t>Weight in Kilograms</a:t>
            </a:r>
            <a:r>
              <a:rPr lang="en-US" altLang="en-US" i="1" dirty="0"/>
              <a:t/>
            </a:r>
            <a:br>
              <a:rPr lang="en-US" altLang="en-US" i="1" dirty="0"/>
            </a:br>
            <a:r>
              <a:rPr lang="en-US" altLang="en-US" i="1" dirty="0"/>
              <a:t>             </a:t>
            </a:r>
            <a:r>
              <a:rPr lang="en-US" altLang="en-US" i="1" dirty="0" smtClean="0"/>
              <a:t>(</a:t>
            </a:r>
            <a:r>
              <a:rPr lang="en-US" altLang="en-US" i="1" dirty="0"/>
              <a:t>Height in Meters)</a:t>
            </a:r>
            <a:r>
              <a:rPr lang="en-US" altLang="en-US" i="1" baseline="30000" dirty="0"/>
              <a:t>2</a:t>
            </a:r>
          </a:p>
          <a:p>
            <a:pPr marL="914400" lvl="1" indent="-457200"/>
            <a:endParaRPr lang="en-US" altLang="en-US" dirty="0"/>
          </a:p>
          <a:p>
            <a:pPr marL="914400" lvl="1" indent="-4572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316688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A59F9-2AF8-4E2F-A855-6057ECD0E459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Probabilistic Models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dirty="0"/>
              <a:t>Hypothesize 2 Components</a:t>
            </a:r>
            <a:endParaRPr lang="en-US" altLang="en-US" sz="2400" dirty="0"/>
          </a:p>
          <a:p>
            <a:pPr marL="1371600" lvl="2" indent="-457200"/>
            <a:r>
              <a:rPr lang="en-US" altLang="en-US" sz="2800" dirty="0"/>
              <a:t>Deterministic</a:t>
            </a:r>
          </a:p>
          <a:p>
            <a:pPr marL="1371600" lvl="2" indent="-457200"/>
            <a:r>
              <a:rPr lang="en-US" altLang="en-US" sz="2800" dirty="0"/>
              <a:t>Random Error</a:t>
            </a:r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dirty="0"/>
              <a:t>Example: Systolic blood pressure of newborns Is 6 Times the Age in days + Random Error</a:t>
            </a:r>
            <a:endParaRPr lang="en-US" altLang="en-US" sz="2400" dirty="0"/>
          </a:p>
          <a:p>
            <a:pPr marL="1371600" lvl="2" indent="-457200"/>
            <a:r>
              <a:rPr lang="en-US" altLang="en-US" sz="2800" i="1" dirty="0"/>
              <a:t>SBP</a:t>
            </a:r>
            <a:r>
              <a:rPr lang="en-US" altLang="en-US" sz="2800" dirty="0"/>
              <a:t> = </a:t>
            </a:r>
            <a:r>
              <a:rPr lang="en-US" altLang="en-US" sz="2800" dirty="0" smtClean="0"/>
              <a:t>6 x age(d</a:t>
            </a:r>
            <a:r>
              <a:rPr lang="en-US" altLang="en-US" sz="2800" dirty="0"/>
              <a:t>)</a:t>
            </a:r>
            <a:r>
              <a:rPr lang="en-US" altLang="en-US" sz="2800" i="1" dirty="0"/>
              <a:t> </a:t>
            </a:r>
            <a:r>
              <a:rPr lang="en-US" altLang="en-US" sz="2800" dirty="0"/>
              <a:t>+ </a:t>
            </a:r>
            <a:r>
              <a:rPr lang="en-US" altLang="en-US" sz="2800" dirty="0">
                <a:latin typeface="Symbol" panose="05050102010706020507" pitchFamily="18" charset="2"/>
              </a:rPr>
              <a:t></a:t>
            </a:r>
          </a:p>
          <a:p>
            <a:pPr marL="1371600" lvl="2" indent="-457200"/>
            <a:r>
              <a:rPr lang="en-US" altLang="en-US" sz="2800" dirty="0"/>
              <a:t>Random Error May Be Due to Factors Other Than age in days (e.g. Birthweight)</a:t>
            </a:r>
          </a:p>
        </p:txBody>
      </p:sp>
    </p:spTree>
    <p:extLst>
      <p:ext uri="{BB962C8B-B14F-4D97-AF65-F5344CB8AC3E}">
        <p14:creationId xmlns:p14="http://schemas.microsoft.com/office/powerpoint/2010/main" val="134732245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Simple Regression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788" y="1849688"/>
            <a:ext cx="10808369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Simple regression analysis is a statistical tool </a:t>
            </a:r>
            <a:r>
              <a:rPr lang="en-US" altLang="en-US" dirty="0" smtClean="0">
                <a:latin typeface="Times New Roman" panose="02020603050405020304" pitchFamily="18" charset="0"/>
              </a:rPr>
              <a:t>that </a:t>
            </a:r>
            <a:r>
              <a:rPr lang="en-US" altLang="en-US" dirty="0">
                <a:latin typeface="Times New Roman" panose="02020603050405020304" pitchFamily="18" charset="0"/>
              </a:rPr>
              <a:t>gives us the ability to estimate the mathematical relationship between a dependent variable (usually called y) and an independent variable (usually called x).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The dependent variable is the variable for which we want to make a prediction.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While various non-linear forms may be used, simple linear regression models are the most common.</a:t>
            </a:r>
          </a:p>
        </p:txBody>
      </p:sp>
    </p:spTree>
    <p:extLst>
      <p:ext uri="{BB962C8B-B14F-4D97-AF65-F5344CB8AC3E}">
        <p14:creationId xmlns:p14="http://schemas.microsoft.com/office/powerpoint/2010/main" val="367887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The primary goal of quantitative analysis is to use current information about a phenomenon to predict its future behavior.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Current information is usually in the form of a set of data.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en-US" altLang="en-US" sz="2000" dirty="0">
                <a:latin typeface="Times New Roman" panose="02020603050405020304" pitchFamily="18" charset="0"/>
              </a:rPr>
              <a:t>In a simple case, when the data form a set of pairs of numbers, we may interpret them as representing the observed values of an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independent (or predictor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or explanatory)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variable  X and a dependent ( or </a:t>
            </a:r>
            <a:r>
              <a:rPr lang="en-US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response or outcome)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variable  Y.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graphicFrame>
        <p:nvGraphicFramePr>
          <p:cNvPr id="1026" name="Object 2048"/>
          <p:cNvGraphicFramePr>
            <a:graphicFrameLocks noGrp="1" noChangeAspect="1"/>
          </p:cNvGraphicFramePr>
          <p:nvPr>
            <p:ph type="chart" sz="half" idx="2"/>
          </p:nvPr>
        </p:nvGraphicFramePr>
        <p:xfrm>
          <a:off x="7161213" y="2017713"/>
          <a:ext cx="2824162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name="Worksheet" r:id="rId4" imgW="1228954" imgH="1791005" progId="Excel.Sheet.8">
                  <p:embed/>
                </p:oleObj>
              </mc:Choice>
              <mc:Fallback>
                <p:oleObj name="Worksheet" r:id="rId4" imgW="1228954" imgH="17910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1213" y="2017713"/>
                        <a:ext cx="2824162" cy="411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0273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Introduction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33074"/>
            <a:ext cx="5080000" cy="4114800"/>
          </a:xfrm>
        </p:spPr>
        <p:txBody>
          <a:bodyPr/>
          <a:lstStyle/>
          <a:p>
            <a:pPr eaLnBrk="1" hangingPunct="1"/>
            <a:r>
              <a:rPr lang="en-US" altLang="en-US" sz="2400">
                <a:latin typeface="Times New Roman" panose="02020603050405020304" pitchFamily="18" charset="0"/>
              </a:rPr>
              <a:t>The goal of the analyst who studies the data is to find a functional relation</a:t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/>
            </a:r>
            <a:br>
              <a:rPr lang="en-US" altLang="en-US" sz="2400">
                <a:latin typeface="Times New Roman" panose="02020603050405020304" pitchFamily="18" charset="0"/>
              </a:rPr>
            </a:br>
            <a:r>
              <a:rPr lang="en-US" altLang="en-US" sz="2400">
                <a:latin typeface="Times New Roman" panose="02020603050405020304" pitchFamily="18" charset="0"/>
              </a:rPr>
              <a:t> between the response variable y and the predictor variable x.</a:t>
            </a:r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>
            <p:extLst/>
          </p:nvPr>
        </p:nvGraphicFramePr>
        <p:xfrm>
          <a:off x="2745317" y="3990474"/>
          <a:ext cx="13716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6" name="Equation" r:id="rId4" imgW="583920" imgH="203040" progId="Equation.3">
                  <p:embed/>
                </p:oleObj>
              </mc:Choice>
              <mc:Fallback>
                <p:oleObj name="Equation" r:id="rId4" imgW="583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5317" y="3990474"/>
                        <a:ext cx="13716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8"/>
          <p:cNvGraphicFramePr>
            <a:graphicFrameLocks noGrp="1" noChangeAspect="1"/>
          </p:cNvGraphicFramePr>
          <p:nvPr>
            <p:ph type="chart" sz="half" idx="2"/>
            <p:extLst/>
          </p:nvPr>
        </p:nvGraphicFramePr>
        <p:xfrm>
          <a:off x="4889322" y="1612232"/>
          <a:ext cx="6852164" cy="53294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47" name="Chart" r:id="rId6" imgW="9639348" imgH="5667446" progId="Excel.Chart.8">
                  <p:embed followColorScheme="full"/>
                </p:oleObj>
              </mc:Choice>
              <mc:Fallback>
                <p:oleObj name="Chart" r:id="rId6" imgW="9639348" imgH="5667446" progId="Excel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322" y="1612232"/>
                        <a:ext cx="6852164" cy="53294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7463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Times New Roman" panose="02020603050405020304" pitchFamily="18" charset="0"/>
              </a:rPr>
              <a:t>Pictorial Presentation of Linear Regression Model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2971801" y="1981200"/>
          <a:ext cx="627062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98" name="Image" r:id="rId4" imgW="6125430" imgH="4019048" progId="PhotoDeluxeBusiness.Image.1">
                  <p:embed/>
                </p:oleObj>
              </mc:Choice>
              <mc:Fallback>
                <p:oleObj name="Image" r:id="rId4" imgW="6125430" imgH="4019048" progId="PhotoDeluxeBusiness.Image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981200"/>
                        <a:ext cx="627062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48054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BED438AA-0AC1-46AB-9CB8-757C259BE9A3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74838"/>
            <a:ext cx="7772400" cy="1352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0">
            <a:normAutofit/>
          </a:bodyPr>
          <a:lstStyle/>
          <a:p>
            <a:r>
              <a:rPr lang="en-US" altLang="en-US"/>
              <a:t>Linear Regression Model</a:t>
            </a:r>
          </a:p>
        </p:txBody>
      </p:sp>
    </p:spTree>
    <p:extLst>
      <p:ext uri="{BB962C8B-B14F-4D97-AF65-F5344CB8AC3E}">
        <p14:creationId xmlns:p14="http://schemas.microsoft.com/office/powerpoint/2010/main" val="373854396"/>
      </p:ext>
    </p:extLst>
  </p:cSld>
  <p:clrMapOvr>
    <a:masterClrMapping/>
  </p:clrMapOvr>
  <p:transition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6725" y="1027906"/>
            <a:ext cx="6831180" cy="45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08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Assumptions</a:t>
            </a:r>
            <a:endParaRPr lang="en-US" altLang="en-US" dirty="0"/>
          </a:p>
        </p:txBody>
      </p:sp>
      <p:sp>
        <p:nvSpPr>
          <p:cNvPr id="1146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Linear regression assumes that…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1. The relationship between X and Y is linear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2. Y is distributed normally at each value of X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3. The variance of Y at every value of X is the same (homogeneity of variances)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4. The observations are independent</a:t>
            </a:r>
          </a:p>
        </p:txBody>
      </p:sp>
    </p:spTree>
    <p:extLst>
      <p:ext uri="{BB962C8B-B14F-4D97-AF65-F5344CB8AC3E}">
        <p14:creationId xmlns:p14="http://schemas.microsoft.com/office/powerpoint/2010/main" val="288570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10863-40D5-43B3-9F57-84F02A419520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7346" name="Rectangle 2"/>
          <p:cNvSpPr>
            <a:spLocks noChangeArrowheads="1"/>
          </p:cNvSpPr>
          <p:nvPr/>
        </p:nvSpPr>
        <p:spPr bwMode="auto">
          <a:xfrm>
            <a:off x="2247899" y="1410347"/>
            <a:ext cx="7066581" cy="3806180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47" name="Object 3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5862494"/>
              </p:ext>
            </p:extLst>
          </p:nvPr>
        </p:nvGraphicFramePr>
        <p:xfrm>
          <a:off x="2247899" y="1510508"/>
          <a:ext cx="662940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36" name="VISIO" r:id="rId4" imgW="3993840" imgH="2073240" progId="Visio.Drawing.4">
                  <p:embed/>
                </p:oleObj>
              </mc:Choice>
              <mc:Fallback>
                <p:oleObj name="VISIO" r:id="rId4" imgW="3993840" imgH="207324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7899" y="1510508"/>
                        <a:ext cx="6629400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Linear Equations</a:t>
            </a:r>
          </a:p>
        </p:txBody>
      </p:sp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8736013" y="6191250"/>
            <a:ext cx="1558120" cy="243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000">
                <a:solidFill>
                  <a:srgbClr val="CECECE"/>
                </a:solidFill>
              </a:rPr>
              <a:t>© 1984-1994 T/Maker Co.</a:t>
            </a:r>
          </a:p>
        </p:txBody>
      </p:sp>
    </p:spTree>
    <p:extLst>
      <p:ext uri="{BB962C8B-B14F-4D97-AF65-F5344CB8AC3E}">
        <p14:creationId xmlns:p14="http://schemas.microsoft.com/office/powerpoint/2010/main" val="467108183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8771021" cy="678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5042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8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1515980" y="1395663"/>
            <a:ext cx="9083842" cy="5366083"/>
          </a:xfrm>
          <a:solidFill>
            <a:schemeClr val="tx1"/>
          </a:solidFill>
          <a:ln/>
          <a:extLst/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 dirty="0">
                <a:solidFill>
                  <a:schemeClr val="bg1"/>
                </a:solidFill>
              </a:rPr>
              <a:t>1.	Relationship Between Variables Is a Linear Function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425951" y="4219576"/>
            <a:ext cx="39594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6418264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X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4664076" y="4435475"/>
            <a:ext cx="25167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6721476" y="4435475"/>
            <a:ext cx="25167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7454901" y="4435475"/>
            <a:ext cx="251673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4900614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</a:t>
            </a:r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5743576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</a:t>
            </a:r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6937376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</a:t>
            </a:r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5218114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</a:t>
            </a:r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6042026" y="4219576"/>
            <a:ext cx="408767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</a:t>
            </a:r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7253289" y="4219576"/>
            <a:ext cx="363883" cy="58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3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</a:t>
            </a: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456239" y="4435475"/>
            <a:ext cx="325411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</a:p>
        </p:txBody>
      </p:sp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6262689" y="4435475"/>
            <a:ext cx="325411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59407" name="Rectangle 15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Linear Regression Model</a:t>
            </a:r>
          </a:p>
        </p:txBody>
      </p:sp>
      <p:sp>
        <p:nvSpPr>
          <p:cNvPr id="59409" name="Rectangle 17"/>
          <p:cNvSpPr>
            <a:spLocks noChangeArrowheads="1"/>
          </p:cNvSpPr>
          <p:nvPr/>
        </p:nvSpPr>
        <p:spPr bwMode="auto">
          <a:xfrm>
            <a:off x="2439988" y="5065713"/>
            <a:ext cx="2208212" cy="1567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93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Dependent (Response) Variable</a:t>
            </a:r>
            <a:br>
              <a:rPr lang="en-US" altLang="en-US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(e.g., CD+ c.)</a:t>
            </a:r>
          </a:p>
        </p:txBody>
      </p:sp>
      <p:sp>
        <p:nvSpPr>
          <p:cNvPr id="59410" name="Rectangle 18"/>
          <p:cNvSpPr>
            <a:spLocks noChangeArrowheads="1"/>
          </p:cNvSpPr>
          <p:nvPr/>
        </p:nvSpPr>
        <p:spPr bwMode="auto">
          <a:xfrm>
            <a:off x="6705600" y="5105400"/>
            <a:ext cx="3733800" cy="119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Independent (Explanatory) Variable </a:t>
            </a:r>
            <a:br>
              <a: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(e.g., Years s. serocon.)</a:t>
            </a:r>
          </a:p>
        </p:txBody>
      </p:sp>
      <p:sp>
        <p:nvSpPr>
          <p:cNvPr id="59411" name="Rectangle 19"/>
          <p:cNvSpPr>
            <a:spLocks noChangeArrowheads="1"/>
          </p:cNvSpPr>
          <p:nvPr/>
        </p:nvSpPr>
        <p:spPr bwMode="auto">
          <a:xfrm>
            <a:off x="5897563" y="3094038"/>
            <a:ext cx="1797050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 Slope</a:t>
            </a:r>
          </a:p>
        </p:txBody>
      </p:sp>
      <p:sp>
        <p:nvSpPr>
          <p:cNvPr id="59412" name="Rectangle 20"/>
          <p:cNvSpPr>
            <a:spLocks noChangeArrowheads="1"/>
          </p:cNvSpPr>
          <p:nvPr/>
        </p:nvSpPr>
        <p:spPr bwMode="auto">
          <a:xfrm>
            <a:off x="3125789" y="3094038"/>
            <a:ext cx="2206625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Population </a:t>
            </a:r>
            <a:br>
              <a:rPr lang="en-US" altLang="en-US" sz="2400" b="1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altLang="en-US" sz="2400" b="1" dirty="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Y-Intercept</a:t>
            </a:r>
          </a:p>
        </p:txBody>
      </p:sp>
      <p:sp>
        <p:nvSpPr>
          <p:cNvPr id="59413" name="Rectangle 21"/>
          <p:cNvSpPr>
            <a:spLocks noChangeArrowheads="1"/>
          </p:cNvSpPr>
          <p:nvPr/>
        </p:nvSpPr>
        <p:spPr bwMode="auto">
          <a:xfrm>
            <a:off x="8002588" y="3094038"/>
            <a:ext cx="1592262" cy="82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Random Error</a:t>
            </a:r>
          </a:p>
        </p:txBody>
      </p:sp>
      <p:sp>
        <p:nvSpPr>
          <p:cNvPr id="59414" name="Line 22"/>
          <p:cNvSpPr>
            <a:spLocks noChangeShapeType="1"/>
          </p:cNvSpPr>
          <p:nvPr/>
        </p:nvSpPr>
        <p:spPr bwMode="auto">
          <a:xfrm flipV="1">
            <a:off x="4044950" y="4705350"/>
            <a:ext cx="444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5" name="Line 23"/>
          <p:cNvSpPr>
            <a:spLocks noChangeShapeType="1"/>
          </p:cNvSpPr>
          <p:nvPr/>
        </p:nvSpPr>
        <p:spPr bwMode="auto">
          <a:xfrm flipH="1" flipV="1">
            <a:off x="6851650" y="4781550"/>
            <a:ext cx="317500" cy="3937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6" name="Line 24"/>
          <p:cNvSpPr>
            <a:spLocks noChangeShapeType="1"/>
          </p:cNvSpPr>
          <p:nvPr/>
        </p:nvSpPr>
        <p:spPr bwMode="auto">
          <a:xfrm>
            <a:off x="5035550" y="3879850"/>
            <a:ext cx="2921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7" name="Line 25"/>
          <p:cNvSpPr>
            <a:spLocks noChangeShapeType="1"/>
          </p:cNvSpPr>
          <p:nvPr/>
        </p:nvSpPr>
        <p:spPr bwMode="auto">
          <a:xfrm flipH="1">
            <a:off x="6318250" y="3879850"/>
            <a:ext cx="88900" cy="3683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18" name="Line 26"/>
          <p:cNvSpPr>
            <a:spLocks noChangeShapeType="1"/>
          </p:cNvSpPr>
          <p:nvPr/>
        </p:nvSpPr>
        <p:spPr bwMode="auto">
          <a:xfrm flipH="1">
            <a:off x="7537450" y="3879850"/>
            <a:ext cx="546100" cy="44450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35136"/>
      </p:ext>
    </p:extLst>
  </p:cSld>
  <p:clrMapOvr>
    <a:masterClrMapping/>
  </p:clrMapOvr>
  <p:transition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7726" y="296570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Meaning of Regression Coefficients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7726" y="3907088"/>
            <a:ext cx="10515600" cy="43513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The values of the regression parameters </a:t>
            </a:r>
            <a:r>
              <a:rPr lang="en-US" alt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, and </a:t>
            </a:r>
            <a:r>
              <a:rPr lang="en-US" alt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are not known. We estimate them from data. </a:t>
            </a:r>
          </a:p>
          <a:p>
            <a:pPr eaLnBrk="1" hangingPunct="1"/>
            <a:r>
              <a:rPr lang="en-US" altLang="en-US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 indicates the change in the mean response per unit increase in X.</a:t>
            </a:r>
            <a:endParaRPr lang="en-US" altLang="en-US" dirty="0" smtClean="0">
              <a:latin typeface="Times New Roman" panose="02020603050405020304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57726" y="148874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/>
            <a:r>
              <a:rPr lang="en-US" altLang="en-US" dirty="0" smtClean="0">
                <a:latin typeface="Times New Roman" panose="02020603050405020304" pitchFamily="18" charset="0"/>
              </a:rPr>
              <a:t>General regression model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3200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sz="3200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US" altLang="en-US" sz="32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, and </a:t>
            </a:r>
            <a:r>
              <a:rPr lang="en-US" altLang="en-US" sz="3200" i="1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en-US" sz="3200" baseline="-25000" dirty="0" smtClean="0">
                <a:latin typeface="Times New Roman" panose="02020603050405020304" pitchFamily="18" charset="0"/>
                <a:sym typeface="Symbol" panose="05050102010706020507" pitchFamily="18" charset="2"/>
              </a:rPr>
              <a:t>1 </a:t>
            </a:r>
            <a:r>
              <a:rPr lang="en-US" altLang="en-US" sz="3200" dirty="0" smtClean="0">
                <a:latin typeface="Times New Roman" panose="02020603050405020304" pitchFamily="18" charset="0"/>
              </a:rPr>
              <a:t>are parameters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3200" dirty="0" smtClean="0">
                <a:latin typeface="Times New Roman" panose="02020603050405020304" pitchFamily="18" charset="0"/>
              </a:rPr>
              <a:t>X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known constant</a:t>
            </a:r>
          </a:p>
          <a:p>
            <a:pPr marL="1371600" lvl="2" indent="-457200">
              <a:buFontTx/>
              <a:buAutoNum type="arabicPeriod"/>
            </a:pP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Deviations  are independent N(o, </a:t>
            </a:r>
            <a:r>
              <a:rPr lang="en-US" alt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endParaRPr lang="en-US" altLang="en-US" sz="3200" dirty="0" smtClean="0">
              <a:latin typeface="Times New Roman" panose="02020603050405020304" pitchFamily="18" charset="0"/>
            </a:endParaRPr>
          </a:p>
          <a:p>
            <a:pPr marL="609600" indent="-609600">
              <a:buFont typeface="Arial" panose="020B0604020202020204" pitchFamily="34" charset="0"/>
              <a:buNone/>
            </a:pPr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0613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BA8C2-4D3C-4094-896C-25AC09933F97}" type="slidenum">
              <a:rPr lang="en-US" altLang="en-US"/>
              <a:pPr/>
              <a:t>22</a:t>
            </a:fld>
            <a:endParaRPr lang="en-US" altLang="en-US"/>
          </a:p>
        </p:txBody>
      </p:sp>
      <p:graphicFrame>
        <p:nvGraphicFramePr>
          <p:cNvPr id="71682" name="Object 2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6200"/>
              </p:ext>
            </p:extLst>
          </p:nvPr>
        </p:nvGraphicFramePr>
        <p:xfrm>
          <a:off x="1588168" y="1928814"/>
          <a:ext cx="8590882" cy="4475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2" name="VISIO" r:id="rId4" imgW="3993840" imgH="2130120" progId="Visio.Drawing.4">
                  <p:embed/>
                </p:oleObj>
              </mc:Choice>
              <mc:Fallback>
                <p:oleObj name="VISIO" r:id="rId4" imgW="3993840" imgH="213012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168" y="1928814"/>
                        <a:ext cx="8590882" cy="44754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3" name="Arc 3"/>
          <p:cNvSpPr>
            <a:spLocks/>
          </p:cNvSpPr>
          <p:nvPr/>
        </p:nvSpPr>
        <p:spPr bwMode="auto">
          <a:xfrm>
            <a:off x="4814888" y="2452688"/>
            <a:ext cx="596900" cy="1397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43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2951163" y="158750"/>
            <a:ext cx="7575550" cy="11366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 fontScale="90000"/>
          </a:bodyPr>
          <a:lstStyle/>
          <a:p>
            <a:r>
              <a:rPr lang="en-US" altLang="en-US"/>
              <a:t>Population Linear Regression Model</a:t>
            </a:r>
          </a:p>
        </p:txBody>
      </p:sp>
      <p:graphicFrame>
        <p:nvGraphicFramePr>
          <p:cNvPr id="7168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5545139" y="2243139"/>
          <a:ext cx="3252787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3" name="MathType Equation" r:id="rId6" imgW="3260520" imgH="466560" progId="Equation">
                  <p:embed/>
                </p:oleObj>
              </mc:Choice>
              <mc:Fallback>
                <p:oleObj name="MathType Equation" r:id="rId6" imgW="3260520" imgH="4665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5139" y="2243139"/>
                        <a:ext cx="3252787" cy="458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86" name="Object 6">
            <a:hlinkClick r:id="" action="ppaction://ole?verb=0"/>
          </p:cNvPr>
          <p:cNvGraphicFramePr>
            <a:graphicFrameLocks/>
          </p:cNvGraphicFramePr>
          <p:nvPr/>
        </p:nvGraphicFramePr>
        <p:xfrm>
          <a:off x="7359650" y="4419600"/>
          <a:ext cx="2622550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04" name="Equation" r:id="rId8" imgW="1066680" imgH="228600" progId="Equation.3">
                  <p:embed/>
                </p:oleObj>
              </mc:Choice>
              <mc:Fallback>
                <p:oleObj name="Equation" r:id="rId8" imgW="1066680" imgH="2286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9650" y="4419600"/>
                        <a:ext cx="2622550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687" name="Arc 7"/>
          <p:cNvSpPr>
            <a:spLocks/>
          </p:cNvSpPr>
          <p:nvPr/>
        </p:nvSpPr>
        <p:spPr bwMode="auto">
          <a:xfrm>
            <a:off x="5653088" y="4191000"/>
            <a:ext cx="596900" cy="6731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8904289" y="2212975"/>
            <a:ext cx="1660525" cy="10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value</a:t>
            </a:r>
            <a:endParaRPr lang="en-US" alt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89" name="Arc 9"/>
          <p:cNvSpPr>
            <a:spLocks/>
          </p:cNvSpPr>
          <p:nvPr/>
        </p:nvSpPr>
        <p:spPr bwMode="auto">
          <a:xfrm>
            <a:off x="8915400" y="2971800"/>
            <a:ext cx="368300" cy="5207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2200275" y="5945188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Observed value</a:t>
            </a:r>
          </a:p>
        </p:txBody>
      </p:sp>
      <p:sp>
        <p:nvSpPr>
          <p:cNvPr id="71691" name="Arc 11"/>
          <p:cNvSpPr>
            <a:spLocks/>
          </p:cNvSpPr>
          <p:nvPr/>
        </p:nvSpPr>
        <p:spPr bwMode="auto">
          <a:xfrm>
            <a:off x="4724400" y="5410200"/>
            <a:ext cx="368300" cy="7493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5013326" y="3252789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i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</a:t>
            </a:r>
            <a:r>
              <a:rPr lang="en-US" altLang="en-US" sz="3600" b="1" i="1" baseline="-250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= Random error</a:t>
            </a:r>
          </a:p>
        </p:txBody>
      </p:sp>
    </p:spTree>
    <p:extLst>
      <p:ext uri="{BB962C8B-B14F-4D97-AF65-F5344CB8AC3E}">
        <p14:creationId xmlns:p14="http://schemas.microsoft.com/office/powerpoint/2010/main" val="713683881"/>
      </p:ext>
    </p:extLst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9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4648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8077200" y="6248400"/>
            <a:ext cx="2133600" cy="457200"/>
          </a:xfrm>
          <a:prstGeom prst="rect">
            <a:avLst/>
          </a:prstGeom>
        </p:spPr>
        <p:txBody>
          <a:bodyPr/>
          <a:lstStyle/>
          <a:p>
            <a:fld id="{BAA0F52A-3FB9-4923-95AE-C80283CD3D3A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874838"/>
            <a:ext cx="7772400" cy="1352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 anchorCtr="0">
            <a:normAutofit fontScale="90000"/>
          </a:bodyPr>
          <a:lstStyle/>
          <a:p>
            <a:r>
              <a:rPr lang="en-US" altLang="en-US"/>
              <a:t>Estimating Parameters:</a:t>
            </a:r>
            <a:br>
              <a:rPr lang="en-US" altLang="en-US"/>
            </a:br>
            <a:r>
              <a:rPr lang="en-US" altLang="en-US"/>
              <a:t>Least Squares Method</a:t>
            </a:r>
          </a:p>
        </p:txBody>
      </p:sp>
    </p:spTree>
    <p:extLst>
      <p:ext uri="{BB962C8B-B14F-4D97-AF65-F5344CB8AC3E}">
        <p14:creationId xmlns:p14="http://schemas.microsoft.com/office/powerpoint/2010/main" val="617296576"/>
      </p:ext>
    </p:extLst>
  </p:cSld>
  <p:clrMapOvr>
    <a:masterClrMapping/>
  </p:clrMapOvr>
  <p:transition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4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88A9-2220-4F00-B59B-B43D2F80C323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3311525" y="3235326"/>
            <a:ext cx="5657850" cy="291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4095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3998914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3998914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>
            <a:off x="3998914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9" name="Line 7"/>
          <p:cNvSpPr>
            <a:spLocks noChangeShapeType="1"/>
          </p:cNvSpPr>
          <p:nvPr/>
        </p:nvSpPr>
        <p:spPr bwMode="auto">
          <a:xfrm>
            <a:off x="3998914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108451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4095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4841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5581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6326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7072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V="1">
            <a:off x="7812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8556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 flipV="1">
            <a:off x="40957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V="1">
            <a:off x="55816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Line 18"/>
          <p:cNvSpPr>
            <a:spLocks noChangeShapeType="1"/>
          </p:cNvSpPr>
          <p:nvPr/>
        </p:nvSpPr>
        <p:spPr bwMode="auto">
          <a:xfrm flipV="1">
            <a:off x="7072313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1" name="Line 19"/>
          <p:cNvSpPr>
            <a:spLocks noChangeShapeType="1"/>
          </p:cNvSpPr>
          <p:nvPr/>
        </p:nvSpPr>
        <p:spPr bwMode="auto">
          <a:xfrm flipV="1">
            <a:off x="8556625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2" name="Oval 20"/>
          <p:cNvSpPr>
            <a:spLocks noChangeArrowheads="1"/>
          </p:cNvSpPr>
          <p:nvPr/>
        </p:nvSpPr>
        <p:spPr bwMode="auto">
          <a:xfrm>
            <a:off x="6732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3" name="Oval 21"/>
          <p:cNvSpPr>
            <a:spLocks noChangeArrowheads="1"/>
          </p:cNvSpPr>
          <p:nvPr/>
        </p:nvSpPr>
        <p:spPr bwMode="auto">
          <a:xfrm>
            <a:off x="5986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4" name="Oval 22"/>
          <p:cNvSpPr>
            <a:spLocks noChangeArrowheads="1"/>
          </p:cNvSpPr>
          <p:nvPr/>
        </p:nvSpPr>
        <p:spPr bwMode="auto">
          <a:xfrm>
            <a:off x="4945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5" name="Oval 23"/>
          <p:cNvSpPr>
            <a:spLocks noChangeArrowheads="1"/>
          </p:cNvSpPr>
          <p:nvPr/>
        </p:nvSpPr>
        <p:spPr bwMode="auto">
          <a:xfrm>
            <a:off x="7029451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6" name="Oval 24"/>
          <p:cNvSpPr>
            <a:spLocks noChangeArrowheads="1"/>
          </p:cNvSpPr>
          <p:nvPr/>
        </p:nvSpPr>
        <p:spPr bwMode="auto">
          <a:xfrm>
            <a:off x="7769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7" name="Oval 25"/>
          <p:cNvSpPr>
            <a:spLocks noChangeArrowheads="1"/>
          </p:cNvSpPr>
          <p:nvPr/>
        </p:nvSpPr>
        <p:spPr bwMode="auto">
          <a:xfrm>
            <a:off x="5538788" y="4305301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98" name="Rectangle 26"/>
          <p:cNvSpPr>
            <a:spLocks noChangeArrowheads="1"/>
          </p:cNvSpPr>
          <p:nvPr/>
        </p:nvSpPr>
        <p:spPr bwMode="auto">
          <a:xfrm>
            <a:off x="3544889" y="5045076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9899" name="Rectangle 27"/>
          <p:cNvSpPr>
            <a:spLocks noChangeArrowheads="1"/>
          </p:cNvSpPr>
          <p:nvPr/>
        </p:nvSpPr>
        <p:spPr bwMode="auto">
          <a:xfrm>
            <a:off x="3352800" y="4579939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9900" name="Rectangle 28"/>
          <p:cNvSpPr>
            <a:spLocks noChangeArrowheads="1"/>
          </p:cNvSpPr>
          <p:nvPr/>
        </p:nvSpPr>
        <p:spPr bwMode="auto">
          <a:xfrm>
            <a:off x="3352800" y="4108451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9901" name="Rectangle 29"/>
          <p:cNvSpPr>
            <a:spLocks noChangeArrowheads="1"/>
          </p:cNvSpPr>
          <p:nvPr/>
        </p:nvSpPr>
        <p:spPr bwMode="auto">
          <a:xfrm>
            <a:off x="3352800" y="3641726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902" name="Rectangle 30"/>
          <p:cNvSpPr>
            <a:spLocks noChangeArrowheads="1"/>
          </p:cNvSpPr>
          <p:nvPr/>
        </p:nvSpPr>
        <p:spPr bwMode="auto">
          <a:xfrm>
            <a:off x="3910014" y="5561014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9903" name="Rectangle 31"/>
          <p:cNvSpPr>
            <a:spLocks noChangeArrowheads="1"/>
          </p:cNvSpPr>
          <p:nvPr/>
        </p:nvSpPr>
        <p:spPr bwMode="auto">
          <a:xfrm>
            <a:off x="5299075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9904" name="Rectangle 32"/>
          <p:cNvSpPr>
            <a:spLocks noChangeArrowheads="1"/>
          </p:cNvSpPr>
          <p:nvPr/>
        </p:nvSpPr>
        <p:spPr bwMode="auto">
          <a:xfrm>
            <a:off x="67897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9905" name="Rectangle 33"/>
          <p:cNvSpPr>
            <a:spLocks noChangeArrowheads="1"/>
          </p:cNvSpPr>
          <p:nvPr/>
        </p:nvSpPr>
        <p:spPr bwMode="auto">
          <a:xfrm>
            <a:off x="82756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906" name="Rectangle 34"/>
          <p:cNvSpPr>
            <a:spLocks noChangeArrowheads="1"/>
          </p:cNvSpPr>
          <p:nvPr/>
        </p:nvSpPr>
        <p:spPr bwMode="auto">
          <a:xfrm>
            <a:off x="8580439" y="5054601"/>
            <a:ext cx="37350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79907" name="Rectangle 35"/>
          <p:cNvSpPr>
            <a:spLocks noChangeArrowheads="1"/>
          </p:cNvSpPr>
          <p:nvPr/>
        </p:nvSpPr>
        <p:spPr bwMode="auto">
          <a:xfrm>
            <a:off x="3905250" y="3349626"/>
            <a:ext cx="362280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Scatter plot</a:t>
            </a:r>
          </a:p>
        </p:txBody>
      </p:sp>
      <p:sp>
        <p:nvSpPr>
          <p:cNvPr id="79909" name="Rectangle 3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/>
              <a:t>1.	Plot of All (</a:t>
            </a:r>
            <a:r>
              <a:rPr lang="en-US" altLang="en-US" i="1"/>
              <a:t>X</a:t>
            </a:r>
            <a:r>
              <a:rPr lang="en-US" altLang="en-US" i="1" baseline="-25000"/>
              <a:t>i</a:t>
            </a:r>
            <a:r>
              <a:rPr lang="en-US" altLang="en-US"/>
              <a:t>, </a:t>
            </a:r>
            <a:r>
              <a:rPr lang="en-US" altLang="en-US" i="1"/>
              <a:t>Y</a:t>
            </a:r>
            <a:r>
              <a:rPr lang="en-US" altLang="en-US" i="1" baseline="-25000"/>
              <a:t>i</a:t>
            </a:r>
            <a:r>
              <a:rPr lang="en-US" altLang="en-US"/>
              <a:t>) Pairs</a:t>
            </a:r>
          </a:p>
          <a:p>
            <a:r>
              <a:rPr lang="en-US" altLang="en-US"/>
              <a:t>2.	Suggests How Well Model Will Fit</a:t>
            </a:r>
          </a:p>
        </p:txBody>
      </p:sp>
      <p:sp>
        <p:nvSpPr>
          <p:cNvPr id="79910" name="Oval 38"/>
          <p:cNvSpPr>
            <a:spLocks noChangeArrowheads="1"/>
          </p:cNvSpPr>
          <p:nvPr/>
        </p:nvSpPr>
        <p:spPr bwMode="auto">
          <a:xfrm>
            <a:off x="5873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1" name="Oval 39"/>
          <p:cNvSpPr>
            <a:spLocks noChangeArrowheads="1"/>
          </p:cNvSpPr>
          <p:nvPr/>
        </p:nvSpPr>
        <p:spPr bwMode="auto">
          <a:xfrm>
            <a:off x="7702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2" name="Oval 40"/>
          <p:cNvSpPr>
            <a:spLocks noChangeArrowheads="1"/>
          </p:cNvSpPr>
          <p:nvPr/>
        </p:nvSpPr>
        <p:spPr bwMode="auto">
          <a:xfrm>
            <a:off x="5492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3" name="Oval 41"/>
          <p:cNvSpPr>
            <a:spLocks noChangeArrowheads="1"/>
          </p:cNvSpPr>
          <p:nvPr/>
        </p:nvSpPr>
        <p:spPr bwMode="auto">
          <a:xfrm>
            <a:off x="6940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4" name="Oval 42"/>
          <p:cNvSpPr>
            <a:spLocks noChangeArrowheads="1"/>
          </p:cNvSpPr>
          <p:nvPr/>
        </p:nvSpPr>
        <p:spPr bwMode="auto">
          <a:xfrm>
            <a:off x="6635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915" name="Oval 43"/>
          <p:cNvSpPr>
            <a:spLocks noChangeArrowheads="1"/>
          </p:cNvSpPr>
          <p:nvPr/>
        </p:nvSpPr>
        <p:spPr bwMode="auto">
          <a:xfrm>
            <a:off x="4883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29928"/>
      </p:ext>
    </p:extLst>
  </p:cSld>
  <p:clrMapOvr>
    <a:masterClrMapping/>
  </p:clrMapOvr>
  <p:transition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47" name="Slide Number Placeholder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AB29-09FD-4D82-873B-29A792EEE14C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71450"/>
            <a:ext cx="7086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Thinking Challenge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2209801" y="1676401"/>
            <a:ext cx="782637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draw a line through the points?   How do you determine which line ‘fits best’? </a:t>
            </a: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3311525" y="3235326"/>
            <a:ext cx="5657850" cy="291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4095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3998914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3998914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9" name="Line 19"/>
          <p:cNvSpPr>
            <a:spLocks noChangeShapeType="1"/>
          </p:cNvSpPr>
          <p:nvPr/>
        </p:nvSpPr>
        <p:spPr bwMode="auto">
          <a:xfrm>
            <a:off x="3998914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0" name="Line 20"/>
          <p:cNvSpPr>
            <a:spLocks noChangeShapeType="1"/>
          </p:cNvSpPr>
          <p:nvPr/>
        </p:nvSpPr>
        <p:spPr bwMode="auto">
          <a:xfrm>
            <a:off x="3998914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>
            <a:off x="4108451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V="1">
            <a:off x="4095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3" name="Line 23"/>
          <p:cNvSpPr>
            <a:spLocks noChangeShapeType="1"/>
          </p:cNvSpPr>
          <p:nvPr/>
        </p:nvSpPr>
        <p:spPr bwMode="auto">
          <a:xfrm flipV="1">
            <a:off x="4841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4" name="Line 24"/>
          <p:cNvSpPr>
            <a:spLocks noChangeShapeType="1"/>
          </p:cNvSpPr>
          <p:nvPr/>
        </p:nvSpPr>
        <p:spPr bwMode="auto">
          <a:xfrm flipV="1">
            <a:off x="5581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5" name="Line 25"/>
          <p:cNvSpPr>
            <a:spLocks noChangeShapeType="1"/>
          </p:cNvSpPr>
          <p:nvPr/>
        </p:nvSpPr>
        <p:spPr bwMode="auto">
          <a:xfrm flipV="1">
            <a:off x="6326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6" name="Line 26"/>
          <p:cNvSpPr>
            <a:spLocks noChangeShapeType="1"/>
          </p:cNvSpPr>
          <p:nvPr/>
        </p:nvSpPr>
        <p:spPr bwMode="auto">
          <a:xfrm flipV="1">
            <a:off x="7072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7" name="Line 27"/>
          <p:cNvSpPr>
            <a:spLocks noChangeShapeType="1"/>
          </p:cNvSpPr>
          <p:nvPr/>
        </p:nvSpPr>
        <p:spPr bwMode="auto">
          <a:xfrm flipV="1">
            <a:off x="7812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8" name="Line 28"/>
          <p:cNvSpPr>
            <a:spLocks noChangeShapeType="1"/>
          </p:cNvSpPr>
          <p:nvPr/>
        </p:nvSpPr>
        <p:spPr bwMode="auto">
          <a:xfrm flipV="1">
            <a:off x="8556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49" name="Line 29"/>
          <p:cNvSpPr>
            <a:spLocks noChangeShapeType="1"/>
          </p:cNvSpPr>
          <p:nvPr/>
        </p:nvSpPr>
        <p:spPr bwMode="auto">
          <a:xfrm flipV="1">
            <a:off x="40957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0" name="Line 30"/>
          <p:cNvSpPr>
            <a:spLocks noChangeShapeType="1"/>
          </p:cNvSpPr>
          <p:nvPr/>
        </p:nvSpPr>
        <p:spPr bwMode="auto">
          <a:xfrm flipV="1">
            <a:off x="55816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1" name="Line 31"/>
          <p:cNvSpPr>
            <a:spLocks noChangeShapeType="1"/>
          </p:cNvSpPr>
          <p:nvPr/>
        </p:nvSpPr>
        <p:spPr bwMode="auto">
          <a:xfrm flipV="1">
            <a:off x="7072313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2" name="Line 32"/>
          <p:cNvSpPr>
            <a:spLocks noChangeShapeType="1"/>
          </p:cNvSpPr>
          <p:nvPr/>
        </p:nvSpPr>
        <p:spPr bwMode="auto">
          <a:xfrm flipV="1">
            <a:off x="8556625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3" name="Oval 33"/>
          <p:cNvSpPr>
            <a:spLocks noChangeArrowheads="1"/>
          </p:cNvSpPr>
          <p:nvPr/>
        </p:nvSpPr>
        <p:spPr bwMode="auto">
          <a:xfrm>
            <a:off x="6732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4" name="Oval 34"/>
          <p:cNvSpPr>
            <a:spLocks noChangeArrowheads="1"/>
          </p:cNvSpPr>
          <p:nvPr/>
        </p:nvSpPr>
        <p:spPr bwMode="auto">
          <a:xfrm>
            <a:off x="5986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5" name="Oval 35"/>
          <p:cNvSpPr>
            <a:spLocks noChangeArrowheads="1"/>
          </p:cNvSpPr>
          <p:nvPr/>
        </p:nvSpPr>
        <p:spPr bwMode="auto">
          <a:xfrm>
            <a:off x="4945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6" name="Oval 36"/>
          <p:cNvSpPr>
            <a:spLocks noChangeArrowheads="1"/>
          </p:cNvSpPr>
          <p:nvPr/>
        </p:nvSpPr>
        <p:spPr bwMode="auto">
          <a:xfrm>
            <a:off x="7029451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7" name="Oval 37"/>
          <p:cNvSpPr>
            <a:spLocks noChangeArrowheads="1"/>
          </p:cNvSpPr>
          <p:nvPr/>
        </p:nvSpPr>
        <p:spPr bwMode="auto">
          <a:xfrm>
            <a:off x="7769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8" name="Oval 38"/>
          <p:cNvSpPr>
            <a:spLocks noChangeArrowheads="1"/>
          </p:cNvSpPr>
          <p:nvPr/>
        </p:nvSpPr>
        <p:spPr bwMode="auto">
          <a:xfrm>
            <a:off x="5538788" y="4305301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9" name="Rectangle 39"/>
          <p:cNvSpPr>
            <a:spLocks noChangeArrowheads="1"/>
          </p:cNvSpPr>
          <p:nvPr/>
        </p:nvSpPr>
        <p:spPr bwMode="auto">
          <a:xfrm>
            <a:off x="3544889" y="5045076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1960" name="Rectangle 40"/>
          <p:cNvSpPr>
            <a:spLocks noChangeArrowheads="1"/>
          </p:cNvSpPr>
          <p:nvPr/>
        </p:nvSpPr>
        <p:spPr bwMode="auto">
          <a:xfrm>
            <a:off x="3352800" y="4579939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1961" name="Rectangle 41"/>
          <p:cNvSpPr>
            <a:spLocks noChangeArrowheads="1"/>
          </p:cNvSpPr>
          <p:nvPr/>
        </p:nvSpPr>
        <p:spPr bwMode="auto">
          <a:xfrm>
            <a:off x="3352800" y="4108451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1962" name="Rectangle 42"/>
          <p:cNvSpPr>
            <a:spLocks noChangeArrowheads="1"/>
          </p:cNvSpPr>
          <p:nvPr/>
        </p:nvSpPr>
        <p:spPr bwMode="auto">
          <a:xfrm>
            <a:off x="3352800" y="3641726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1963" name="Rectangle 43"/>
          <p:cNvSpPr>
            <a:spLocks noChangeArrowheads="1"/>
          </p:cNvSpPr>
          <p:nvPr/>
        </p:nvSpPr>
        <p:spPr bwMode="auto">
          <a:xfrm>
            <a:off x="3910014" y="5561014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1964" name="Rectangle 44"/>
          <p:cNvSpPr>
            <a:spLocks noChangeArrowheads="1"/>
          </p:cNvSpPr>
          <p:nvPr/>
        </p:nvSpPr>
        <p:spPr bwMode="auto">
          <a:xfrm>
            <a:off x="5299075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1965" name="Rectangle 45"/>
          <p:cNvSpPr>
            <a:spLocks noChangeArrowheads="1"/>
          </p:cNvSpPr>
          <p:nvPr/>
        </p:nvSpPr>
        <p:spPr bwMode="auto">
          <a:xfrm>
            <a:off x="67897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1966" name="Rectangle 46"/>
          <p:cNvSpPr>
            <a:spLocks noChangeArrowheads="1"/>
          </p:cNvSpPr>
          <p:nvPr/>
        </p:nvSpPr>
        <p:spPr bwMode="auto">
          <a:xfrm>
            <a:off x="82756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1967" name="Rectangle 47"/>
          <p:cNvSpPr>
            <a:spLocks noChangeArrowheads="1"/>
          </p:cNvSpPr>
          <p:nvPr/>
        </p:nvSpPr>
        <p:spPr bwMode="auto">
          <a:xfrm>
            <a:off x="8580439" y="5054601"/>
            <a:ext cx="37350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1968" name="Rectangle 48"/>
          <p:cNvSpPr>
            <a:spLocks noChangeArrowheads="1"/>
          </p:cNvSpPr>
          <p:nvPr/>
        </p:nvSpPr>
        <p:spPr bwMode="auto">
          <a:xfrm>
            <a:off x="3905250" y="3349626"/>
            <a:ext cx="362280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969" name="Oval 49"/>
          <p:cNvSpPr>
            <a:spLocks noChangeArrowheads="1"/>
          </p:cNvSpPr>
          <p:nvPr/>
        </p:nvSpPr>
        <p:spPr bwMode="auto">
          <a:xfrm>
            <a:off x="5873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0" name="Oval 50"/>
          <p:cNvSpPr>
            <a:spLocks noChangeArrowheads="1"/>
          </p:cNvSpPr>
          <p:nvPr/>
        </p:nvSpPr>
        <p:spPr bwMode="auto">
          <a:xfrm>
            <a:off x="7702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1" name="Oval 51"/>
          <p:cNvSpPr>
            <a:spLocks noChangeArrowheads="1"/>
          </p:cNvSpPr>
          <p:nvPr/>
        </p:nvSpPr>
        <p:spPr bwMode="auto">
          <a:xfrm>
            <a:off x="5492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2" name="Oval 52"/>
          <p:cNvSpPr>
            <a:spLocks noChangeArrowheads="1"/>
          </p:cNvSpPr>
          <p:nvPr/>
        </p:nvSpPr>
        <p:spPr bwMode="auto">
          <a:xfrm>
            <a:off x="6940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3" name="Oval 53"/>
          <p:cNvSpPr>
            <a:spLocks noChangeArrowheads="1"/>
          </p:cNvSpPr>
          <p:nvPr/>
        </p:nvSpPr>
        <p:spPr bwMode="auto">
          <a:xfrm>
            <a:off x="6635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4" name="Oval 54"/>
          <p:cNvSpPr>
            <a:spLocks noChangeArrowheads="1"/>
          </p:cNvSpPr>
          <p:nvPr/>
        </p:nvSpPr>
        <p:spPr bwMode="auto">
          <a:xfrm>
            <a:off x="4883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5" name="Line 55"/>
          <p:cNvSpPr>
            <a:spLocks noChangeShapeType="1"/>
          </p:cNvSpPr>
          <p:nvPr/>
        </p:nvSpPr>
        <p:spPr bwMode="auto">
          <a:xfrm flipV="1">
            <a:off x="4114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94540"/>
      </p:ext>
    </p:extLst>
  </p:cSld>
  <p:clrMapOvr>
    <a:masterClrMapping/>
  </p:clrMapOvr>
  <p:transition advTm="1000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6153-8F8B-43B5-A339-56056F75F982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71450"/>
            <a:ext cx="7086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Thinking Challenge</a:t>
            </a: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2133601" y="1219201"/>
            <a:ext cx="782637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draw a line through the points?   How do you determine which line ‘fits best’?</a:t>
            </a: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3352800" y="3124201"/>
            <a:ext cx="5657850" cy="291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3983" name="Line 15"/>
          <p:cNvSpPr>
            <a:spLocks noChangeShapeType="1"/>
          </p:cNvSpPr>
          <p:nvPr/>
        </p:nvSpPr>
        <p:spPr bwMode="auto">
          <a:xfrm>
            <a:off x="4095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4" name="Line 16"/>
          <p:cNvSpPr>
            <a:spLocks noChangeShapeType="1"/>
          </p:cNvSpPr>
          <p:nvPr/>
        </p:nvSpPr>
        <p:spPr bwMode="auto">
          <a:xfrm>
            <a:off x="3998914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5" name="Line 17"/>
          <p:cNvSpPr>
            <a:spLocks noChangeShapeType="1"/>
          </p:cNvSpPr>
          <p:nvPr/>
        </p:nvSpPr>
        <p:spPr bwMode="auto">
          <a:xfrm>
            <a:off x="3998914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6" name="Line 18"/>
          <p:cNvSpPr>
            <a:spLocks noChangeShapeType="1"/>
          </p:cNvSpPr>
          <p:nvPr/>
        </p:nvSpPr>
        <p:spPr bwMode="auto">
          <a:xfrm>
            <a:off x="3998914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>
            <a:off x="3998914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4108451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89" name="Line 21"/>
          <p:cNvSpPr>
            <a:spLocks noChangeShapeType="1"/>
          </p:cNvSpPr>
          <p:nvPr/>
        </p:nvSpPr>
        <p:spPr bwMode="auto">
          <a:xfrm flipV="1">
            <a:off x="4095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0" name="Line 22"/>
          <p:cNvSpPr>
            <a:spLocks noChangeShapeType="1"/>
          </p:cNvSpPr>
          <p:nvPr/>
        </p:nvSpPr>
        <p:spPr bwMode="auto">
          <a:xfrm flipV="1">
            <a:off x="4841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1" name="Line 23"/>
          <p:cNvSpPr>
            <a:spLocks noChangeShapeType="1"/>
          </p:cNvSpPr>
          <p:nvPr/>
        </p:nvSpPr>
        <p:spPr bwMode="auto">
          <a:xfrm flipV="1">
            <a:off x="5581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2" name="Line 24"/>
          <p:cNvSpPr>
            <a:spLocks noChangeShapeType="1"/>
          </p:cNvSpPr>
          <p:nvPr/>
        </p:nvSpPr>
        <p:spPr bwMode="auto">
          <a:xfrm flipV="1">
            <a:off x="6326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3" name="Line 25"/>
          <p:cNvSpPr>
            <a:spLocks noChangeShapeType="1"/>
          </p:cNvSpPr>
          <p:nvPr/>
        </p:nvSpPr>
        <p:spPr bwMode="auto">
          <a:xfrm flipV="1">
            <a:off x="7072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4" name="Line 26"/>
          <p:cNvSpPr>
            <a:spLocks noChangeShapeType="1"/>
          </p:cNvSpPr>
          <p:nvPr/>
        </p:nvSpPr>
        <p:spPr bwMode="auto">
          <a:xfrm flipV="1">
            <a:off x="7812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5" name="Line 27"/>
          <p:cNvSpPr>
            <a:spLocks noChangeShapeType="1"/>
          </p:cNvSpPr>
          <p:nvPr/>
        </p:nvSpPr>
        <p:spPr bwMode="auto">
          <a:xfrm flipV="1">
            <a:off x="8556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6" name="Line 28"/>
          <p:cNvSpPr>
            <a:spLocks noChangeShapeType="1"/>
          </p:cNvSpPr>
          <p:nvPr/>
        </p:nvSpPr>
        <p:spPr bwMode="auto">
          <a:xfrm flipV="1">
            <a:off x="40957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7" name="Line 29"/>
          <p:cNvSpPr>
            <a:spLocks noChangeShapeType="1"/>
          </p:cNvSpPr>
          <p:nvPr/>
        </p:nvSpPr>
        <p:spPr bwMode="auto">
          <a:xfrm flipV="1">
            <a:off x="55816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8" name="Line 30"/>
          <p:cNvSpPr>
            <a:spLocks noChangeShapeType="1"/>
          </p:cNvSpPr>
          <p:nvPr/>
        </p:nvSpPr>
        <p:spPr bwMode="auto">
          <a:xfrm flipV="1">
            <a:off x="7072313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99" name="Line 31"/>
          <p:cNvSpPr>
            <a:spLocks noChangeShapeType="1"/>
          </p:cNvSpPr>
          <p:nvPr/>
        </p:nvSpPr>
        <p:spPr bwMode="auto">
          <a:xfrm flipV="1">
            <a:off x="8556625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0" name="Oval 32"/>
          <p:cNvSpPr>
            <a:spLocks noChangeArrowheads="1"/>
          </p:cNvSpPr>
          <p:nvPr/>
        </p:nvSpPr>
        <p:spPr bwMode="auto">
          <a:xfrm>
            <a:off x="6732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1" name="Oval 33"/>
          <p:cNvSpPr>
            <a:spLocks noChangeArrowheads="1"/>
          </p:cNvSpPr>
          <p:nvPr/>
        </p:nvSpPr>
        <p:spPr bwMode="auto">
          <a:xfrm>
            <a:off x="5986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2" name="Oval 34"/>
          <p:cNvSpPr>
            <a:spLocks noChangeArrowheads="1"/>
          </p:cNvSpPr>
          <p:nvPr/>
        </p:nvSpPr>
        <p:spPr bwMode="auto">
          <a:xfrm>
            <a:off x="4945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3" name="Oval 35"/>
          <p:cNvSpPr>
            <a:spLocks noChangeArrowheads="1"/>
          </p:cNvSpPr>
          <p:nvPr/>
        </p:nvSpPr>
        <p:spPr bwMode="auto">
          <a:xfrm>
            <a:off x="7029451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7769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5538788" y="4305301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06" name="Rectangle 38"/>
          <p:cNvSpPr>
            <a:spLocks noChangeArrowheads="1"/>
          </p:cNvSpPr>
          <p:nvPr/>
        </p:nvSpPr>
        <p:spPr bwMode="auto">
          <a:xfrm>
            <a:off x="3544889" y="5045076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007" name="Rectangle 39"/>
          <p:cNvSpPr>
            <a:spLocks noChangeArrowheads="1"/>
          </p:cNvSpPr>
          <p:nvPr/>
        </p:nvSpPr>
        <p:spPr bwMode="auto">
          <a:xfrm>
            <a:off x="3352800" y="4579939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4008" name="Rectangle 40"/>
          <p:cNvSpPr>
            <a:spLocks noChangeArrowheads="1"/>
          </p:cNvSpPr>
          <p:nvPr/>
        </p:nvSpPr>
        <p:spPr bwMode="auto">
          <a:xfrm>
            <a:off x="3352800" y="4108451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4009" name="Rectangle 41"/>
          <p:cNvSpPr>
            <a:spLocks noChangeArrowheads="1"/>
          </p:cNvSpPr>
          <p:nvPr/>
        </p:nvSpPr>
        <p:spPr bwMode="auto">
          <a:xfrm>
            <a:off x="3352800" y="3641726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4010" name="Rectangle 42"/>
          <p:cNvSpPr>
            <a:spLocks noChangeArrowheads="1"/>
          </p:cNvSpPr>
          <p:nvPr/>
        </p:nvSpPr>
        <p:spPr bwMode="auto">
          <a:xfrm>
            <a:off x="3910014" y="5561014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4011" name="Rectangle 43"/>
          <p:cNvSpPr>
            <a:spLocks noChangeArrowheads="1"/>
          </p:cNvSpPr>
          <p:nvPr/>
        </p:nvSpPr>
        <p:spPr bwMode="auto">
          <a:xfrm>
            <a:off x="5299075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4012" name="Rectangle 44"/>
          <p:cNvSpPr>
            <a:spLocks noChangeArrowheads="1"/>
          </p:cNvSpPr>
          <p:nvPr/>
        </p:nvSpPr>
        <p:spPr bwMode="auto">
          <a:xfrm>
            <a:off x="67897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4013" name="Rectangle 45"/>
          <p:cNvSpPr>
            <a:spLocks noChangeArrowheads="1"/>
          </p:cNvSpPr>
          <p:nvPr/>
        </p:nvSpPr>
        <p:spPr bwMode="auto">
          <a:xfrm>
            <a:off x="82756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4014" name="Rectangle 46"/>
          <p:cNvSpPr>
            <a:spLocks noChangeArrowheads="1"/>
          </p:cNvSpPr>
          <p:nvPr/>
        </p:nvSpPr>
        <p:spPr bwMode="auto">
          <a:xfrm>
            <a:off x="8580439" y="5054601"/>
            <a:ext cx="37350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4015" name="Rectangle 47"/>
          <p:cNvSpPr>
            <a:spLocks noChangeArrowheads="1"/>
          </p:cNvSpPr>
          <p:nvPr/>
        </p:nvSpPr>
        <p:spPr bwMode="auto">
          <a:xfrm>
            <a:off x="3905250" y="3349626"/>
            <a:ext cx="362280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4016" name="Oval 48"/>
          <p:cNvSpPr>
            <a:spLocks noChangeArrowheads="1"/>
          </p:cNvSpPr>
          <p:nvPr/>
        </p:nvSpPr>
        <p:spPr bwMode="auto">
          <a:xfrm>
            <a:off x="5873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7" name="Oval 49"/>
          <p:cNvSpPr>
            <a:spLocks noChangeArrowheads="1"/>
          </p:cNvSpPr>
          <p:nvPr/>
        </p:nvSpPr>
        <p:spPr bwMode="auto">
          <a:xfrm>
            <a:off x="7702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8" name="Oval 50"/>
          <p:cNvSpPr>
            <a:spLocks noChangeArrowheads="1"/>
          </p:cNvSpPr>
          <p:nvPr/>
        </p:nvSpPr>
        <p:spPr bwMode="auto">
          <a:xfrm>
            <a:off x="5492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19" name="Oval 51"/>
          <p:cNvSpPr>
            <a:spLocks noChangeArrowheads="1"/>
          </p:cNvSpPr>
          <p:nvPr/>
        </p:nvSpPr>
        <p:spPr bwMode="auto">
          <a:xfrm>
            <a:off x="6940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0" name="Oval 52"/>
          <p:cNvSpPr>
            <a:spLocks noChangeArrowheads="1"/>
          </p:cNvSpPr>
          <p:nvPr/>
        </p:nvSpPr>
        <p:spPr bwMode="auto">
          <a:xfrm>
            <a:off x="6635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1" name="Oval 53"/>
          <p:cNvSpPr>
            <a:spLocks noChangeArrowheads="1"/>
          </p:cNvSpPr>
          <p:nvPr/>
        </p:nvSpPr>
        <p:spPr bwMode="auto">
          <a:xfrm>
            <a:off x="4883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3" name="Line 55"/>
          <p:cNvSpPr>
            <a:spLocks noChangeShapeType="1"/>
          </p:cNvSpPr>
          <p:nvPr/>
        </p:nvSpPr>
        <p:spPr bwMode="auto">
          <a:xfrm flipV="1">
            <a:off x="4114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24" name="Line 56"/>
          <p:cNvSpPr>
            <a:spLocks noChangeShapeType="1"/>
          </p:cNvSpPr>
          <p:nvPr/>
        </p:nvSpPr>
        <p:spPr bwMode="auto">
          <a:xfrm>
            <a:off x="8001000" y="34290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26" name="Text Box 58"/>
          <p:cNvSpPr txBox="1">
            <a:spLocks noChangeArrowheads="1"/>
          </p:cNvSpPr>
          <p:nvPr/>
        </p:nvSpPr>
        <p:spPr bwMode="auto">
          <a:xfrm>
            <a:off x="7162801" y="3048000"/>
            <a:ext cx="1551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Slope changed</a:t>
            </a:r>
          </a:p>
        </p:txBody>
      </p:sp>
      <p:sp>
        <p:nvSpPr>
          <p:cNvPr id="84027" name="Text Box 59"/>
          <p:cNvSpPr txBox="1">
            <a:spLocks noChangeArrowheads="1"/>
          </p:cNvSpPr>
          <p:nvPr/>
        </p:nvSpPr>
        <p:spPr bwMode="auto">
          <a:xfrm>
            <a:off x="2533651" y="5957888"/>
            <a:ext cx="21325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Intercept unchanged</a:t>
            </a:r>
          </a:p>
        </p:txBody>
      </p:sp>
      <p:sp>
        <p:nvSpPr>
          <p:cNvPr id="84028" name="Line 60"/>
          <p:cNvSpPr>
            <a:spLocks noChangeShapeType="1"/>
          </p:cNvSpPr>
          <p:nvPr/>
        </p:nvSpPr>
        <p:spPr bwMode="auto">
          <a:xfrm>
            <a:off x="4114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30" name="Line 62"/>
          <p:cNvSpPr>
            <a:spLocks noChangeShapeType="1"/>
          </p:cNvSpPr>
          <p:nvPr/>
        </p:nvSpPr>
        <p:spPr bwMode="auto">
          <a:xfrm flipV="1">
            <a:off x="3352800" y="5257800"/>
            <a:ext cx="685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31" name="Line 63"/>
          <p:cNvSpPr>
            <a:spLocks noChangeShapeType="1"/>
          </p:cNvSpPr>
          <p:nvPr/>
        </p:nvSpPr>
        <p:spPr bwMode="auto">
          <a:xfrm flipV="1">
            <a:off x="4114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67986"/>
      </p:ext>
    </p:extLst>
  </p:cSld>
  <p:clrMapOvr>
    <a:masterClrMapping/>
  </p:clrMapOvr>
  <p:transition advTm="1000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AE28E-54FC-4F43-9A00-3D23D4D78F05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71450"/>
            <a:ext cx="7086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Thinking Challenge</a:t>
            </a: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2209801" y="1371601"/>
            <a:ext cx="782637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draw a line through the points?   How do you determine which line ‘fits best’?</a:t>
            </a:r>
          </a:p>
        </p:txBody>
      </p:sp>
      <p:sp>
        <p:nvSpPr>
          <p:cNvPr id="86071" name="Rectangle 55"/>
          <p:cNvSpPr>
            <a:spLocks noChangeArrowheads="1"/>
          </p:cNvSpPr>
          <p:nvPr/>
        </p:nvSpPr>
        <p:spPr bwMode="auto">
          <a:xfrm>
            <a:off x="3352800" y="3124201"/>
            <a:ext cx="5657850" cy="291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6072" name="Line 56"/>
          <p:cNvSpPr>
            <a:spLocks noChangeShapeType="1"/>
          </p:cNvSpPr>
          <p:nvPr/>
        </p:nvSpPr>
        <p:spPr bwMode="auto">
          <a:xfrm>
            <a:off x="4095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3" name="Line 57"/>
          <p:cNvSpPr>
            <a:spLocks noChangeShapeType="1"/>
          </p:cNvSpPr>
          <p:nvPr/>
        </p:nvSpPr>
        <p:spPr bwMode="auto">
          <a:xfrm>
            <a:off x="3998914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4" name="Line 58"/>
          <p:cNvSpPr>
            <a:spLocks noChangeShapeType="1"/>
          </p:cNvSpPr>
          <p:nvPr/>
        </p:nvSpPr>
        <p:spPr bwMode="auto">
          <a:xfrm>
            <a:off x="3998914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5" name="Line 59"/>
          <p:cNvSpPr>
            <a:spLocks noChangeShapeType="1"/>
          </p:cNvSpPr>
          <p:nvPr/>
        </p:nvSpPr>
        <p:spPr bwMode="auto">
          <a:xfrm>
            <a:off x="3998914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6" name="Line 60"/>
          <p:cNvSpPr>
            <a:spLocks noChangeShapeType="1"/>
          </p:cNvSpPr>
          <p:nvPr/>
        </p:nvSpPr>
        <p:spPr bwMode="auto">
          <a:xfrm>
            <a:off x="3998914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7" name="Line 61"/>
          <p:cNvSpPr>
            <a:spLocks noChangeShapeType="1"/>
          </p:cNvSpPr>
          <p:nvPr/>
        </p:nvSpPr>
        <p:spPr bwMode="auto">
          <a:xfrm>
            <a:off x="4108451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8" name="Line 62"/>
          <p:cNvSpPr>
            <a:spLocks noChangeShapeType="1"/>
          </p:cNvSpPr>
          <p:nvPr/>
        </p:nvSpPr>
        <p:spPr bwMode="auto">
          <a:xfrm flipV="1">
            <a:off x="4095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79" name="Line 63"/>
          <p:cNvSpPr>
            <a:spLocks noChangeShapeType="1"/>
          </p:cNvSpPr>
          <p:nvPr/>
        </p:nvSpPr>
        <p:spPr bwMode="auto">
          <a:xfrm flipV="1">
            <a:off x="4841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0" name="Line 64"/>
          <p:cNvSpPr>
            <a:spLocks noChangeShapeType="1"/>
          </p:cNvSpPr>
          <p:nvPr/>
        </p:nvSpPr>
        <p:spPr bwMode="auto">
          <a:xfrm flipV="1">
            <a:off x="5581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1" name="Line 65"/>
          <p:cNvSpPr>
            <a:spLocks noChangeShapeType="1"/>
          </p:cNvSpPr>
          <p:nvPr/>
        </p:nvSpPr>
        <p:spPr bwMode="auto">
          <a:xfrm flipV="1">
            <a:off x="6326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2" name="Line 66"/>
          <p:cNvSpPr>
            <a:spLocks noChangeShapeType="1"/>
          </p:cNvSpPr>
          <p:nvPr/>
        </p:nvSpPr>
        <p:spPr bwMode="auto">
          <a:xfrm flipV="1">
            <a:off x="7072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3" name="Line 67"/>
          <p:cNvSpPr>
            <a:spLocks noChangeShapeType="1"/>
          </p:cNvSpPr>
          <p:nvPr/>
        </p:nvSpPr>
        <p:spPr bwMode="auto">
          <a:xfrm flipV="1">
            <a:off x="7812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4" name="Line 68"/>
          <p:cNvSpPr>
            <a:spLocks noChangeShapeType="1"/>
          </p:cNvSpPr>
          <p:nvPr/>
        </p:nvSpPr>
        <p:spPr bwMode="auto">
          <a:xfrm flipV="1">
            <a:off x="8556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5" name="Line 69"/>
          <p:cNvSpPr>
            <a:spLocks noChangeShapeType="1"/>
          </p:cNvSpPr>
          <p:nvPr/>
        </p:nvSpPr>
        <p:spPr bwMode="auto">
          <a:xfrm flipV="1">
            <a:off x="40957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6" name="Line 70"/>
          <p:cNvSpPr>
            <a:spLocks noChangeShapeType="1"/>
          </p:cNvSpPr>
          <p:nvPr/>
        </p:nvSpPr>
        <p:spPr bwMode="auto">
          <a:xfrm flipV="1">
            <a:off x="55816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7" name="Line 71"/>
          <p:cNvSpPr>
            <a:spLocks noChangeShapeType="1"/>
          </p:cNvSpPr>
          <p:nvPr/>
        </p:nvSpPr>
        <p:spPr bwMode="auto">
          <a:xfrm flipV="1">
            <a:off x="7072313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8" name="Line 72"/>
          <p:cNvSpPr>
            <a:spLocks noChangeShapeType="1"/>
          </p:cNvSpPr>
          <p:nvPr/>
        </p:nvSpPr>
        <p:spPr bwMode="auto">
          <a:xfrm flipV="1">
            <a:off x="8556625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89" name="Oval 73"/>
          <p:cNvSpPr>
            <a:spLocks noChangeArrowheads="1"/>
          </p:cNvSpPr>
          <p:nvPr/>
        </p:nvSpPr>
        <p:spPr bwMode="auto">
          <a:xfrm>
            <a:off x="6732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0" name="Oval 74"/>
          <p:cNvSpPr>
            <a:spLocks noChangeArrowheads="1"/>
          </p:cNvSpPr>
          <p:nvPr/>
        </p:nvSpPr>
        <p:spPr bwMode="auto">
          <a:xfrm>
            <a:off x="5986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1" name="Oval 75"/>
          <p:cNvSpPr>
            <a:spLocks noChangeArrowheads="1"/>
          </p:cNvSpPr>
          <p:nvPr/>
        </p:nvSpPr>
        <p:spPr bwMode="auto">
          <a:xfrm>
            <a:off x="4945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2" name="Oval 76"/>
          <p:cNvSpPr>
            <a:spLocks noChangeArrowheads="1"/>
          </p:cNvSpPr>
          <p:nvPr/>
        </p:nvSpPr>
        <p:spPr bwMode="auto">
          <a:xfrm>
            <a:off x="7029451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3" name="Oval 77"/>
          <p:cNvSpPr>
            <a:spLocks noChangeArrowheads="1"/>
          </p:cNvSpPr>
          <p:nvPr/>
        </p:nvSpPr>
        <p:spPr bwMode="auto">
          <a:xfrm>
            <a:off x="7769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4" name="Oval 78"/>
          <p:cNvSpPr>
            <a:spLocks noChangeArrowheads="1"/>
          </p:cNvSpPr>
          <p:nvPr/>
        </p:nvSpPr>
        <p:spPr bwMode="auto">
          <a:xfrm>
            <a:off x="5538788" y="4305301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095" name="Rectangle 79"/>
          <p:cNvSpPr>
            <a:spLocks noChangeArrowheads="1"/>
          </p:cNvSpPr>
          <p:nvPr/>
        </p:nvSpPr>
        <p:spPr bwMode="auto">
          <a:xfrm>
            <a:off x="3544889" y="5045076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6096" name="Rectangle 80"/>
          <p:cNvSpPr>
            <a:spLocks noChangeArrowheads="1"/>
          </p:cNvSpPr>
          <p:nvPr/>
        </p:nvSpPr>
        <p:spPr bwMode="auto">
          <a:xfrm>
            <a:off x="3352800" y="4579939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6097" name="Rectangle 81"/>
          <p:cNvSpPr>
            <a:spLocks noChangeArrowheads="1"/>
          </p:cNvSpPr>
          <p:nvPr/>
        </p:nvSpPr>
        <p:spPr bwMode="auto">
          <a:xfrm>
            <a:off x="3352800" y="4108451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6098" name="Rectangle 82"/>
          <p:cNvSpPr>
            <a:spLocks noChangeArrowheads="1"/>
          </p:cNvSpPr>
          <p:nvPr/>
        </p:nvSpPr>
        <p:spPr bwMode="auto">
          <a:xfrm>
            <a:off x="3352800" y="3641726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6099" name="Rectangle 83"/>
          <p:cNvSpPr>
            <a:spLocks noChangeArrowheads="1"/>
          </p:cNvSpPr>
          <p:nvPr/>
        </p:nvSpPr>
        <p:spPr bwMode="auto">
          <a:xfrm>
            <a:off x="3910014" y="5561014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6100" name="Rectangle 84"/>
          <p:cNvSpPr>
            <a:spLocks noChangeArrowheads="1"/>
          </p:cNvSpPr>
          <p:nvPr/>
        </p:nvSpPr>
        <p:spPr bwMode="auto">
          <a:xfrm>
            <a:off x="5299075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6101" name="Rectangle 85"/>
          <p:cNvSpPr>
            <a:spLocks noChangeArrowheads="1"/>
          </p:cNvSpPr>
          <p:nvPr/>
        </p:nvSpPr>
        <p:spPr bwMode="auto">
          <a:xfrm>
            <a:off x="67897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6102" name="Rectangle 86"/>
          <p:cNvSpPr>
            <a:spLocks noChangeArrowheads="1"/>
          </p:cNvSpPr>
          <p:nvPr/>
        </p:nvSpPr>
        <p:spPr bwMode="auto">
          <a:xfrm>
            <a:off x="82756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6103" name="Rectangle 87"/>
          <p:cNvSpPr>
            <a:spLocks noChangeArrowheads="1"/>
          </p:cNvSpPr>
          <p:nvPr/>
        </p:nvSpPr>
        <p:spPr bwMode="auto">
          <a:xfrm>
            <a:off x="8580439" y="5054601"/>
            <a:ext cx="37350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6104" name="Rectangle 88"/>
          <p:cNvSpPr>
            <a:spLocks noChangeArrowheads="1"/>
          </p:cNvSpPr>
          <p:nvPr/>
        </p:nvSpPr>
        <p:spPr bwMode="auto">
          <a:xfrm>
            <a:off x="3905250" y="3349626"/>
            <a:ext cx="362280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6105" name="Oval 89"/>
          <p:cNvSpPr>
            <a:spLocks noChangeArrowheads="1"/>
          </p:cNvSpPr>
          <p:nvPr/>
        </p:nvSpPr>
        <p:spPr bwMode="auto">
          <a:xfrm>
            <a:off x="5873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6" name="Oval 90"/>
          <p:cNvSpPr>
            <a:spLocks noChangeArrowheads="1"/>
          </p:cNvSpPr>
          <p:nvPr/>
        </p:nvSpPr>
        <p:spPr bwMode="auto">
          <a:xfrm>
            <a:off x="7702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7" name="Oval 91"/>
          <p:cNvSpPr>
            <a:spLocks noChangeArrowheads="1"/>
          </p:cNvSpPr>
          <p:nvPr/>
        </p:nvSpPr>
        <p:spPr bwMode="auto">
          <a:xfrm>
            <a:off x="5492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8" name="Oval 92"/>
          <p:cNvSpPr>
            <a:spLocks noChangeArrowheads="1"/>
          </p:cNvSpPr>
          <p:nvPr/>
        </p:nvSpPr>
        <p:spPr bwMode="auto">
          <a:xfrm>
            <a:off x="6940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09" name="Oval 93"/>
          <p:cNvSpPr>
            <a:spLocks noChangeArrowheads="1"/>
          </p:cNvSpPr>
          <p:nvPr/>
        </p:nvSpPr>
        <p:spPr bwMode="auto">
          <a:xfrm>
            <a:off x="6635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0" name="Oval 94"/>
          <p:cNvSpPr>
            <a:spLocks noChangeArrowheads="1"/>
          </p:cNvSpPr>
          <p:nvPr/>
        </p:nvSpPr>
        <p:spPr bwMode="auto">
          <a:xfrm>
            <a:off x="4883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2" name="Line 96"/>
          <p:cNvSpPr>
            <a:spLocks noChangeShapeType="1"/>
          </p:cNvSpPr>
          <p:nvPr/>
        </p:nvSpPr>
        <p:spPr bwMode="auto">
          <a:xfrm>
            <a:off x="7772400" y="3048000"/>
            <a:ext cx="152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3" name="Text Box 97"/>
          <p:cNvSpPr txBox="1">
            <a:spLocks noChangeArrowheads="1"/>
          </p:cNvSpPr>
          <p:nvPr/>
        </p:nvSpPr>
        <p:spPr bwMode="auto">
          <a:xfrm>
            <a:off x="6858001" y="2681288"/>
            <a:ext cx="1795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Slope unchanged</a:t>
            </a:r>
          </a:p>
        </p:txBody>
      </p:sp>
      <p:sp>
        <p:nvSpPr>
          <p:cNvPr id="86114" name="Text Box 98"/>
          <p:cNvSpPr txBox="1">
            <a:spLocks noChangeArrowheads="1"/>
          </p:cNvSpPr>
          <p:nvPr/>
        </p:nvSpPr>
        <p:spPr bwMode="auto">
          <a:xfrm>
            <a:off x="2533651" y="5957888"/>
            <a:ext cx="1888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Intercept changed</a:t>
            </a:r>
          </a:p>
        </p:txBody>
      </p:sp>
      <p:sp>
        <p:nvSpPr>
          <p:cNvPr id="86115" name="Line 99"/>
          <p:cNvSpPr>
            <a:spLocks noChangeShapeType="1"/>
          </p:cNvSpPr>
          <p:nvPr/>
        </p:nvSpPr>
        <p:spPr bwMode="auto">
          <a:xfrm>
            <a:off x="4114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6" name="Line 100"/>
          <p:cNvSpPr>
            <a:spLocks noChangeShapeType="1"/>
          </p:cNvSpPr>
          <p:nvPr/>
        </p:nvSpPr>
        <p:spPr bwMode="auto">
          <a:xfrm flipV="1">
            <a:off x="3733800" y="4953000"/>
            <a:ext cx="381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117" name="Line 101"/>
          <p:cNvSpPr>
            <a:spLocks noChangeShapeType="1"/>
          </p:cNvSpPr>
          <p:nvPr/>
        </p:nvSpPr>
        <p:spPr bwMode="auto">
          <a:xfrm flipV="1">
            <a:off x="4114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6118" name="Line 102"/>
          <p:cNvSpPr>
            <a:spLocks noChangeShapeType="1"/>
          </p:cNvSpPr>
          <p:nvPr/>
        </p:nvSpPr>
        <p:spPr bwMode="auto">
          <a:xfrm flipV="1">
            <a:off x="4114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34815"/>
      </p:ext>
    </p:extLst>
  </p:cSld>
  <p:clrMapOvr>
    <a:masterClrMapping/>
  </p:clrMapOvr>
  <p:transition advTm="1000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627A7-DC63-46EF-9CF4-768BCF573045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title"/>
          </p:nvPr>
        </p:nvSpPr>
        <p:spPr>
          <a:xfrm>
            <a:off x="3276600" y="171450"/>
            <a:ext cx="7086600" cy="11239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Thinking Challenge</a:t>
            </a:r>
          </a:p>
        </p:txBody>
      </p:sp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2209801" y="1295401"/>
            <a:ext cx="7826375" cy="9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How would you draw a line through the points?   How do you determine which line ‘fits best’?</a:t>
            </a:r>
          </a:p>
        </p:txBody>
      </p:sp>
      <p:sp>
        <p:nvSpPr>
          <p:cNvPr id="88078" name="Rectangle 14"/>
          <p:cNvSpPr>
            <a:spLocks noChangeArrowheads="1"/>
          </p:cNvSpPr>
          <p:nvPr/>
        </p:nvSpPr>
        <p:spPr bwMode="auto">
          <a:xfrm>
            <a:off x="3352800" y="3124201"/>
            <a:ext cx="5657850" cy="2911475"/>
          </a:xfrm>
          <a:prstGeom prst="rect">
            <a:avLst/>
          </a:prstGeom>
          <a:solidFill>
            <a:schemeClr val="bg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88079" name="Line 15"/>
          <p:cNvSpPr>
            <a:spLocks noChangeShapeType="1"/>
          </p:cNvSpPr>
          <p:nvPr/>
        </p:nvSpPr>
        <p:spPr bwMode="auto">
          <a:xfrm>
            <a:off x="4095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0" name="Line 16"/>
          <p:cNvSpPr>
            <a:spLocks noChangeShapeType="1"/>
          </p:cNvSpPr>
          <p:nvPr/>
        </p:nvSpPr>
        <p:spPr bwMode="auto">
          <a:xfrm>
            <a:off x="3998914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1" name="Line 17"/>
          <p:cNvSpPr>
            <a:spLocks noChangeShapeType="1"/>
          </p:cNvSpPr>
          <p:nvPr/>
        </p:nvSpPr>
        <p:spPr bwMode="auto">
          <a:xfrm>
            <a:off x="3998914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2" name="Line 18"/>
          <p:cNvSpPr>
            <a:spLocks noChangeShapeType="1"/>
          </p:cNvSpPr>
          <p:nvPr/>
        </p:nvSpPr>
        <p:spPr bwMode="auto">
          <a:xfrm>
            <a:off x="3998914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3" name="Line 19"/>
          <p:cNvSpPr>
            <a:spLocks noChangeShapeType="1"/>
          </p:cNvSpPr>
          <p:nvPr/>
        </p:nvSpPr>
        <p:spPr bwMode="auto">
          <a:xfrm>
            <a:off x="3998914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4" name="Line 20"/>
          <p:cNvSpPr>
            <a:spLocks noChangeShapeType="1"/>
          </p:cNvSpPr>
          <p:nvPr/>
        </p:nvSpPr>
        <p:spPr bwMode="auto">
          <a:xfrm>
            <a:off x="4108451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5" name="Line 21"/>
          <p:cNvSpPr>
            <a:spLocks noChangeShapeType="1"/>
          </p:cNvSpPr>
          <p:nvPr/>
        </p:nvSpPr>
        <p:spPr bwMode="auto">
          <a:xfrm flipV="1">
            <a:off x="4095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6" name="Line 22"/>
          <p:cNvSpPr>
            <a:spLocks noChangeShapeType="1"/>
          </p:cNvSpPr>
          <p:nvPr/>
        </p:nvSpPr>
        <p:spPr bwMode="auto">
          <a:xfrm flipV="1">
            <a:off x="4841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7" name="Line 23"/>
          <p:cNvSpPr>
            <a:spLocks noChangeShapeType="1"/>
          </p:cNvSpPr>
          <p:nvPr/>
        </p:nvSpPr>
        <p:spPr bwMode="auto">
          <a:xfrm flipV="1">
            <a:off x="5581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8" name="Line 24"/>
          <p:cNvSpPr>
            <a:spLocks noChangeShapeType="1"/>
          </p:cNvSpPr>
          <p:nvPr/>
        </p:nvSpPr>
        <p:spPr bwMode="auto">
          <a:xfrm flipV="1">
            <a:off x="6326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89" name="Line 25"/>
          <p:cNvSpPr>
            <a:spLocks noChangeShapeType="1"/>
          </p:cNvSpPr>
          <p:nvPr/>
        </p:nvSpPr>
        <p:spPr bwMode="auto">
          <a:xfrm flipV="1">
            <a:off x="7072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 flipV="1">
            <a:off x="7812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1" name="Line 27"/>
          <p:cNvSpPr>
            <a:spLocks noChangeShapeType="1"/>
          </p:cNvSpPr>
          <p:nvPr/>
        </p:nvSpPr>
        <p:spPr bwMode="auto">
          <a:xfrm flipV="1">
            <a:off x="8556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2" name="Line 28"/>
          <p:cNvSpPr>
            <a:spLocks noChangeShapeType="1"/>
          </p:cNvSpPr>
          <p:nvPr/>
        </p:nvSpPr>
        <p:spPr bwMode="auto">
          <a:xfrm flipV="1">
            <a:off x="40957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3" name="Line 29"/>
          <p:cNvSpPr>
            <a:spLocks noChangeShapeType="1"/>
          </p:cNvSpPr>
          <p:nvPr/>
        </p:nvSpPr>
        <p:spPr bwMode="auto">
          <a:xfrm flipV="1">
            <a:off x="5581650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4" name="Line 30"/>
          <p:cNvSpPr>
            <a:spLocks noChangeShapeType="1"/>
          </p:cNvSpPr>
          <p:nvPr/>
        </p:nvSpPr>
        <p:spPr bwMode="auto">
          <a:xfrm flipV="1">
            <a:off x="7072313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5" name="Line 31"/>
          <p:cNvSpPr>
            <a:spLocks noChangeShapeType="1"/>
          </p:cNvSpPr>
          <p:nvPr/>
        </p:nvSpPr>
        <p:spPr bwMode="auto">
          <a:xfrm flipV="1">
            <a:off x="8556625" y="5162551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6" name="Oval 32"/>
          <p:cNvSpPr>
            <a:spLocks noChangeArrowheads="1"/>
          </p:cNvSpPr>
          <p:nvPr/>
        </p:nvSpPr>
        <p:spPr bwMode="auto">
          <a:xfrm>
            <a:off x="6732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7" name="Oval 33"/>
          <p:cNvSpPr>
            <a:spLocks noChangeArrowheads="1"/>
          </p:cNvSpPr>
          <p:nvPr/>
        </p:nvSpPr>
        <p:spPr bwMode="auto">
          <a:xfrm>
            <a:off x="5986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8" name="Oval 34"/>
          <p:cNvSpPr>
            <a:spLocks noChangeArrowheads="1"/>
          </p:cNvSpPr>
          <p:nvPr/>
        </p:nvSpPr>
        <p:spPr bwMode="auto">
          <a:xfrm>
            <a:off x="4945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99" name="Oval 35"/>
          <p:cNvSpPr>
            <a:spLocks noChangeArrowheads="1"/>
          </p:cNvSpPr>
          <p:nvPr/>
        </p:nvSpPr>
        <p:spPr bwMode="auto">
          <a:xfrm>
            <a:off x="7029451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0" name="Oval 36"/>
          <p:cNvSpPr>
            <a:spLocks noChangeArrowheads="1"/>
          </p:cNvSpPr>
          <p:nvPr/>
        </p:nvSpPr>
        <p:spPr bwMode="auto">
          <a:xfrm>
            <a:off x="7769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1" name="Oval 37"/>
          <p:cNvSpPr>
            <a:spLocks noChangeArrowheads="1"/>
          </p:cNvSpPr>
          <p:nvPr/>
        </p:nvSpPr>
        <p:spPr bwMode="auto">
          <a:xfrm>
            <a:off x="5538788" y="4305301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02" name="Rectangle 38"/>
          <p:cNvSpPr>
            <a:spLocks noChangeArrowheads="1"/>
          </p:cNvSpPr>
          <p:nvPr/>
        </p:nvSpPr>
        <p:spPr bwMode="auto">
          <a:xfrm>
            <a:off x="3544889" y="5045076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8103" name="Rectangle 39"/>
          <p:cNvSpPr>
            <a:spLocks noChangeArrowheads="1"/>
          </p:cNvSpPr>
          <p:nvPr/>
        </p:nvSpPr>
        <p:spPr bwMode="auto">
          <a:xfrm>
            <a:off x="3352800" y="4579939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8104" name="Rectangle 40"/>
          <p:cNvSpPr>
            <a:spLocks noChangeArrowheads="1"/>
          </p:cNvSpPr>
          <p:nvPr/>
        </p:nvSpPr>
        <p:spPr bwMode="auto">
          <a:xfrm>
            <a:off x="3352800" y="4108451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8105" name="Rectangle 41"/>
          <p:cNvSpPr>
            <a:spLocks noChangeArrowheads="1"/>
          </p:cNvSpPr>
          <p:nvPr/>
        </p:nvSpPr>
        <p:spPr bwMode="auto">
          <a:xfrm>
            <a:off x="3352800" y="3641726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8106" name="Rectangle 42"/>
          <p:cNvSpPr>
            <a:spLocks noChangeArrowheads="1"/>
          </p:cNvSpPr>
          <p:nvPr/>
        </p:nvSpPr>
        <p:spPr bwMode="auto">
          <a:xfrm>
            <a:off x="3910014" y="5561014"/>
            <a:ext cx="35747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8107" name="Rectangle 43"/>
          <p:cNvSpPr>
            <a:spLocks noChangeArrowheads="1"/>
          </p:cNvSpPr>
          <p:nvPr/>
        </p:nvSpPr>
        <p:spPr bwMode="auto">
          <a:xfrm>
            <a:off x="5299075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8108" name="Rectangle 44"/>
          <p:cNvSpPr>
            <a:spLocks noChangeArrowheads="1"/>
          </p:cNvSpPr>
          <p:nvPr/>
        </p:nvSpPr>
        <p:spPr bwMode="auto">
          <a:xfrm>
            <a:off x="67897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8109" name="Rectangle 45"/>
          <p:cNvSpPr>
            <a:spLocks noChangeArrowheads="1"/>
          </p:cNvSpPr>
          <p:nvPr/>
        </p:nvSpPr>
        <p:spPr bwMode="auto">
          <a:xfrm>
            <a:off x="8275638" y="5561014"/>
            <a:ext cx="532198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8110" name="Rectangle 46"/>
          <p:cNvSpPr>
            <a:spLocks noChangeArrowheads="1"/>
          </p:cNvSpPr>
          <p:nvPr/>
        </p:nvSpPr>
        <p:spPr bwMode="auto">
          <a:xfrm>
            <a:off x="8580439" y="5054601"/>
            <a:ext cx="373501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8111" name="Rectangle 47"/>
          <p:cNvSpPr>
            <a:spLocks noChangeArrowheads="1"/>
          </p:cNvSpPr>
          <p:nvPr/>
        </p:nvSpPr>
        <p:spPr bwMode="auto">
          <a:xfrm>
            <a:off x="3905250" y="3349626"/>
            <a:ext cx="362280" cy="50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8112" name="Oval 48"/>
          <p:cNvSpPr>
            <a:spLocks noChangeArrowheads="1"/>
          </p:cNvSpPr>
          <p:nvPr/>
        </p:nvSpPr>
        <p:spPr bwMode="auto">
          <a:xfrm>
            <a:off x="5873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3" name="Oval 49"/>
          <p:cNvSpPr>
            <a:spLocks noChangeArrowheads="1"/>
          </p:cNvSpPr>
          <p:nvPr/>
        </p:nvSpPr>
        <p:spPr bwMode="auto">
          <a:xfrm>
            <a:off x="7702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4" name="Oval 50"/>
          <p:cNvSpPr>
            <a:spLocks noChangeArrowheads="1"/>
          </p:cNvSpPr>
          <p:nvPr/>
        </p:nvSpPr>
        <p:spPr bwMode="auto">
          <a:xfrm>
            <a:off x="5492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5" name="Oval 51"/>
          <p:cNvSpPr>
            <a:spLocks noChangeArrowheads="1"/>
          </p:cNvSpPr>
          <p:nvPr/>
        </p:nvSpPr>
        <p:spPr bwMode="auto">
          <a:xfrm>
            <a:off x="6940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6" name="Oval 52"/>
          <p:cNvSpPr>
            <a:spLocks noChangeArrowheads="1"/>
          </p:cNvSpPr>
          <p:nvPr/>
        </p:nvSpPr>
        <p:spPr bwMode="auto">
          <a:xfrm>
            <a:off x="6635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7" name="Oval 53"/>
          <p:cNvSpPr>
            <a:spLocks noChangeArrowheads="1"/>
          </p:cNvSpPr>
          <p:nvPr/>
        </p:nvSpPr>
        <p:spPr bwMode="auto">
          <a:xfrm>
            <a:off x="4883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8" name="Line 54"/>
          <p:cNvSpPr>
            <a:spLocks noChangeShapeType="1"/>
          </p:cNvSpPr>
          <p:nvPr/>
        </p:nvSpPr>
        <p:spPr bwMode="auto">
          <a:xfrm flipV="1">
            <a:off x="4114800" y="4191000"/>
            <a:ext cx="4419600" cy="609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119" name="Line 55"/>
          <p:cNvSpPr>
            <a:spLocks noChangeShapeType="1"/>
          </p:cNvSpPr>
          <p:nvPr/>
        </p:nvSpPr>
        <p:spPr bwMode="auto">
          <a:xfrm>
            <a:off x="8001000" y="3429000"/>
            <a:ext cx="30480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0" name="Text Box 56"/>
          <p:cNvSpPr txBox="1">
            <a:spLocks noChangeArrowheads="1"/>
          </p:cNvSpPr>
          <p:nvPr/>
        </p:nvSpPr>
        <p:spPr bwMode="auto">
          <a:xfrm>
            <a:off x="7162801" y="3048000"/>
            <a:ext cx="155170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Slope changed</a:t>
            </a:r>
          </a:p>
        </p:txBody>
      </p:sp>
      <p:sp>
        <p:nvSpPr>
          <p:cNvPr id="88121" name="Text Box 57"/>
          <p:cNvSpPr txBox="1">
            <a:spLocks noChangeArrowheads="1"/>
          </p:cNvSpPr>
          <p:nvPr/>
        </p:nvSpPr>
        <p:spPr bwMode="auto">
          <a:xfrm>
            <a:off x="2533651" y="5957888"/>
            <a:ext cx="188891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Intercept changed</a:t>
            </a:r>
          </a:p>
        </p:txBody>
      </p:sp>
      <p:sp>
        <p:nvSpPr>
          <p:cNvPr id="88122" name="Line 58"/>
          <p:cNvSpPr>
            <a:spLocks noChangeShapeType="1"/>
          </p:cNvSpPr>
          <p:nvPr/>
        </p:nvSpPr>
        <p:spPr bwMode="auto">
          <a:xfrm>
            <a:off x="4114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3" name="Line 59"/>
          <p:cNvSpPr>
            <a:spLocks noChangeShapeType="1"/>
          </p:cNvSpPr>
          <p:nvPr/>
        </p:nvSpPr>
        <p:spPr bwMode="auto">
          <a:xfrm flipV="1">
            <a:off x="3733800" y="4800600"/>
            <a:ext cx="38100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124" name="Line 60"/>
          <p:cNvSpPr>
            <a:spLocks noChangeShapeType="1"/>
          </p:cNvSpPr>
          <p:nvPr/>
        </p:nvSpPr>
        <p:spPr bwMode="auto">
          <a:xfrm flipV="1">
            <a:off x="4114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24959"/>
      </p:ext>
    </p:extLst>
  </p:cSld>
  <p:clrMapOvr>
    <a:masterClrMapping/>
  </p:clrMapOvr>
  <p:transition advTm="1000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best fitting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738" y="5428468"/>
            <a:ext cx="2414714" cy="8834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1" y="5358189"/>
            <a:ext cx="6549751" cy="953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010" y="1494673"/>
            <a:ext cx="1733550" cy="3267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8615" y="1494673"/>
            <a:ext cx="6263690" cy="376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742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8666"/>
            <a:ext cx="10645088" cy="701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215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5879"/>
            <a:ext cx="4981575" cy="31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75" y="-27781"/>
            <a:ext cx="7210425" cy="4029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4987" y="4746229"/>
            <a:ext cx="1705284" cy="6078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4986" y="5538788"/>
            <a:ext cx="2398045" cy="101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746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4AE80-5EEE-4E16-B223-A3342EFAD559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  Least Squares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1.	‘Best Fit’ Means Difference Between Actual Y Values &amp; Predicted Y Values Are a Minimum. </a:t>
            </a:r>
            <a:r>
              <a:rPr lang="en-US" altLang="en-US" i="1">
                <a:solidFill>
                  <a:schemeClr val="folHlink"/>
                </a:solidFill>
              </a:rPr>
              <a:t>But</a:t>
            </a:r>
            <a:r>
              <a:rPr lang="en-US" altLang="en-US">
                <a:solidFill>
                  <a:schemeClr val="folHlink"/>
                </a:solidFill>
              </a:rPr>
              <a:t> Positive Differences Off-Set Negative. So square errors!</a:t>
            </a:r>
          </a:p>
          <a:p>
            <a:pPr lvl="1">
              <a:spcBef>
                <a:spcPct val="80000"/>
              </a:spcBef>
              <a:buClr>
                <a:schemeClr val="folHlink"/>
              </a:buClr>
            </a:pPr>
            <a:endParaRPr lang="en-US" altLang="en-US">
              <a:solidFill>
                <a:schemeClr val="folHlink"/>
              </a:solidFill>
            </a:endParaRPr>
          </a:p>
          <a:p>
            <a:pPr>
              <a:spcBef>
                <a:spcPct val="151000"/>
              </a:spcBef>
            </a:pPr>
            <a:r>
              <a:rPr lang="en-US" altLang="en-US"/>
              <a:t>2.	LS Minimizes the Sum of the Squared Differences (errors) (SSE)</a:t>
            </a:r>
          </a:p>
        </p:txBody>
      </p:sp>
      <p:graphicFrame>
        <p:nvGraphicFramePr>
          <p:cNvPr id="100356" name="Object 4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4884652"/>
              </p:ext>
            </p:extLst>
          </p:nvPr>
        </p:nvGraphicFramePr>
        <p:xfrm>
          <a:off x="3757863" y="2887579"/>
          <a:ext cx="38862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8" name="Equation" r:id="rId4" imgW="1193760" imgH="431640" progId="Equation.3">
                  <p:embed/>
                </p:oleObj>
              </mc:Choice>
              <mc:Fallback>
                <p:oleObj name="Equation" r:id="rId4" imgW="1193760" imgH="4316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7863" y="2887579"/>
                        <a:ext cx="3886200" cy="12954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1004164"/>
      </p:ext>
    </p:extLst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802E1-EBA2-472E-9FEF-5EF63B8178EA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/>
              <a:t>Least Squares Graphically</a:t>
            </a:r>
          </a:p>
        </p:txBody>
      </p:sp>
      <p:graphicFrame>
        <p:nvGraphicFramePr>
          <p:cNvPr id="102403" name="Object 3">
            <a:hlinkClick r:id="" action="ppaction://ole?verb=0"/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824013"/>
              </p:ext>
            </p:extLst>
          </p:nvPr>
        </p:nvGraphicFramePr>
        <p:xfrm>
          <a:off x="2462213" y="2930526"/>
          <a:ext cx="8197766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6" name="VISIO" r:id="rId4" imgW="3995640" imgH="2131920" progId="Visio.Drawing.4">
                  <p:embed/>
                </p:oleObj>
              </mc:Choice>
              <mc:Fallback>
                <p:oleObj name="VISIO" r:id="rId4" imgW="3995640" imgH="2131920" progId="Visio.Drawing.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930526"/>
                        <a:ext cx="8197766" cy="366077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334001" y="2952751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7" name="MathType Equation" r:id="rId6" imgW="3657600" imgH="722160" progId="Equation">
                  <p:embed/>
                </p:oleObj>
              </mc:Choice>
              <mc:Fallback>
                <p:oleObj name="MathType Equation" r:id="rId6" imgW="3657600" imgH="7221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1" y="2952751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5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404101" y="5010151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8" name="MathType Equation" r:id="rId8" imgW="2716200" imgH="722160" progId="Equation">
                  <p:embed/>
                </p:oleObj>
              </mc:Choice>
              <mc:Fallback>
                <p:oleObj name="MathType Equation" r:id="rId8" imgW="2716200" imgH="72216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4101" y="5010151"/>
                        <a:ext cx="2708275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6" name="Arc 6"/>
          <p:cNvSpPr>
            <a:spLocks/>
          </p:cNvSpPr>
          <p:nvPr/>
        </p:nvSpPr>
        <p:spPr bwMode="auto">
          <a:xfrm>
            <a:off x="6948488" y="4343400"/>
            <a:ext cx="520700" cy="105410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Arc 7"/>
          <p:cNvSpPr>
            <a:spLocks/>
          </p:cNvSpPr>
          <p:nvPr/>
        </p:nvSpPr>
        <p:spPr bwMode="auto">
          <a:xfrm>
            <a:off x="4814889" y="3287714"/>
            <a:ext cx="485775" cy="219075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29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408" name="Object 8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501825"/>
              </p:ext>
            </p:extLst>
          </p:nvPr>
        </p:nvGraphicFramePr>
        <p:xfrm>
          <a:off x="2528888" y="160813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789" name="MathType Equation" r:id="rId10" imgW="7288200" imgH="1280880" progId="Equation">
                  <p:embed/>
                </p:oleObj>
              </mc:Choice>
              <mc:Fallback>
                <p:oleObj name="MathType Equation" r:id="rId10" imgW="7288200" imgH="1280880" progId="Equation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888" y="160813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8843707"/>
      </p:ext>
    </p:extLst>
  </p:cSld>
  <p:clrMapOvr>
    <a:masterClrMapping/>
  </p:clrMapOvr>
  <p:transition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estimate parameters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5695" y="5779168"/>
            <a:ext cx="11642295" cy="4531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5" y="2299892"/>
            <a:ext cx="3286471" cy="924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5" y="1663764"/>
            <a:ext cx="9984551" cy="6363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306" y="3333625"/>
            <a:ext cx="11814464" cy="356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7970" y="3967182"/>
            <a:ext cx="2715606" cy="941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306" y="3967182"/>
            <a:ext cx="3955210" cy="11221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93844" y="3618622"/>
            <a:ext cx="306705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46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Estimating the intercept and slope: least squares estimation</a:t>
            </a:r>
          </a:p>
        </p:txBody>
      </p:sp>
      <p:sp>
        <p:nvSpPr>
          <p:cNvPr id="1004548" name="Text Box 4"/>
          <p:cNvSpPr txBox="1">
            <a:spLocks noChangeArrowheads="1"/>
          </p:cNvSpPr>
          <p:nvPr/>
        </p:nvSpPr>
        <p:spPr bwMode="auto">
          <a:xfrm>
            <a:off x="1752600" y="1828800"/>
            <a:ext cx="8686800" cy="48006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1400"/>
              <a:t>** Least Squares Estimation</a:t>
            </a:r>
          </a:p>
          <a:p>
            <a:r>
              <a:rPr lang="en-US" altLang="en-US" sz="1400"/>
              <a:t>A little calculus….</a:t>
            </a:r>
          </a:p>
          <a:p>
            <a:r>
              <a:rPr lang="en-US" altLang="en-US" sz="1400"/>
              <a:t>What are we trying to estimate?  β, the slope, from </a:t>
            </a:r>
          </a:p>
          <a:p>
            <a:endParaRPr lang="en-US" altLang="en-US" sz="1400"/>
          </a:p>
          <a:p>
            <a:r>
              <a:rPr lang="en-US" altLang="en-US" sz="1400"/>
              <a:t>What’s the constraint?  We are trying to minimize the squared distance (hence the “least squares”) between the observations themselves and the predicted values , or   (</a:t>
            </a:r>
            <a:r>
              <a:rPr lang="en-US" altLang="en-US" sz="1400" u="sng"/>
              <a:t>also called the “residuals”, or left-over unexplained variability</a:t>
            </a:r>
            <a:r>
              <a:rPr lang="en-US" altLang="en-US" sz="1400"/>
              <a:t>)</a:t>
            </a:r>
          </a:p>
          <a:p>
            <a:endParaRPr lang="en-US" altLang="en-US" sz="1400"/>
          </a:p>
          <a:p>
            <a:r>
              <a:rPr lang="en-US" altLang="en-US" sz="1400"/>
              <a:t>Differencei = </a:t>
            </a:r>
            <a:r>
              <a:rPr lang="en-US" altLang="en-US" sz="1400" i="1"/>
              <a:t>yi –</a:t>
            </a:r>
            <a:r>
              <a:rPr lang="en-US" altLang="en-US" sz="1400"/>
              <a:t> (</a:t>
            </a:r>
            <a:r>
              <a:rPr lang="en-US" altLang="en-US" sz="1400" i="1"/>
              <a:t>βx</a:t>
            </a:r>
            <a:r>
              <a:rPr lang="en-US" altLang="en-US" sz="1400"/>
              <a:t> + </a:t>
            </a:r>
            <a:r>
              <a:rPr lang="en-US" altLang="en-US" sz="1400" i="1"/>
              <a:t>α</a:t>
            </a:r>
            <a:r>
              <a:rPr lang="en-US" altLang="en-US" sz="1400"/>
              <a:t>)     Differencei</a:t>
            </a:r>
            <a:r>
              <a:rPr lang="en-US" altLang="en-US" sz="1400" baseline="30000"/>
              <a:t>2</a:t>
            </a:r>
            <a:r>
              <a:rPr lang="en-US" altLang="en-US" sz="1400"/>
              <a:t> = (</a:t>
            </a:r>
            <a:r>
              <a:rPr lang="en-US" altLang="en-US" sz="1400" i="1"/>
              <a:t>yi</a:t>
            </a:r>
            <a:r>
              <a:rPr lang="en-US" altLang="en-US" sz="1400"/>
              <a:t> – (</a:t>
            </a:r>
            <a:r>
              <a:rPr lang="en-US" altLang="en-US" sz="1400" i="1"/>
              <a:t>βx + α</a:t>
            </a:r>
            <a:r>
              <a:rPr lang="en-US" altLang="en-US" sz="1400"/>
              <a:t>))</a:t>
            </a:r>
            <a:r>
              <a:rPr lang="en-US" altLang="en-US" sz="1400" baseline="30000"/>
              <a:t> 2</a:t>
            </a:r>
          </a:p>
          <a:p>
            <a:endParaRPr lang="en-US" altLang="en-US" sz="1400" baseline="30000"/>
          </a:p>
          <a:p>
            <a:endParaRPr lang="en-US" altLang="en-US" sz="1400" baseline="30000"/>
          </a:p>
          <a:p>
            <a:r>
              <a:rPr lang="en-US" altLang="en-US" sz="1400"/>
              <a:t>Find the </a:t>
            </a:r>
            <a:r>
              <a:rPr lang="en-US" altLang="zh-CN" sz="1400" i="1">
                <a:ea typeface="SimSun" panose="02010600030101010101" pitchFamily="2" charset="-122"/>
              </a:rPr>
              <a:t>β</a:t>
            </a:r>
            <a:r>
              <a:rPr lang="en-US" altLang="zh-CN" sz="1400">
                <a:ea typeface="SimSun" panose="02010600030101010101" pitchFamily="2" charset="-122"/>
              </a:rPr>
              <a:t> that gives the minimum sum of the squared differences.  How do you maximize a function? Take the derivative; set it equal to zero; and solve.  Typical max/min problem from calculus….</a:t>
            </a:r>
          </a:p>
          <a:p>
            <a:endParaRPr lang="en-US" altLang="zh-CN" sz="1400">
              <a:ea typeface="SimSun" panose="02010600030101010101" pitchFamily="2" charset="-122"/>
            </a:endParaRPr>
          </a:p>
          <a:p>
            <a:endParaRPr lang="en-US" altLang="zh-CN" sz="2000">
              <a:ea typeface="SimSun" panose="02010600030101010101" pitchFamily="2" charset="-122"/>
            </a:endParaRPr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endParaRPr lang="en-US" altLang="en-US" sz="2000"/>
          </a:p>
          <a:p>
            <a:r>
              <a:rPr lang="en-US" altLang="en-US" sz="2000"/>
              <a:t>From here takes a little math trickery to solve for </a:t>
            </a:r>
            <a:r>
              <a:rPr lang="en-US" altLang="en-US" sz="2000" i="1"/>
              <a:t>β…</a:t>
            </a:r>
            <a:endParaRPr lang="en-US" altLang="en-US" sz="2000"/>
          </a:p>
        </p:txBody>
      </p:sp>
      <p:pic>
        <p:nvPicPr>
          <p:cNvPr id="100454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343400"/>
            <a:ext cx="5562600" cy="1639888"/>
          </a:xfrm>
          <a:prstGeom prst="rect">
            <a:avLst/>
          </a:prstGeom>
          <a:solidFill>
            <a:srgbClr val="FFCCFF"/>
          </a:solidFill>
          <a:ln w="9525">
            <a:solidFill>
              <a:srgbClr val="FFCCFF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907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Line 2"/>
          <p:cNvSpPr>
            <a:spLocks noChangeShapeType="1"/>
          </p:cNvSpPr>
          <p:nvPr/>
        </p:nvSpPr>
        <p:spPr bwMode="auto">
          <a:xfrm>
            <a:off x="3886200" y="2133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19" name="Line 3"/>
          <p:cNvSpPr>
            <a:spLocks noChangeShapeType="1"/>
          </p:cNvSpPr>
          <p:nvPr/>
        </p:nvSpPr>
        <p:spPr bwMode="auto">
          <a:xfrm flipV="1">
            <a:off x="4648200" y="2209800"/>
            <a:ext cx="3048000" cy="2819400"/>
          </a:xfrm>
          <a:prstGeom prst="line">
            <a:avLst/>
          </a:prstGeom>
          <a:noFill/>
          <a:ln w="127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0" name="Line 4"/>
          <p:cNvSpPr>
            <a:spLocks noChangeShapeType="1"/>
          </p:cNvSpPr>
          <p:nvPr/>
        </p:nvSpPr>
        <p:spPr bwMode="auto">
          <a:xfrm>
            <a:off x="3733800" y="6019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1" name="Line 5"/>
          <p:cNvSpPr>
            <a:spLocks noChangeShapeType="1"/>
          </p:cNvSpPr>
          <p:nvPr/>
        </p:nvSpPr>
        <p:spPr bwMode="auto">
          <a:xfrm>
            <a:off x="5029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2" name="Line 6"/>
          <p:cNvSpPr>
            <a:spLocks noChangeShapeType="1"/>
          </p:cNvSpPr>
          <p:nvPr/>
        </p:nvSpPr>
        <p:spPr bwMode="auto">
          <a:xfrm>
            <a:off x="55626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3" name="Line 7"/>
          <p:cNvSpPr>
            <a:spLocks noChangeShapeType="1"/>
          </p:cNvSpPr>
          <p:nvPr/>
        </p:nvSpPr>
        <p:spPr bwMode="auto">
          <a:xfrm>
            <a:off x="58674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4" name="Line 8"/>
          <p:cNvSpPr>
            <a:spLocks noChangeShapeType="1"/>
          </p:cNvSpPr>
          <p:nvPr/>
        </p:nvSpPr>
        <p:spPr bwMode="auto">
          <a:xfrm>
            <a:off x="6172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5" name="Line 9"/>
          <p:cNvSpPr>
            <a:spLocks noChangeShapeType="1"/>
          </p:cNvSpPr>
          <p:nvPr/>
        </p:nvSpPr>
        <p:spPr bwMode="auto">
          <a:xfrm>
            <a:off x="6477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6" name="Line 10"/>
          <p:cNvSpPr>
            <a:spLocks noChangeShapeType="1"/>
          </p:cNvSpPr>
          <p:nvPr/>
        </p:nvSpPr>
        <p:spPr bwMode="auto">
          <a:xfrm>
            <a:off x="67818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7" name="Line 11"/>
          <p:cNvSpPr>
            <a:spLocks noChangeShapeType="1"/>
          </p:cNvSpPr>
          <p:nvPr/>
        </p:nvSpPr>
        <p:spPr bwMode="auto">
          <a:xfrm>
            <a:off x="70866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8" name="Line 12"/>
          <p:cNvSpPr>
            <a:spLocks noChangeShapeType="1"/>
          </p:cNvSpPr>
          <p:nvPr/>
        </p:nvSpPr>
        <p:spPr bwMode="auto">
          <a:xfrm>
            <a:off x="73914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29" name="Line 13"/>
          <p:cNvSpPr>
            <a:spLocks noChangeShapeType="1"/>
          </p:cNvSpPr>
          <p:nvPr/>
        </p:nvSpPr>
        <p:spPr bwMode="auto">
          <a:xfrm>
            <a:off x="7696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30" name="Line 14"/>
          <p:cNvSpPr>
            <a:spLocks noChangeShapeType="1"/>
          </p:cNvSpPr>
          <p:nvPr/>
        </p:nvSpPr>
        <p:spPr bwMode="auto">
          <a:xfrm>
            <a:off x="80010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5631" name="Line 15"/>
          <p:cNvSpPr>
            <a:spLocks noChangeShapeType="1"/>
          </p:cNvSpPr>
          <p:nvPr/>
        </p:nvSpPr>
        <p:spPr bwMode="auto">
          <a:xfrm>
            <a:off x="4648200" y="5867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35632" name="Group 16"/>
          <p:cNvGrpSpPr>
            <a:grpSpLocks/>
          </p:cNvGrpSpPr>
          <p:nvPr/>
        </p:nvGrpSpPr>
        <p:grpSpPr bwMode="auto">
          <a:xfrm>
            <a:off x="3810000" y="2590800"/>
            <a:ext cx="304800" cy="1600200"/>
            <a:chOff x="1440" y="1632"/>
            <a:chExt cx="192" cy="1008"/>
          </a:xfrm>
        </p:grpSpPr>
        <p:sp>
          <p:nvSpPr>
            <p:cNvPr id="1135633" name="Line 17"/>
            <p:cNvSpPr>
              <a:spLocks noChangeShapeType="1"/>
            </p:cNvSpPr>
            <p:nvPr/>
          </p:nvSpPr>
          <p:spPr bwMode="auto">
            <a:xfrm>
              <a:off x="1440" y="264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4" name="Line 18"/>
            <p:cNvSpPr>
              <a:spLocks noChangeShapeType="1"/>
            </p:cNvSpPr>
            <p:nvPr/>
          </p:nvSpPr>
          <p:spPr bwMode="auto">
            <a:xfrm>
              <a:off x="1440" y="249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5" name="Line 19"/>
            <p:cNvSpPr>
              <a:spLocks noChangeShapeType="1"/>
            </p:cNvSpPr>
            <p:nvPr/>
          </p:nvSpPr>
          <p:spPr bwMode="auto">
            <a:xfrm>
              <a:off x="1440" y="230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6" name="Line 20"/>
            <p:cNvSpPr>
              <a:spLocks noChangeShapeType="1"/>
            </p:cNvSpPr>
            <p:nvPr/>
          </p:nvSpPr>
          <p:spPr bwMode="auto">
            <a:xfrm>
              <a:off x="1440" y="216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7" name="Line 21"/>
            <p:cNvSpPr>
              <a:spLocks noChangeShapeType="1"/>
            </p:cNvSpPr>
            <p:nvPr/>
          </p:nvSpPr>
          <p:spPr bwMode="auto">
            <a:xfrm>
              <a:off x="1440" y="1968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8" name="Line 22"/>
            <p:cNvSpPr>
              <a:spLocks noChangeShapeType="1"/>
            </p:cNvSpPr>
            <p:nvPr/>
          </p:nvSpPr>
          <p:spPr bwMode="auto">
            <a:xfrm>
              <a:off x="1440" y="1824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39" name="Line 23"/>
            <p:cNvSpPr>
              <a:spLocks noChangeShapeType="1"/>
            </p:cNvSpPr>
            <p:nvPr/>
          </p:nvSpPr>
          <p:spPr bwMode="auto">
            <a:xfrm>
              <a:off x="1440" y="1632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35640" name="Oval 24"/>
          <p:cNvSpPr>
            <a:spLocks noChangeArrowheads="1"/>
          </p:cNvSpPr>
          <p:nvPr/>
        </p:nvSpPr>
        <p:spPr bwMode="auto">
          <a:xfrm>
            <a:off x="73914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1" name="Oval 25"/>
          <p:cNvSpPr>
            <a:spLocks noChangeArrowheads="1"/>
          </p:cNvSpPr>
          <p:nvPr/>
        </p:nvSpPr>
        <p:spPr bwMode="auto">
          <a:xfrm>
            <a:off x="7391400" y="2743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2" name="Oval 26"/>
          <p:cNvSpPr>
            <a:spLocks noChangeArrowheads="1"/>
          </p:cNvSpPr>
          <p:nvPr/>
        </p:nvSpPr>
        <p:spPr bwMode="auto">
          <a:xfrm>
            <a:off x="5562600" y="4267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3" name="Oval 27"/>
          <p:cNvSpPr>
            <a:spLocks noChangeArrowheads="1"/>
          </p:cNvSpPr>
          <p:nvPr/>
        </p:nvSpPr>
        <p:spPr bwMode="auto">
          <a:xfrm>
            <a:off x="5562600" y="43434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4" name="Oval 28"/>
          <p:cNvSpPr>
            <a:spLocks noChangeArrowheads="1"/>
          </p:cNvSpPr>
          <p:nvPr/>
        </p:nvSpPr>
        <p:spPr bwMode="auto">
          <a:xfrm>
            <a:off x="5562600" y="3886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5" name="Oval 29"/>
          <p:cNvSpPr>
            <a:spLocks noChangeArrowheads="1"/>
          </p:cNvSpPr>
          <p:nvPr/>
        </p:nvSpPr>
        <p:spPr bwMode="auto">
          <a:xfrm>
            <a:off x="6400800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6" name="Oval 30"/>
          <p:cNvSpPr>
            <a:spLocks noChangeArrowheads="1"/>
          </p:cNvSpPr>
          <p:nvPr/>
        </p:nvSpPr>
        <p:spPr bwMode="auto">
          <a:xfrm>
            <a:off x="6400800" y="3276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7" name="Oval 31"/>
          <p:cNvSpPr>
            <a:spLocks noChangeArrowheads="1"/>
          </p:cNvSpPr>
          <p:nvPr/>
        </p:nvSpPr>
        <p:spPr bwMode="auto">
          <a:xfrm>
            <a:off x="6400800" y="31242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48" name="Oval 32"/>
          <p:cNvSpPr>
            <a:spLocks noChangeArrowheads="1"/>
          </p:cNvSpPr>
          <p:nvPr/>
        </p:nvSpPr>
        <p:spPr bwMode="auto">
          <a:xfrm>
            <a:off x="6400800" y="3352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5649" name="Group 33"/>
          <p:cNvGrpSpPr>
            <a:grpSpLocks/>
          </p:cNvGrpSpPr>
          <p:nvPr/>
        </p:nvGrpSpPr>
        <p:grpSpPr bwMode="auto">
          <a:xfrm>
            <a:off x="6400800" y="2895600"/>
            <a:ext cx="76200" cy="990600"/>
            <a:chOff x="3072" y="1920"/>
            <a:chExt cx="48" cy="624"/>
          </a:xfrm>
        </p:grpSpPr>
        <p:sp>
          <p:nvSpPr>
            <p:cNvPr id="1135650" name="Oval 34"/>
            <p:cNvSpPr>
              <a:spLocks noChangeArrowheads="1"/>
            </p:cNvSpPr>
            <p:nvPr/>
          </p:nvSpPr>
          <p:spPr bwMode="auto">
            <a:xfrm>
              <a:off x="3072" y="235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1" name="Oval 35"/>
            <p:cNvSpPr>
              <a:spLocks noChangeArrowheads="1"/>
            </p:cNvSpPr>
            <p:nvPr/>
          </p:nvSpPr>
          <p:spPr bwMode="auto">
            <a:xfrm>
              <a:off x="3072" y="192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2" name="Oval 36"/>
            <p:cNvSpPr>
              <a:spLocks noChangeArrowheads="1"/>
            </p:cNvSpPr>
            <p:nvPr/>
          </p:nvSpPr>
          <p:spPr bwMode="auto">
            <a:xfrm>
              <a:off x="3072" y="206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3" name="Oval 37"/>
            <p:cNvSpPr>
              <a:spLocks noChangeArrowheads="1"/>
            </p:cNvSpPr>
            <p:nvPr/>
          </p:nvSpPr>
          <p:spPr bwMode="auto">
            <a:xfrm>
              <a:off x="3072" y="220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4" name="Oval 38"/>
            <p:cNvSpPr>
              <a:spLocks noChangeArrowheads="1"/>
            </p:cNvSpPr>
            <p:nvPr/>
          </p:nvSpPr>
          <p:spPr bwMode="auto">
            <a:xfrm>
              <a:off x="3072" y="249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135655" name="Group 39"/>
          <p:cNvGrpSpPr>
            <a:grpSpLocks/>
          </p:cNvGrpSpPr>
          <p:nvPr/>
        </p:nvGrpSpPr>
        <p:grpSpPr bwMode="auto">
          <a:xfrm>
            <a:off x="7391400" y="2133600"/>
            <a:ext cx="76200" cy="762000"/>
            <a:chOff x="3456" y="1536"/>
            <a:chExt cx="48" cy="480"/>
          </a:xfrm>
        </p:grpSpPr>
        <p:sp>
          <p:nvSpPr>
            <p:cNvPr id="1135656" name="Oval 40"/>
            <p:cNvSpPr>
              <a:spLocks noChangeArrowheads="1"/>
            </p:cNvSpPr>
            <p:nvPr/>
          </p:nvSpPr>
          <p:spPr bwMode="auto">
            <a:xfrm>
              <a:off x="3456" y="17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7" name="Oval 41"/>
            <p:cNvSpPr>
              <a:spLocks noChangeArrowheads="1"/>
            </p:cNvSpPr>
            <p:nvPr/>
          </p:nvSpPr>
          <p:spPr bwMode="auto">
            <a:xfrm>
              <a:off x="3456" y="196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8" name="Oval 42"/>
            <p:cNvSpPr>
              <a:spLocks noChangeArrowheads="1"/>
            </p:cNvSpPr>
            <p:nvPr/>
          </p:nvSpPr>
          <p:spPr bwMode="auto">
            <a:xfrm>
              <a:off x="3456" y="15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59" name="Oval 43"/>
            <p:cNvSpPr>
              <a:spLocks noChangeArrowheads="1"/>
            </p:cNvSpPr>
            <p:nvPr/>
          </p:nvSpPr>
          <p:spPr bwMode="auto">
            <a:xfrm>
              <a:off x="3456" y="168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5660" name="Oval 44"/>
            <p:cNvSpPr>
              <a:spLocks noChangeArrowheads="1"/>
            </p:cNvSpPr>
            <p:nvPr/>
          </p:nvSpPr>
          <p:spPr bwMode="auto">
            <a:xfrm>
              <a:off x="3456" y="182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5661" name="Oval 45"/>
          <p:cNvSpPr>
            <a:spLocks noChangeArrowheads="1"/>
          </p:cNvSpPr>
          <p:nvPr/>
        </p:nvSpPr>
        <p:spPr bwMode="auto">
          <a:xfrm>
            <a:off x="5562600" y="3810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62" name="Oval 46"/>
          <p:cNvSpPr>
            <a:spLocks noChangeArrowheads="1"/>
          </p:cNvSpPr>
          <p:nvPr/>
        </p:nvSpPr>
        <p:spPr bwMode="auto">
          <a:xfrm>
            <a:off x="5562600" y="4191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63" name="Oval 47"/>
          <p:cNvSpPr>
            <a:spLocks noChangeArrowheads="1"/>
          </p:cNvSpPr>
          <p:nvPr/>
        </p:nvSpPr>
        <p:spPr bwMode="auto">
          <a:xfrm>
            <a:off x="5562600" y="44196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35664" name="Oval 48"/>
          <p:cNvSpPr>
            <a:spLocks noChangeArrowheads="1"/>
          </p:cNvSpPr>
          <p:nvPr/>
        </p:nvSpPr>
        <p:spPr bwMode="auto">
          <a:xfrm>
            <a:off x="5562600" y="41148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35665" name="Group 49"/>
          <p:cNvGrpSpPr>
            <a:grpSpLocks/>
          </p:cNvGrpSpPr>
          <p:nvPr/>
        </p:nvGrpSpPr>
        <p:grpSpPr bwMode="auto">
          <a:xfrm>
            <a:off x="5562600" y="2057400"/>
            <a:ext cx="2514600" cy="2590800"/>
            <a:chOff x="2544" y="1296"/>
            <a:chExt cx="1584" cy="1632"/>
          </a:xfrm>
        </p:grpSpPr>
        <p:grpSp>
          <p:nvGrpSpPr>
            <p:cNvPr id="1135666" name="Group 50"/>
            <p:cNvGrpSpPr>
              <a:grpSpLocks/>
            </p:cNvGrpSpPr>
            <p:nvPr/>
          </p:nvGrpSpPr>
          <p:grpSpPr bwMode="auto">
            <a:xfrm>
              <a:off x="3744" y="1296"/>
              <a:ext cx="384" cy="672"/>
              <a:chOff x="3744" y="1104"/>
              <a:chExt cx="640" cy="1104"/>
            </a:xfrm>
          </p:grpSpPr>
          <p:sp>
            <p:nvSpPr>
              <p:cNvPr id="1135667" name="Freeform 51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68" name="Freeform 52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669" name="Group 53"/>
            <p:cNvGrpSpPr>
              <a:grpSpLocks/>
            </p:cNvGrpSpPr>
            <p:nvPr/>
          </p:nvGrpSpPr>
          <p:grpSpPr bwMode="auto">
            <a:xfrm>
              <a:off x="2544" y="2256"/>
              <a:ext cx="384" cy="672"/>
              <a:chOff x="3744" y="1104"/>
              <a:chExt cx="640" cy="1104"/>
            </a:xfrm>
          </p:grpSpPr>
          <p:sp>
            <p:nvSpPr>
              <p:cNvPr id="1135670" name="Freeform 54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71" name="Freeform 55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35672" name="Group 56"/>
            <p:cNvGrpSpPr>
              <a:grpSpLocks/>
            </p:cNvGrpSpPr>
            <p:nvPr/>
          </p:nvGrpSpPr>
          <p:grpSpPr bwMode="auto">
            <a:xfrm>
              <a:off x="3120" y="1776"/>
              <a:ext cx="384" cy="672"/>
              <a:chOff x="3744" y="1104"/>
              <a:chExt cx="640" cy="1104"/>
            </a:xfrm>
          </p:grpSpPr>
          <p:sp>
            <p:nvSpPr>
              <p:cNvPr id="1135673" name="Freeform 57"/>
              <p:cNvSpPr>
                <a:spLocks/>
              </p:cNvSpPr>
              <p:nvPr/>
            </p:nvSpPr>
            <p:spPr bwMode="auto">
              <a:xfrm>
                <a:off x="3744" y="1200"/>
                <a:ext cx="640" cy="1008"/>
              </a:xfrm>
              <a:custGeom>
                <a:avLst/>
                <a:gdLst>
                  <a:gd name="T0" fmla="*/ 48 w 640"/>
                  <a:gd name="T1" fmla="*/ 0 h 1008"/>
                  <a:gd name="T2" fmla="*/ 624 w 640"/>
                  <a:gd name="T3" fmla="*/ 384 h 1008"/>
                  <a:gd name="T4" fmla="*/ 144 w 640"/>
                  <a:gd name="T5" fmla="*/ 816 h 1008"/>
                  <a:gd name="T6" fmla="*/ 0 w 640"/>
                  <a:gd name="T7" fmla="*/ 1008 h 1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0" h="1008">
                    <a:moveTo>
                      <a:pt x="48" y="0"/>
                    </a:moveTo>
                    <a:cubicBezTo>
                      <a:pt x="328" y="124"/>
                      <a:pt x="608" y="248"/>
                      <a:pt x="624" y="384"/>
                    </a:cubicBezTo>
                    <a:cubicBezTo>
                      <a:pt x="640" y="520"/>
                      <a:pt x="248" y="712"/>
                      <a:pt x="144" y="816"/>
                    </a:cubicBezTo>
                    <a:cubicBezTo>
                      <a:pt x="40" y="920"/>
                      <a:pt x="24" y="976"/>
                      <a:pt x="0" y="1008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74" name="Freeform 58"/>
              <p:cNvSpPr>
                <a:spLocks/>
              </p:cNvSpPr>
              <p:nvPr/>
            </p:nvSpPr>
            <p:spPr bwMode="auto">
              <a:xfrm>
                <a:off x="3744" y="1104"/>
                <a:ext cx="48" cy="96"/>
              </a:xfrm>
              <a:custGeom>
                <a:avLst/>
                <a:gdLst>
                  <a:gd name="T0" fmla="*/ 48 w 48"/>
                  <a:gd name="T1" fmla="*/ 96 h 96"/>
                  <a:gd name="T2" fmla="*/ 0 w 48"/>
                  <a:gd name="T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8" h="96">
                    <a:moveTo>
                      <a:pt x="48" y="96"/>
                    </a:moveTo>
                    <a:cubicBezTo>
                      <a:pt x="48" y="96"/>
                      <a:pt x="24" y="48"/>
                      <a:pt x="0" y="0"/>
                    </a:cubicBezTo>
                  </a:path>
                </a:pathLst>
              </a:custGeom>
              <a:noFill/>
              <a:ln w="9525">
                <a:solidFill>
                  <a:srgbClr val="FF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35675" name="Text Box 59"/>
          <p:cNvSpPr txBox="1">
            <a:spLocks noChangeArrowheads="1"/>
          </p:cNvSpPr>
          <p:nvPr/>
        </p:nvSpPr>
        <p:spPr bwMode="auto">
          <a:xfrm>
            <a:off x="3200400" y="762000"/>
            <a:ext cx="69342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The standard error of Y given X is the average variability around the regression line at any given value of X.  It is assumed to be equal at all values of X.</a:t>
            </a:r>
          </a:p>
        </p:txBody>
      </p:sp>
      <p:grpSp>
        <p:nvGrpSpPr>
          <p:cNvPr id="1135676" name="Group 60"/>
          <p:cNvGrpSpPr>
            <a:grpSpLocks/>
          </p:cNvGrpSpPr>
          <p:nvPr/>
        </p:nvGrpSpPr>
        <p:grpSpPr bwMode="auto">
          <a:xfrm>
            <a:off x="4953000" y="2133601"/>
            <a:ext cx="2590800" cy="2043113"/>
            <a:chOff x="2160" y="1344"/>
            <a:chExt cx="1632" cy="1287"/>
          </a:xfrm>
        </p:grpSpPr>
        <p:grpSp>
          <p:nvGrpSpPr>
            <p:cNvPr id="1135677" name="Group 61"/>
            <p:cNvGrpSpPr>
              <a:grpSpLocks/>
            </p:cNvGrpSpPr>
            <p:nvPr/>
          </p:nvGrpSpPr>
          <p:grpSpPr bwMode="auto">
            <a:xfrm>
              <a:off x="3312" y="1344"/>
              <a:ext cx="480" cy="279"/>
              <a:chOff x="3312" y="1344"/>
              <a:chExt cx="480" cy="279"/>
            </a:xfrm>
          </p:grpSpPr>
          <p:sp>
            <p:nvSpPr>
              <p:cNvPr id="1135678" name="Line 62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79" name="Text Box 63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  <p:grpSp>
          <p:nvGrpSpPr>
            <p:cNvPr id="1135680" name="Group 64"/>
            <p:cNvGrpSpPr>
              <a:grpSpLocks/>
            </p:cNvGrpSpPr>
            <p:nvPr/>
          </p:nvGrpSpPr>
          <p:grpSpPr bwMode="auto">
            <a:xfrm>
              <a:off x="2688" y="1872"/>
              <a:ext cx="480" cy="279"/>
              <a:chOff x="3312" y="1344"/>
              <a:chExt cx="480" cy="279"/>
            </a:xfrm>
          </p:grpSpPr>
          <p:sp>
            <p:nvSpPr>
              <p:cNvPr id="1135681" name="Line 65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82" name="Text Box 66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  <p:grpSp>
          <p:nvGrpSpPr>
            <p:cNvPr id="1135683" name="Group 67"/>
            <p:cNvGrpSpPr>
              <a:grpSpLocks/>
            </p:cNvGrpSpPr>
            <p:nvPr/>
          </p:nvGrpSpPr>
          <p:grpSpPr bwMode="auto">
            <a:xfrm>
              <a:off x="2160" y="2352"/>
              <a:ext cx="480" cy="279"/>
              <a:chOff x="3312" y="1344"/>
              <a:chExt cx="480" cy="279"/>
            </a:xfrm>
          </p:grpSpPr>
          <p:sp>
            <p:nvSpPr>
              <p:cNvPr id="1135684" name="Line 68"/>
              <p:cNvSpPr>
                <a:spLocks noChangeShapeType="1"/>
              </p:cNvSpPr>
              <p:nvPr/>
            </p:nvSpPr>
            <p:spPr bwMode="auto">
              <a:xfrm flipV="1">
                <a:off x="3648" y="1344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85" name="Text Box 69"/>
              <p:cNvSpPr txBox="1">
                <a:spLocks noChangeArrowheads="1"/>
              </p:cNvSpPr>
              <p:nvPr/>
            </p:nvSpPr>
            <p:spPr bwMode="auto">
              <a:xfrm>
                <a:off x="3312" y="1392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</p:grpSp>
      <p:grpSp>
        <p:nvGrpSpPr>
          <p:cNvPr id="1135686" name="Group 70"/>
          <p:cNvGrpSpPr>
            <a:grpSpLocks/>
          </p:cNvGrpSpPr>
          <p:nvPr/>
        </p:nvGrpSpPr>
        <p:grpSpPr bwMode="auto">
          <a:xfrm>
            <a:off x="5029200" y="2590801"/>
            <a:ext cx="2590800" cy="2043113"/>
            <a:chOff x="2208" y="1632"/>
            <a:chExt cx="1632" cy="1287"/>
          </a:xfrm>
        </p:grpSpPr>
        <p:grpSp>
          <p:nvGrpSpPr>
            <p:cNvPr id="1135687" name="Group 71"/>
            <p:cNvGrpSpPr>
              <a:grpSpLocks/>
            </p:cNvGrpSpPr>
            <p:nvPr/>
          </p:nvGrpSpPr>
          <p:grpSpPr bwMode="auto">
            <a:xfrm>
              <a:off x="3360" y="1632"/>
              <a:ext cx="480" cy="279"/>
              <a:chOff x="3360" y="1632"/>
              <a:chExt cx="480" cy="279"/>
            </a:xfrm>
          </p:grpSpPr>
          <p:sp>
            <p:nvSpPr>
              <p:cNvPr id="1135688" name="Line 72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89" name="Text Box 73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  <p:grpSp>
          <p:nvGrpSpPr>
            <p:cNvPr id="1135690" name="Group 74"/>
            <p:cNvGrpSpPr>
              <a:grpSpLocks/>
            </p:cNvGrpSpPr>
            <p:nvPr/>
          </p:nvGrpSpPr>
          <p:grpSpPr bwMode="auto">
            <a:xfrm>
              <a:off x="2736" y="2160"/>
              <a:ext cx="480" cy="279"/>
              <a:chOff x="3360" y="1632"/>
              <a:chExt cx="480" cy="279"/>
            </a:xfrm>
          </p:grpSpPr>
          <p:sp>
            <p:nvSpPr>
              <p:cNvPr id="1135691" name="Line 75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92" name="Text Box 76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  <p:grpSp>
          <p:nvGrpSpPr>
            <p:cNvPr id="1135693" name="Group 77"/>
            <p:cNvGrpSpPr>
              <a:grpSpLocks/>
            </p:cNvGrpSpPr>
            <p:nvPr/>
          </p:nvGrpSpPr>
          <p:grpSpPr bwMode="auto">
            <a:xfrm>
              <a:off x="2208" y="2640"/>
              <a:ext cx="480" cy="279"/>
              <a:chOff x="3360" y="1632"/>
              <a:chExt cx="480" cy="279"/>
            </a:xfrm>
          </p:grpSpPr>
          <p:sp>
            <p:nvSpPr>
              <p:cNvPr id="1135694" name="Line 78"/>
              <p:cNvSpPr>
                <a:spLocks noChangeShapeType="1"/>
              </p:cNvSpPr>
              <p:nvPr/>
            </p:nvSpPr>
            <p:spPr bwMode="auto">
              <a:xfrm>
                <a:off x="3648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695" name="Text Box 79"/>
              <p:cNvSpPr txBox="1">
                <a:spLocks noChangeArrowheads="1"/>
              </p:cNvSpPr>
              <p:nvPr/>
            </p:nvSpPr>
            <p:spPr bwMode="auto">
              <a:xfrm>
                <a:off x="3360" y="168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/>
                  <a:t>Sy/x</a:t>
                </a:r>
              </a:p>
            </p:txBody>
          </p:sp>
        </p:grpSp>
      </p:grpSp>
      <p:grpSp>
        <p:nvGrpSpPr>
          <p:cNvPr id="1135696" name="Group 80"/>
          <p:cNvGrpSpPr>
            <a:grpSpLocks/>
          </p:cNvGrpSpPr>
          <p:nvPr/>
        </p:nvGrpSpPr>
        <p:grpSpPr bwMode="auto">
          <a:xfrm>
            <a:off x="4419600" y="1600200"/>
            <a:ext cx="2286000" cy="2286000"/>
            <a:chOff x="1824" y="1008"/>
            <a:chExt cx="1440" cy="1440"/>
          </a:xfrm>
        </p:grpSpPr>
        <p:sp>
          <p:nvSpPr>
            <p:cNvPr id="1135697" name="Line 81"/>
            <p:cNvSpPr>
              <a:spLocks noChangeShapeType="1"/>
            </p:cNvSpPr>
            <p:nvPr/>
          </p:nvSpPr>
          <p:spPr bwMode="auto">
            <a:xfrm>
              <a:off x="1824" y="1008"/>
              <a:ext cx="1440" cy="52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98" name="Line 82"/>
            <p:cNvSpPr>
              <a:spLocks noChangeShapeType="1"/>
            </p:cNvSpPr>
            <p:nvPr/>
          </p:nvSpPr>
          <p:spPr bwMode="auto">
            <a:xfrm>
              <a:off x="1824" y="1008"/>
              <a:ext cx="1104" cy="91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699" name="Line 83"/>
            <p:cNvSpPr>
              <a:spLocks noChangeShapeType="1"/>
            </p:cNvSpPr>
            <p:nvPr/>
          </p:nvSpPr>
          <p:spPr bwMode="auto">
            <a:xfrm>
              <a:off x="1824" y="1008"/>
              <a:ext cx="576" cy="144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88716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3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5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35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7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12" y="462463"/>
            <a:ext cx="9644814" cy="600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77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954" name="Group 2"/>
          <p:cNvGrpSpPr>
            <a:grpSpLocks/>
          </p:cNvGrpSpPr>
          <p:nvPr/>
        </p:nvGrpSpPr>
        <p:grpSpPr bwMode="auto">
          <a:xfrm>
            <a:off x="2819400" y="1905000"/>
            <a:ext cx="6781800" cy="2971800"/>
            <a:chOff x="1037" y="7543"/>
            <a:chExt cx="9777" cy="4182"/>
          </a:xfrm>
        </p:grpSpPr>
        <p:sp>
          <p:nvSpPr>
            <p:cNvPr id="1149955" name="Line 3"/>
            <p:cNvSpPr>
              <a:spLocks noChangeShapeType="1"/>
            </p:cNvSpPr>
            <p:nvPr/>
          </p:nvSpPr>
          <p:spPr bwMode="auto">
            <a:xfrm>
              <a:off x="2655" y="8040"/>
              <a:ext cx="0" cy="29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9956" name="Text Box 4"/>
            <p:cNvSpPr txBox="1">
              <a:spLocks noChangeArrowheads="1"/>
            </p:cNvSpPr>
            <p:nvPr/>
          </p:nvSpPr>
          <p:spPr bwMode="auto">
            <a:xfrm>
              <a:off x="8431" y="7543"/>
              <a:ext cx="2383" cy="75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9957" name="Group 5"/>
            <p:cNvGrpSpPr>
              <a:grpSpLocks/>
            </p:cNvGrpSpPr>
            <p:nvPr/>
          </p:nvGrpSpPr>
          <p:grpSpPr bwMode="auto">
            <a:xfrm rot="-5400000">
              <a:off x="1561" y="9533"/>
              <a:ext cx="2244" cy="270"/>
              <a:chOff x="3670" y="10790"/>
              <a:chExt cx="2244" cy="270"/>
            </a:xfrm>
          </p:grpSpPr>
          <p:sp>
            <p:nvSpPr>
              <p:cNvPr id="1149958" name="Line 6"/>
              <p:cNvSpPr>
                <a:spLocks noChangeShapeType="1"/>
              </p:cNvSpPr>
              <p:nvPr/>
            </p:nvSpPr>
            <p:spPr bwMode="auto">
              <a:xfrm>
                <a:off x="3670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59" name="Line 7"/>
              <p:cNvSpPr>
                <a:spLocks noChangeShapeType="1"/>
              </p:cNvSpPr>
              <p:nvPr/>
            </p:nvSpPr>
            <p:spPr bwMode="auto">
              <a:xfrm>
                <a:off x="4044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60" name="Line 8"/>
              <p:cNvSpPr>
                <a:spLocks noChangeShapeType="1"/>
              </p:cNvSpPr>
              <p:nvPr/>
            </p:nvSpPr>
            <p:spPr bwMode="auto">
              <a:xfrm>
                <a:off x="4418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61" name="Line 9"/>
              <p:cNvSpPr>
                <a:spLocks noChangeShapeType="1"/>
              </p:cNvSpPr>
              <p:nvPr/>
            </p:nvSpPr>
            <p:spPr bwMode="auto">
              <a:xfrm>
                <a:off x="4792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62" name="Line 10"/>
              <p:cNvSpPr>
                <a:spLocks noChangeShapeType="1"/>
              </p:cNvSpPr>
              <p:nvPr/>
            </p:nvSpPr>
            <p:spPr bwMode="auto">
              <a:xfrm>
                <a:off x="5540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63" name="Line 11"/>
              <p:cNvSpPr>
                <a:spLocks noChangeShapeType="1"/>
              </p:cNvSpPr>
              <p:nvPr/>
            </p:nvSpPr>
            <p:spPr bwMode="auto">
              <a:xfrm>
                <a:off x="5914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64" name="Line 12"/>
              <p:cNvSpPr>
                <a:spLocks noChangeShapeType="1"/>
              </p:cNvSpPr>
              <p:nvPr/>
            </p:nvSpPr>
            <p:spPr bwMode="auto">
              <a:xfrm>
                <a:off x="5166" y="10790"/>
                <a:ext cx="0" cy="27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49965" name="Text Box 13"/>
            <p:cNvSpPr txBox="1">
              <a:spLocks noChangeArrowheads="1"/>
            </p:cNvSpPr>
            <p:nvPr/>
          </p:nvSpPr>
          <p:spPr bwMode="auto">
            <a:xfrm>
              <a:off x="7939" y="8905"/>
              <a:ext cx="866" cy="9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149966" name="Group 14"/>
            <p:cNvGrpSpPr>
              <a:grpSpLocks/>
            </p:cNvGrpSpPr>
            <p:nvPr/>
          </p:nvGrpSpPr>
          <p:grpSpPr bwMode="auto">
            <a:xfrm>
              <a:off x="1037" y="7725"/>
              <a:ext cx="7854" cy="4000"/>
              <a:chOff x="1052" y="7725"/>
              <a:chExt cx="7854" cy="4000"/>
            </a:xfrm>
          </p:grpSpPr>
          <p:sp>
            <p:nvSpPr>
              <p:cNvPr id="1149967" name="Text Box 15"/>
              <p:cNvSpPr txBox="1">
                <a:spLocks noChangeArrowheads="1"/>
              </p:cNvSpPr>
              <p:nvPr/>
            </p:nvSpPr>
            <p:spPr bwMode="auto">
              <a:xfrm>
                <a:off x="6057" y="8019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cs typeface="Times New Roman" panose="02020603050405020304" pitchFamily="18" charset="0"/>
                  </a:rPr>
                  <a:t>C</a:t>
                </a:r>
              </a:p>
              <a:p>
                <a:endParaRPr lang="en-US" altLang="en-US" sz="2400"/>
              </a:p>
            </p:txBody>
          </p:sp>
          <p:sp>
            <p:nvSpPr>
              <p:cNvPr id="1149968" name="Text Box 16"/>
              <p:cNvSpPr txBox="1">
                <a:spLocks noChangeArrowheads="1"/>
              </p:cNvSpPr>
              <p:nvPr/>
            </p:nvSpPr>
            <p:spPr bwMode="auto">
              <a:xfrm>
                <a:off x="7137" y="8184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400">
                    <a:latin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sp>
            <p:nvSpPr>
              <p:cNvPr id="1149969" name="Text Box 17"/>
              <p:cNvSpPr txBox="1">
                <a:spLocks noChangeArrowheads="1"/>
              </p:cNvSpPr>
              <p:nvPr/>
            </p:nvSpPr>
            <p:spPr bwMode="auto">
              <a:xfrm>
                <a:off x="6042" y="8619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altLang="en-US" sz="2400"/>
              </a:p>
            </p:txBody>
          </p:sp>
          <p:sp>
            <p:nvSpPr>
              <p:cNvPr id="1149970" name="Text Box 18"/>
              <p:cNvSpPr txBox="1">
                <a:spLocks noChangeArrowheads="1"/>
              </p:cNvSpPr>
              <p:nvPr/>
            </p:nvSpPr>
            <p:spPr bwMode="auto">
              <a:xfrm>
                <a:off x="3057" y="9429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400">
                    <a:latin typeface="Tahoma" panose="020B0604030504040204" pitchFamily="34" charset="0"/>
                    <a:cs typeface="Times New Roman" panose="02020603050405020304" pitchFamily="18" charset="0"/>
                  </a:rPr>
                  <a:t>A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sp>
            <p:nvSpPr>
              <p:cNvPr id="1149971" name="Text Box 19"/>
              <p:cNvSpPr txBox="1">
                <a:spLocks noChangeArrowheads="1"/>
              </p:cNvSpPr>
              <p:nvPr/>
            </p:nvSpPr>
            <p:spPr bwMode="auto">
              <a:xfrm>
                <a:off x="3946" y="10176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100" i="1">
                    <a:cs typeface="Times New Roman" panose="02020603050405020304" pitchFamily="18" charset="0"/>
                  </a:rPr>
                  <a:t>y</a:t>
                </a:r>
                <a:r>
                  <a:rPr lang="en-US" altLang="en-US" sz="1100" i="1" baseline="-30000">
                    <a:latin typeface="Times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100" i="1">
                    <a:cs typeface="Times New Roman" panose="02020603050405020304" pitchFamily="18" charset="0"/>
                  </a:rPr>
                  <a:t> </a:t>
                </a:r>
                <a:endParaRPr lang="en-US" altLang="zh-CN" sz="1200">
                  <a:ea typeface="SimSun" panose="02010600030101010101" pitchFamily="2" charset="-122"/>
                </a:endParaRPr>
              </a:p>
              <a:p>
                <a:r>
                  <a:rPr lang="en-US" altLang="zh-CN" sz="1200" i="1" baseline="-30000">
                    <a:latin typeface="Times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altLang="zh-CN" sz="1200">
                  <a:ea typeface="SimSun" panose="02010600030101010101" pitchFamily="2" charset="-122"/>
                </a:endParaRPr>
              </a:p>
              <a:p>
                <a:endParaRPr lang="en-US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1149972" name="Line 20"/>
              <p:cNvSpPr>
                <a:spLocks noChangeShapeType="1"/>
              </p:cNvSpPr>
              <p:nvPr/>
            </p:nvSpPr>
            <p:spPr bwMode="auto">
              <a:xfrm>
                <a:off x="2640" y="10980"/>
                <a:ext cx="45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73" name="Text Box 21"/>
              <p:cNvSpPr txBox="1">
                <a:spLocks noChangeArrowheads="1"/>
              </p:cNvSpPr>
              <p:nvPr/>
            </p:nvSpPr>
            <p:spPr bwMode="auto">
              <a:xfrm>
                <a:off x="6930" y="11190"/>
                <a:ext cx="480" cy="5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sz="1400" i="1">
                    <a:latin typeface="Tahoma" panose="020B0604030504040204" pitchFamily="34" charset="0"/>
                    <a:cs typeface="Times New Roman" panose="02020603050405020304" pitchFamily="18" charset="0"/>
                  </a:rPr>
                  <a:t>x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sp>
            <p:nvSpPr>
              <p:cNvPr id="1149974" name="Text Box 22"/>
              <p:cNvSpPr txBox="1">
                <a:spLocks noChangeArrowheads="1"/>
              </p:cNvSpPr>
              <p:nvPr/>
            </p:nvSpPr>
            <p:spPr bwMode="auto">
              <a:xfrm>
                <a:off x="1665" y="9240"/>
                <a:ext cx="509" cy="61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r>
                  <a:rPr lang="en-US" altLang="en-US" sz="1400" i="1">
                    <a:cs typeface="Times New Roman" panose="02020603050405020304" pitchFamily="18" charset="0"/>
                  </a:rPr>
                  <a:t>y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sp>
            <p:nvSpPr>
              <p:cNvPr id="1149975" name="Line 23"/>
              <p:cNvSpPr>
                <a:spLocks noChangeShapeType="1"/>
              </p:cNvSpPr>
              <p:nvPr/>
            </p:nvSpPr>
            <p:spPr bwMode="auto">
              <a:xfrm flipV="1">
                <a:off x="1785" y="7725"/>
                <a:ext cx="6705" cy="28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76" name="Oval 24"/>
              <p:cNvSpPr>
                <a:spLocks noChangeArrowheads="1"/>
              </p:cNvSpPr>
              <p:nvPr/>
            </p:nvSpPr>
            <p:spPr bwMode="auto">
              <a:xfrm>
                <a:off x="5070" y="927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77" name="Oval 25"/>
              <p:cNvSpPr>
                <a:spLocks noChangeArrowheads="1"/>
              </p:cNvSpPr>
              <p:nvPr/>
            </p:nvSpPr>
            <p:spPr bwMode="auto">
              <a:xfrm>
                <a:off x="5555" y="8449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78" name="Oval 26"/>
              <p:cNvSpPr>
                <a:spLocks noChangeArrowheads="1"/>
              </p:cNvSpPr>
              <p:nvPr/>
            </p:nvSpPr>
            <p:spPr bwMode="auto">
              <a:xfrm>
                <a:off x="7530" y="879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79" name="Oval 27"/>
              <p:cNvSpPr>
                <a:spLocks noChangeArrowheads="1"/>
              </p:cNvSpPr>
              <p:nvPr/>
            </p:nvSpPr>
            <p:spPr bwMode="auto">
              <a:xfrm>
                <a:off x="3842" y="10244"/>
                <a:ext cx="86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80" name="Oval 28"/>
              <p:cNvSpPr>
                <a:spLocks noChangeArrowheads="1"/>
              </p:cNvSpPr>
              <p:nvPr/>
            </p:nvSpPr>
            <p:spPr bwMode="auto">
              <a:xfrm>
                <a:off x="5160" y="8730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81" name="Oval 29"/>
              <p:cNvSpPr>
                <a:spLocks noChangeArrowheads="1"/>
              </p:cNvSpPr>
              <p:nvPr/>
            </p:nvSpPr>
            <p:spPr bwMode="auto">
              <a:xfrm>
                <a:off x="4418" y="8172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149982" name="Group 30"/>
              <p:cNvGrpSpPr>
                <a:grpSpLocks/>
              </p:cNvGrpSpPr>
              <p:nvPr/>
            </p:nvGrpSpPr>
            <p:grpSpPr bwMode="auto">
              <a:xfrm>
                <a:off x="3670" y="10790"/>
                <a:ext cx="2244" cy="270"/>
                <a:chOff x="3670" y="10790"/>
                <a:chExt cx="2244" cy="270"/>
              </a:xfrm>
            </p:grpSpPr>
            <p:sp>
              <p:nvSpPr>
                <p:cNvPr id="1149983" name="Line 31"/>
                <p:cNvSpPr>
                  <a:spLocks noChangeShapeType="1"/>
                </p:cNvSpPr>
                <p:nvPr/>
              </p:nvSpPr>
              <p:spPr bwMode="auto">
                <a:xfrm>
                  <a:off x="3670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4" name="Line 32"/>
                <p:cNvSpPr>
                  <a:spLocks noChangeShapeType="1"/>
                </p:cNvSpPr>
                <p:nvPr/>
              </p:nvSpPr>
              <p:spPr bwMode="auto">
                <a:xfrm>
                  <a:off x="4044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5" name="Line 33"/>
                <p:cNvSpPr>
                  <a:spLocks noChangeShapeType="1"/>
                </p:cNvSpPr>
                <p:nvPr/>
              </p:nvSpPr>
              <p:spPr bwMode="auto">
                <a:xfrm>
                  <a:off x="4418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6" name="Line 34"/>
                <p:cNvSpPr>
                  <a:spLocks noChangeShapeType="1"/>
                </p:cNvSpPr>
                <p:nvPr/>
              </p:nvSpPr>
              <p:spPr bwMode="auto">
                <a:xfrm>
                  <a:off x="4792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7" name="Line 35"/>
                <p:cNvSpPr>
                  <a:spLocks noChangeShapeType="1"/>
                </p:cNvSpPr>
                <p:nvPr/>
              </p:nvSpPr>
              <p:spPr bwMode="auto">
                <a:xfrm>
                  <a:off x="5540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8" name="Line 36"/>
                <p:cNvSpPr>
                  <a:spLocks noChangeShapeType="1"/>
                </p:cNvSpPr>
                <p:nvPr/>
              </p:nvSpPr>
              <p:spPr bwMode="auto">
                <a:xfrm>
                  <a:off x="5914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9989" name="Line 37"/>
                <p:cNvSpPr>
                  <a:spLocks noChangeShapeType="1"/>
                </p:cNvSpPr>
                <p:nvPr/>
              </p:nvSpPr>
              <p:spPr bwMode="auto">
                <a:xfrm>
                  <a:off x="5166" y="10790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49990" name="Text Box 38"/>
              <p:cNvSpPr txBox="1">
                <a:spLocks noChangeArrowheads="1"/>
              </p:cNvSpPr>
              <p:nvPr/>
            </p:nvSpPr>
            <p:spPr bwMode="auto">
              <a:xfrm>
                <a:off x="4555" y="8008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100" i="1">
                    <a:cs typeface="Times New Roman" panose="02020603050405020304" pitchFamily="18" charset="0"/>
                  </a:rPr>
                  <a:t>y</a:t>
                </a:r>
                <a:r>
                  <a:rPr lang="en-US" altLang="en-US" sz="1100" i="1" baseline="-30000">
                    <a:latin typeface="Times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1100" i="1">
                    <a:cs typeface="Times New Roman" panose="02020603050405020304" pitchFamily="18" charset="0"/>
                  </a:rPr>
                  <a:t> </a:t>
                </a:r>
                <a:endParaRPr lang="en-US" altLang="zh-CN" sz="1200">
                  <a:ea typeface="SimSun" panose="02010600030101010101" pitchFamily="2" charset="-122"/>
                </a:endParaRPr>
              </a:p>
              <a:p>
                <a:r>
                  <a:rPr lang="en-US" altLang="zh-CN" sz="1200" i="1" baseline="-30000">
                    <a:latin typeface="Times" panose="02020603050405020304" pitchFamily="18" charset="0"/>
                    <a:ea typeface="SimSun" panose="02010600030101010101" pitchFamily="2" charset="-122"/>
                  </a:rPr>
                  <a:t> </a:t>
                </a:r>
                <a:endParaRPr lang="en-US" altLang="zh-CN" sz="1200">
                  <a:ea typeface="SimSun" panose="02010600030101010101" pitchFamily="2" charset="-122"/>
                </a:endParaRPr>
              </a:p>
              <a:p>
                <a:endParaRPr lang="en-US" altLang="zh-CN" sz="2400">
                  <a:ea typeface="SimSun" panose="02010600030101010101" pitchFamily="2" charset="-122"/>
                </a:endParaRPr>
              </a:p>
            </p:txBody>
          </p:sp>
          <p:sp>
            <p:nvSpPr>
              <p:cNvPr id="1149991" name="Line 39"/>
              <p:cNvSpPr>
                <a:spLocks noChangeShapeType="1"/>
              </p:cNvSpPr>
              <p:nvPr/>
            </p:nvSpPr>
            <p:spPr bwMode="auto">
              <a:xfrm>
                <a:off x="1052" y="8920"/>
                <a:ext cx="785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2" name="Oval 40"/>
              <p:cNvSpPr>
                <a:spLocks noChangeArrowheads="1"/>
              </p:cNvSpPr>
              <p:nvPr/>
            </p:nvSpPr>
            <p:spPr bwMode="auto">
              <a:xfrm>
                <a:off x="6407" y="7805"/>
                <a:ext cx="71" cy="71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3" name="AutoShape 41"/>
              <p:cNvSpPr>
                <a:spLocks/>
              </p:cNvSpPr>
              <p:nvPr/>
            </p:nvSpPr>
            <p:spPr bwMode="auto">
              <a:xfrm>
                <a:off x="3296" y="8920"/>
                <a:ext cx="374" cy="1309"/>
              </a:xfrm>
              <a:prstGeom prst="leftBrace">
                <a:avLst>
                  <a:gd name="adj1" fmla="val 29167"/>
                  <a:gd name="adj2" fmla="val 50000"/>
                </a:avLst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4" name="Line 42"/>
              <p:cNvSpPr>
                <a:spLocks noChangeShapeType="1"/>
              </p:cNvSpPr>
              <p:nvPr/>
            </p:nvSpPr>
            <p:spPr bwMode="auto">
              <a:xfrm flipV="1">
                <a:off x="3885" y="9735"/>
                <a:ext cx="0" cy="48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5" name="Text Box 43"/>
              <p:cNvSpPr txBox="1">
                <a:spLocks noChangeArrowheads="1"/>
              </p:cNvSpPr>
              <p:nvPr/>
            </p:nvSpPr>
            <p:spPr bwMode="auto">
              <a:xfrm>
                <a:off x="4092" y="9834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400">
                    <a:latin typeface="Tahoma" panose="020B0604030504040204" pitchFamily="34" charset="0"/>
                    <a:cs typeface="Times New Roman" panose="02020603050405020304" pitchFamily="18" charset="0"/>
                  </a:rPr>
                  <a:t>C</a:t>
                </a:r>
                <a:endParaRPr lang="en-US" altLang="en-US" sz="1200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sp>
            <p:nvSpPr>
              <p:cNvPr id="1149996" name="Text Box 44"/>
              <p:cNvSpPr txBox="1">
                <a:spLocks noChangeArrowheads="1"/>
              </p:cNvSpPr>
              <p:nvPr/>
            </p:nvSpPr>
            <p:spPr bwMode="auto">
              <a:xfrm>
                <a:off x="4062" y="9054"/>
                <a:ext cx="374" cy="37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2000"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altLang="en-US" sz="2400"/>
              </a:p>
            </p:txBody>
          </p:sp>
          <p:sp>
            <p:nvSpPr>
              <p:cNvPr id="1149997" name="Line 45"/>
              <p:cNvSpPr>
                <a:spLocks noChangeShapeType="1"/>
              </p:cNvSpPr>
              <p:nvPr/>
            </p:nvSpPr>
            <p:spPr bwMode="auto">
              <a:xfrm flipV="1">
                <a:off x="3870" y="9000"/>
                <a:ext cx="0" cy="61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8" name="Line 46"/>
              <p:cNvSpPr>
                <a:spLocks noChangeShapeType="1"/>
              </p:cNvSpPr>
              <p:nvPr/>
            </p:nvSpPr>
            <p:spPr bwMode="auto">
              <a:xfrm>
                <a:off x="6435" y="7920"/>
                <a:ext cx="0" cy="600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999" name="Line 47"/>
              <p:cNvSpPr>
                <a:spLocks noChangeShapeType="1"/>
              </p:cNvSpPr>
              <p:nvPr/>
            </p:nvSpPr>
            <p:spPr bwMode="auto">
              <a:xfrm>
                <a:off x="6435" y="8610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000" name="AutoShape 48"/>
              <p:cNvSpPr>
                <a:spLocks/>
              </p:cNvSpPr>
              <p:nvPr/>
            </p:nvSpPr>
            <p:spPr bwMode="auto">
              <a:xfrm>
                <a:off x="6615" y="7860"/>
                <a:ext cx="435" cy="1050"/>
              </a:xfrm>
              <a:prstGeom prst="rightBrace">
                <a:avLst>
                  <a:gd name="adj1" fmla="val 20115"/>
                  <a:gd name="adj2" fmla="val 50000"/>
                </a:avLst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150001" name="Text Box 49"/>
          <p:cNvSpPr txBox="1">
            <a:spLocks noChangeArrowheads="1"/>
          </p:cNvSpPr>
          <p:nvPr/>
        </p:nvSpPr>
        <p:spPr bwMode="auto">
          <a:xfrm>
            <a:off x="8153400" y="4343400"/>
            <a:ext cx="2133600" cy="762000"/>
          </a:xfrm>
          <a:prstGeom prst="rect">
            <a:avLst/>
          </a:prstGeom>
          <a:solidFill>
            <a:srgbClr val="EAEAEA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400">
                <a:cs typeface="Times New Roman" panose="02020603050405020304" pitchFamily="18" charset="0"/>
              </a:rPr>
              <a:t>*Least squares estimation gave us the line (β) that minimized C</a:t>
            </a:r>
            <a:r>
              <a:rPr lang="en-US" altLang="en-US" sz="1400" baseline="30000">
                <a:cs typeface="Times New Roman" panose="02020603050405020304" pitchFamily="18" charset="0"/>
              </a:rPr>
              <a:t>2</a:t>
            </a:r>
            <a:endParaRPr lang="en-US" altLang="en-US" sz="1400">
              <a:cs typeface="Times New Roman" panose="02020603050405020304" pitchFamily="18" charset="0"/>
            </a:endParaRPr>
          </a:p>
          <a:p>
            <a:r>
              <a:rPr lang="en-US" altLang="en-US" sz="1400"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150002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981201"/>
            <a:ext cx="13335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0003" name="Picture 5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2971800"/>
            <a:ext cx="36195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50004" name="Group 52"/>
          <p:cNvGrpSpPr>
            <a:grpSpLocks/>
          </p:cNvGrpSpPr>
          <p:nvPr/>
        </p:nvGrpSpPr>
        <p:grpSpPr bwMode="auto">
          <a:xfrm>
            <a:off x="1981200" y="4876800"/>
            <a:ext cx="7848600" cy="1981200"/>
            <a:chOff x="288" y="3072"/>
            <a:chExt cx="4944" cy="1248"/>
          </a:xfrm>
        </p:grpSpPr>
        <p:grpSp>
          <p:nvGrpSpPr>
            <p:cNvPr id="1150005" name="Group 53"/>
            <p:cNvGrpSpPr>
              <a:grpSpLocks/>
            </p:cNvGrpSpPr>
            <p:nvPr/>
          </p:nvGrpSpPr>
          <p:grpSpPr bwMode="auto">
            <a:xfrm>
              <a:off x="288" y="3504"/>
              <a:ext cx="4944" cy="816"/>
              <a:chOff x="288" y="3504"/>
              <a:chExt cx="4944" cy="816"/>
            </a:xfrm>
          </p:grpSpPr>
          <p:sp>
            <p:nvSpPr>
              <p:cNvPr id="1150006" name="Text Box 54"/>
              <p:cNvSpPr txBox="1">
                <a:spLocks noChangeArrowheads="1"/>
              </p:cNvSpPr>
              <p:nvPr/>
            </p:nvSpPr>
            <p:spPr bwMode="auto">
              <a:xfrm>
                <a:off x="288" y="3504"/>
                <a:ext cx="4368" cy="19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eaLnBrk="1" hangingPunct="1"/>
                <a:r>
                  <a:rPr lang="en-US" altLang="en-US" sz="1600">
                    <a:cs typeface="Times New Roman" panose="02020603050405020304" pitchFamily="18" charset="0"/>
                  </a:rPr>
                  <a:t>   A</a:t>
                </a:r>
                <a:r>
                  <a:rPr lang="en-US" altLang="en-US" sz="1600" baseline="30000">
                    <a:latin typeface="Times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cs typeface="Times New Roman" panose="02020603050405020304" pitchFamily="18" charset="0"/>
                  </a:rPr>
                  <a:t>                                             B</a:t>
                </a:r>
                <a:r>
                  <a:rPr lang="en-US" altLang="en-US" sz="1600" baseline="30000">
                    <a:latin typeface="Times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altLang="en-US" sz="1600">
                    <a:cs typeface="Times New Roman" panose="02020603050405020304" pitchFamily="18" charset="0"/>
                  </a:rPr>
                  <a:t>                                                  C</a:t>
                </a:r>
                <a:r>
                  <a:rPr lang="en-US" altLang="en-US" sz="1600" baseline="30000">
                    <a:latin typeface="Times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altLang="en-US" sz="1600" u="sng">
                  <a:cs typeface="Times New Roman" panose="02020603050405020304" pitchFamily="18" charset="0"/>
                </a:endParaRPr>
              </a:p>
              <a:p>
                <a:endParaRPr lang="en-US" altLang="en-US" sz="2400"/>
              </a:p>
            </p:txBody>
          </p:sp>
          <p:grpSp>
            <p:nvGrpSpPr>
              <p:cNvPr id="1150007" name="Group 55"/>
              <p:cNvGrpSpPr>
                <a:grpSpLocks/>
              </p:cNvGrpSpPr>
              <p:nvPr/>
            </p:nvGrpSpPr>
            <p:grpSpPr bwMode="auto">
              <a:xfrm>
                <a:off x="384" y="3648"/>
                <a:ext cx="4848" cy="672"/>
                <a:chOff x="2115" y="8312"/>
                <a:chExt cx="4860" cy="1859"/>
              </a:xfrm>
            </p:grpSpPr>
            <p:sp>
              <p:nvSpPr>
                <p:cNvPr id="1150008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115" y="8312"/>
                  <a:ext cx="1575" cy="184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US" altLang="zh-CN" sz="1200">
                      <a:ea typeface="SimSun" panose="02010600030101010101" pitchFamily="2" charset="-122"/>
                    </a:rPr>
                    <a:t> SS</a:t>
                  </a:r>
                  <a:r>
                    <a:rPr lang="en-US" altLang="zh-CN" sz="1200" baseline="-30000">
                      <a:latin typeface="Times" panose="02020603050405020304" pitchFamily="18" charset="0"/>
                      <a:ea typeface="SimSun" panose="02010600030101010101" pitchFamily="2" charset="-122"/>
                    </a:rPr>
                    <a:t>total</a:t>
                  </a:r>
                  <a:r>
                    <a:rPr lang="en-US" altLang="zh-CN" sz="1200">
                      <a:ea typeface="SimSun" panose="02010600030101010101" pitchFamily="2" charset="-122"/>
                    </a:rPr>
                    <a:t>                   </a:t>
                  </a:r>
                </a:p>
                <a:p>
                  <a:r>
                    <a:rPr lang="en-US" altLang="zh-CN" sz="1200">
                      <a:latin typeface="Tahoma" panose="020B0604030504040204" pitchFamily="34" charset="0"/>
                      <a:ea typeface="SimSun" panose="02010600030101010101" pitchFamily="2" charset="-122"/>
                    </a:rPr>
                    <a:t>Total squared distance of observations from naïve mean of y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r>
                    <a:rPr lang="en-US" altLang="zh-CN" sz="800">
                      <a:ea typeface="SimSun" panose="02010600030101010101" pitchFamily="2" charset="-122"/>
                    </a:rPr>
                    <a:t> </a:t>
                  </a:r>
                  <a:r>
                    <a:rPr lang="en-US" altLang="zh-CN" sz="1200" i="1">
                      <a:ea typeface="SimSun" panose="02010600030101010101" pitchFamily="2" charset="-122"/>
                    </a:rPr>
                    <a:t>Total variation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endParaRPr lang="en-US" altLang="zh-CN" sz="2400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150009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3690" y="8360"/>
                  <a:ext cx="1664" cy="176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US" altLang="zh-CN" sz="1200">
                      <a:ea typeface="SimSun" panose="02010600030101010101" pitchFamily="2" charset="-122"/>
                    </a:rPr>
                    <a:t>SS</a:t>
                  </a:r>
                  <a:r>
                    <a:rPr lang="en-US" altLang="zh-CN" sz="1200" baseline="-30000">
                      <a:latin typeface="Times" panose="02020603050405020304" pitchFamily="18" charset="0"/>
                      <a:ea typeface="SimSun" panose="02010600030101010101" pitchFamily="2" charset="-122"/>
                    </a:rPr>
                    <a:t>reg</a:t>
                  </a:r>
                  <a:r>
                    <a:rPr lang="en-US" altLang="zh-CN" sz="1200">
                      <a:ea typeface="SimSun" panose="02010600030101010101" pitchFamily="2" charset="-122"/>
                    </a:rPr>
                    <a:t>         </a:t>
                  </a:r>
                </a:p>
                <a:p>
                  <a:r>
                    <a:rPr lang="en-US" altLang="zh-CN" sz="1000">
                      <a:ea typeface="SimSun" panose="02010600030101010101" pitchFamily="2" charset="-122"/>
                    </a:rPr>
                    <a:t>Distance from regression line to naïve mean of y 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r>
                    <a:rPr lang="en-US" altLang="zh-CN" sz="1200">
                      <a:latin typeface="Tahoma" panose="020B0604030504040204" pitchFamily="34" charset="0"/>
                      <a:ea typeface="SimSun" panose="02010600030101010101" pitchFamily="2" charset="-122"/>
                    </a:rPr>
                    <a:t> </a:t>
                  </a:r>
                  <a:r>
                    <a:rPr lang="en-US" altLang="zh-CN" sz="1200">
                      <a:solidFill>
                        <a:srgbClr val="808080"/>
                      </a:solidFill>
                      <a:latin typeface="Times" panose="02020603050405020304" pitchFamily="18" charset="0"/>
                      <a:ea typeface="SimSun" panose="02010600030101010101" pitchFamily="2" charset="-122"/>
                    </a:rPr>
                    <a:t>Variability due to x (regression)</a:t>
                  </a:r>
                </a:p>
                <a:p>
                  <a:r>
                    <a:rPr lang="en-US" altLang="zh-CN" sz="1200">
                      <a:latin typeface="Tahoma" panose="020B0604030504040204" pitchFamily="34" charset="0"/>
                      <a:ea typeface="SimSun" panose="02010600030101010101" pitchFamily="2" charset="-122"/>
                    </a:rPr>
                    <a:t> 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r>
                    <a:rPr lang="en-US" altLang="zh-CN" sz="1200">
                      <a:ea typeface="SimSun" panose="02010600030101010101" pitchFamily="2" charset="-122"/>
                    </a:rPr>
                    <a:t> </a:t>
                  </a:r>
                </a:p>
                <a:p>
                  <a:r>
                    <a:rPr lang="en-US" altLang="zh-CN" sz="1200">
                      <a:ea typeface="SimSun" panose="02010600030101010101" pitchFamily="2" charset="-122"/>
                    </a:rPr>
                    <a:t> </a:t>
                  </a:r>
                </a:p>
                <a:p>
                  <a:endParaRPr lang="en-US" altLang="zh-CN" sz="2400">
                    <a:ea typeface="SimSun" panose="02010600030101010101" pitchFamily="2" charset="-122"/>
                  </a:endParaRPr>
                </a:p>
              </p:txBody>
            </p:sp>
            <p:sp>
              <p:nvSpPr>
                <p:cNvPr id="1150010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5446" y="8360"/>
                  <a:ext cx="1529" cy="1811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/>
                <a:p>
                  <a:pPr eaLnBrk="1" hangingPunct="1"/>
                  <a:r>
                    <a:rPr lang="en-US" altLang="zh-CN" sz="1200">
                      <a:ea typeface="SimSun" panose="02010600030101010101" pitchFamily="2" charset="-122"/>
                    </a:rPr>
                    <a:t>SS</a:t>
                  </a:r>
                  <a:r>
                    <a:rPr lang="en-US" altLang="zh-CN" sz="1200" baseline="-30000">
                      <a:latin typeface="Times" panose="02020603050405020304" pitchFamily="18" charset="0"/>
                      <a:ea typeface="SimSun" panose="02010600030101010101" pitchFamily="2" charset="-122"/>
                    </a:rPr>
                    <a:t>residual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r>
                    <a:rPr lang="en-US" altLang="zh-CN" sz="1000">
                      <a:ea typeface="SimSun" panose="02010600030101010101" pitchFamily="2" charset="-122"/>
                    </a:rPr>
                    <a:t>Variance around the regression line </a:t>
                  </a:r>
                  <a:endParaRPr lang="en-US" altLang="zh-CN" sz="1200">
                    <a:ea typeface="SimSun" panose="02010600030101010101" pitchFamily="2" charset="-122"/>
                  </a:endParaRPr>
                </a:p>
                <a:p>
                  <a:r>
                    <a:rPr lang="en-US" altLang="zh-CN" sz="1200">
                      <a:latin typeface="Tahoma" panose="020B0604030504040204" pitchFamily="34" charset="0"/>
                      <a:ea typeface="SimSun" panose="02010600030101010101" pitchFamily="2" charset="-122"/>
                    </a:rPr>
                    <a:t> </a:t>
                  </a:r>
                  <a:r>
                    <a:rPr lang="en-US" altLang="zh-CN" sz="1200">
                      <a:solidFill>
                        <a:srgbClr val="808080"/>
                      </a:solidFill>
                      <a:latin typeface="Times" panose="02020603050405020304" pitchFamily="18" charset="0"/>
                      <a:ea typeface="SimSun" panose="02010600030101010101" pitchFamily="2" charset="-122"/>
                    </a:rPr>
                    <a:t>Additional variability not explained by x—what least squares method aims to minimize</a:t>
                  </a:r>
                </a:p>
                <a:p>
                  <a:endParaRPr lang="en-US" altLang="zh-CN" sz="2400">
                    <a:ea typeface="SimSun" panose="02010600030101010101" pitchFamily="2" charset="-122"/>
                  </a:endParaRPr>
                </a:p>
              </p:txBody>
            </p:sp>
          </p:grpSp>
        </p:grpSp>
        <p:pic>
          <p:nvPicPr>
            <p:cNvPr id="1150011" name="Picture 5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3072"/>
              <a:ext cx="3936" cy="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50012" name="Rectangle 6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Regression Picture</a:t>
            </a:r>
          </a:p>
        </p:txBody>
      </p:sp>
      <p:sp>
        <p:nvSpPr>
          <p:cNvPr id="1150013" name="Text Box 61"/>
          <p:cNvSpPr txBox="1">
            <a:spLocks noChangeArrowheads="1"/>
          </p:cNvSpPr>
          <p:nvPr/>
        </p:nvSpPr>
        <p:spPr bwMode="auto">
          <a:xfrm>
            <a:off x="8763000" y="5334001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R</a:t>
            </a:r>
            <a:r>
              <a:rPr lang="en-US" altLang="en-US" baseline="30000"/>
              <a:t>2</a:t>
            </a:r>
            <a:r>
              <a:rPr lang="en-US" altLang="en-US"/>
              <a:t>=SSreg/SStotal</a:t>
            </a:r>
          </a:p>
        </p:txBody>
      </p:sp>
    </p:spTree>
    <p:extLst>
      <p:ext uri="{BB962C8B-B14F-4D97-AF65-F5344CB8AC3E}">
        <p14:creationId xmlns:p14="http://schemas.microsoft.com/office/powerpoint/2010/main" val="422690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0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0013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Times New Roman" panose="02020603050405020304" pitchFamily="18" charset="0"/>
              </a:rPr>
              <a:t>Regression Line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If the scatter plot of our sample data suggests a linear relationship between two variables i.e.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we can summarize the relationship by drawing a straight line on the plot.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Least squares method give us the “best” estimated line for our set of sample data.</a:t>
            </a:r>
          </a:p>
        </p:txBody>
      </p:sp>
      <p:graphicFrame>
        <p:nvGraphicFramePr>
          <p:cNvPr id="614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169753"/>
              </p:ext>
            </p:extLst>
          </p:nvPr>
        </p:nvGraphicFramePr>
        <p:xfrm>
          <a:off x="4752474" y="2582779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Equation" r:id="rId3" imgW="787320" imgH="228600" progId="Equation.3">
                  <p:embed/>
                </p:oleObj>
              </mc:Choice>
              <mc:Fallback>
                <p:oleObj name="Equation" r:id="rId3" imgW="7873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474" y="2582779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56926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Regression Line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We will write an estimated regression line based on sample data as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method of least squares chooses the values for b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0</a:t>
            </a:r>
            <a:r>
              <a:rPr lang="en-US" altLang="en-US" smtClean="0">
                <a:latin typeface="Times New Roman" panose="02020603050405020304" pitchFamily="18" charset="0"/>
              </a:rPr>
              <a:t>, and b</a:t>
            </a:r>
            <a:r>
              <a:rPr lang="en-US" altLang="en-US" baseline="-25000" smtClean="0">
                <a:latin typeface="Times New Roman" panose="02020603050405020304" pitchFamily="18" charset="0"/>
              </a:rPr>
              <a:t>1</a:t>
            </a:r>
            <a:r>
              <a:rPr lang="en-US" altLang="en-US" smtClean="0">
                <a:latin typeface="Times New Roman" panose="02020603050405020304" pitchFamily="18" charset="0"/>
              </a:rPr>
              <a:t> to minimize the sum of squared errors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7170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348004"/>
              </p:ext>
            </p:extLst>
          </p:nvPr>
        </p:nvGraphicFramePr>
        <p:xfrm>
          <a:off x="4724400" y="2450432"/>
          <a:ext cx="1371600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6" name="Equation" r:id="rId3" imgW="723600" imgH="228600" progId="Equation.3">
                  <p:embed/>
                </p:oleObj>
              </mc:Choice>
              <mc:Fallback>
                <p:oleObj name="Equation" r:id="rId3" imgW="7236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450432"/>
                        <a:ext cx="1371600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25"/>
          <p:cNvGraphicFramePr>
            <a:graphicFrameLocks noChangeAspect="1"/>
          </p:cNvGraphicFramePr>
          <p:nvPr/>
        </p:nvGraphicFramePr>
        <p:xfrm>
          <a:off x="4191000" y="5257801"/>
          <a:ext cx="3886200" cy="79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7" name="Equation" r:id="rId5" imgW="2311200" imgH="457200" progId="Equation.3">
                  <p:embed/>
                </p:oleObj>
              </mc:Choice>
              <mc:Fallback>
                <p:oleObj name="Equation" r:id="rId5" imgW="2311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257801"/>
                        <a:ext cx="3886200" cy="79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620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4950" cy="685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19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Regression Line</a:t>
            </a:r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Using calculus, we obtain estimating formulas: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   </a:t>
            </a:r>
            <a:r>
              <a:rPr lang="en-US" altLang="en-US">
                <a:latin typeface="Times New Roman" panose="02020603050405020304" pitchFamily="18" charset="0"/>
              </a:rPr>
              <a:t>or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736114"/>
              </p:ext>
            </p:extLst>
          </p:nvPr>
        </p:nvGraphicFramePr>
        <p:xfrm>
          <a:off x="3437020" y="2452687"/>
          <a:ext cx="7585362" cy="173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Equation" r:id="rId3" imgW="2844720" imgH="838080" progId="Equation.3">
                  <p:embed/>
                </p:oleObj>
              </mc:Choice>
              <mc:Fallback>
                <p:oleObj name="Equation" r:id="rId3" imgW="2844720" imgH="838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7020" y="2452687"/>
                        <a:ext cx="7585362" cy="173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5237396"/>
              </p:ext>
            </p:extLst>
          </p:nvPr>
        </p:nvGraphicFramePr>
        <p:xfrm>
          <a:off x="4707230" y="5708391"/>
          <a:ext cx="3643598" cy="75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4" name="Equation" r:id="rId5" imgW="736560" imgH="228600" progId="Equation.3">
                  <p:embed/>
                </p:oleObj>
              </mc:Choice>
              <mc:Fallback>
                <p:oleObj name="Equation" r:id="rId5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7230" y="5708391"/>
                        <a:ext cx="3643598" cy="759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6295288"/>
              </p:ext>
            </p:extLst>
          </p:nvPr>
        </p:nvGraphicFramePr>
        <p:xfrm>
          <a:off x="4932947" y="4190999"/>
          <a:ext cx="1834567" cy="143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5" name="Equation" r:id="rId7" imgW="583920" imgH="457200" progId="Equation.3">
                  <p:embed/>
                </p:oleObj>
              </mc:Choice>
              <mc:Fallback>
                <p:oleObj name="Equation" r:id="rId7" imgW="583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947" y="4190999"/>
                        <a:ext cx="1834567" cy="14333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7391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Estimation of Mean Response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Fitted regression line can be used to estimate the mean value of y for a given value of x.</a:t>
            </a:r>
          </a:p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Example</a:t>
            </a:r>
          </a:p>
          <a:p>
            <a:pPr lvl="1" eaLnBrk="1" hangingPunct="1"/>
            <a:r>
              <a:rPr lang="en-US" altLang="en-US">
                <a:latin typeface="Times New Roman" panose="02020603050405020304" pitchFamily="18" charset="0"/>
              </a:rPr>
              <a:t>The weekly advertising expenditure (x) and weekly sales (y) are presented in the following table.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  </a:t>
            </a:r>
          </a:p>
        </p:txBody>
      </p:sp>
      <p:graphicFrame>
        <p:nvGraphicFramePr>
          <p:cNvPr id="9218" name="Object 5"/>
          <p:cNvGraphicFramePr>
            <a:graphicFrameLocks noChangeAspect="1"/>
          </p:cNvGraphicFramePr>
          <p:nvPr/>
        </p:nvGraphicFramePr>
        <p:xfrm>
          <a:off x="5029200" y="4267200"/>
          <a:ext cx="2057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name="Worksheet" r:id="rId3" imgW="1229021" imgH="1790869" progId="Excel.Sheet.8">
                  <p:embed/>
                </p:oleObj>
              </mc:Choice>
              <mc:Fallback>
                <p:oleObj name="Worksheet" r:id="rId3" imgW="1229021" imgH="179086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267200"/>
                        <a:ext cx="20574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14697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Point Estimation of Mean Response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From previous table we have: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</a:t>
            </a:r>
          </a:p>
          <a:p>
            <a:pPr lvl="1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The least squares estimates of the regression coefficients are: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r>
              <a:rPr lang="en-US" altLang="en-US" smtClean="0">
                <a:latin typeface="Times New Roman" panose="02020603050405020304" pitchFamily="18" charset="0"/>
              </a:rPr>
              <a:t>		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		</a:t>
            </a:r>
          </a:p>
        </p:txBody>
      </p:sp>
      <p:graphicFrame>
        <p:nvGraphicFramePr>
          <p:cNvPr id="1024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84355"/>
              </p:ext>
            </p:extLst>
          </p:nvPr>
        </p:nvGraphicFramePr>
        <p:xfrm>
          <a:off x="3457073" y="2277980"/>
          <a:ext cx="3810000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1" name="Equation" r:id="rId3" imgW="2654280" imgH="533160" progId="Equation.3">
                  <p:embed/>
                </p:oleObj>
              </mc:Choice>
              <mc:Fallback>
                <p:oleObj name="Equation" r:id="rId3" imgW="265428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7073" y="2277980"/>
                        <a:ext cx="3810000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7"/>
          <p:cNvGraphicFramePr>
            <a:graphicFrameLocks noChangeAspect="1"/>
          </p:cNvGraphicFramePr>
          <p:nvPr/>
        </p:nvGraphicFramePr>
        <p:xfrm>
          <a:off x="3733800" y="4648201"/>
          <a:ext cx="51054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2" name="Equation" r:id="rId5" imgW="3606480" imgH="482400" progId="Equation.3">
                  <p:embed/>
                </p:oleObj>
              </mc:Choice>
              <mc:Fallback>
                <p:oleObj name="Equation" r:id="rId5" imgW="36064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1"/>
                        <a:ext cx="51054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9"/>
          <p:cNvGraphicFramePr>
            <a:graphicFrameLocks noChangeAspect="1"/>
          </p:cNvGraphicFramePr>
          <p:nvPr/>
        </p:nvGraphicFramePr>
        <p:xfrm>
          <a:off x="4572000" y="5715001"/>
          <a:ext cx="3200400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3" name="Equation" r:id="rId7" imgW="1841400" imgH="228600" progId="Equation.3">
                  <p:embed/>
                </p:oleObj>
              </mc:Choice>
              <mc:Fallback>
                <p:oleObj name="Equation" r:id="rId7" imgW="1841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715001"/>
                        <a:ext cx="3200400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5541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Point Estimation of Mean Response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The estimated regression function is: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lvl="1" eaLnBrk="1" hangingPunct="1"/>
            <a:endParaRPr lang="en-US" altLang="en-US" smtClean="0">
              <a:latin typeface="Times New Roman" panose="02020603050405020304" pitchFamily="18" charset="0"/>
            </a:endParaRP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</a:rPr>
              <a:t>This means that if the weekly advertising expenditure is increased by $1 we would expect the weekly sales to increase by $10.8.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2270033"/>
              </p:ext>
            </p:extLst>
          </p:nvPr>
        </p:nvGraphicFramePr>
        <p:xfrm>
          <a:off x="3966411" y="2342148"/>
          <a:ext cx="3241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9" name="Equation" r:id="rId3" imgW="1892160" imgH="431640" progId="Equation.3">
                  <p:embed/>
                </p:oleObj>
              </mc:Choice>
              <mc:Fallback>
                <p:oleObj name="Equation" r:id="rId3" imgW="18921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411" y="2342148"/>
                        <a:ext cx="3241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8118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Times New Roman" panose="02020603050405020304" pitchFamily="18" charset="0"/>
              </a:rPr>
              <a:t>Point Estimation of Mean Response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Fitted values for the sample data are obtained by substituting the x value into the estimated regression function.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 For example if the advertising expenditure is $50, then the estimated Sales is: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mtClean="0">
                <a:latin typeface="Times New Roman" panose="02020603050405020304" pitchFamily="18" charset="0"/>
              </a:rPr>
              <a:t>This is called the point estimate (forecast) of the mean response (sales).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4010980"/>
              </p:ext>
            </p:extLst>
          </p:nvPr>
        </p:nvGraphicFramePr>
        <p:xfrm>
          <a:off x="3096125" y="3569494"/>
          <a:ext cx="3886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3" imgW="1828800" imgH="203040" progId="Equation.3">
                  <p:embed/>
                </p:oleObj>
              </mc:Choice>
              <mc:Fallback>
                <p:oleObj name="Equation" r:id="rId3" imgW="1828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6125" y="3569494"/>
                        <a:ext cx="38862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965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Linear correlation and linear regression</a:t>
            </a:r>
          </a:p>
        </p:txBody>
      </p:sp>
    </p:spTree>
    <p:extLst>
      <p:ext uri="{BB962C8B-B14F-4D97-AF65-F5344CB8AC3E}">
        <p14:creationId xmlns:p14="http://schemas.microsoft.com/office/powerpoint/2010/main" val="141751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Covariance</a:t>
            </a:r>
            <a:endParaRPr lang="en-US" altLang="en-US" dirty="0"/>
          </a:p>
        </p:txBody>
      </p:sp>
      <p:graphicFrame>
        <p:nvGraphicFramePr>
          <p:cNvPr id="960518" name="Object 6"/>
          <p:cNvGraphicFramePr>
            <a:graphicFrameLocks noChangeAspect="1"/>
          </p:cNvGraphicFramePr>
          <p:nvPr/>
        </p:nvGraphicFramePr>
        <p:xfrm>
          <a:off x="2692400" y="2667000"/>
          <a:ext cx="68072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7" name="Equation" r:id="rId3" imgW="1942920" imgH="609480" progId="Equation.3">
                  <p:embed/>
                </p:oleObj>
              </mc:Choice>
              <mc:Fallback>
                <p:oleObj name="Equation" r:id="rId3" imgW="194292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400" y="2667000"/>
                        <a:ext cx="6807200" cy="21336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732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0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1200" y="2133600"/>
            <a:ext cx="8458200" cy="3581400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&gt; 0       X and Y are positively correlated</a:t>
            </a:r>
          </a:p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&lt; 0       X and Y are inversely correlated</a:t>
            </a:r>
          </a:p>
          <a:p>
            <a:pPr>
              <a:lnSpc>
                <a:spcPct val="110000"/>
              </a:lnSpc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en-US" sz="2400">
                <a:sym typeface="Symbol" panose="05050102010706020507" pitchFamily="18" charset="2"/>
              </a:rPr>
              <a:t>cov(X,Y) = 0       X and Y are independent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sym typeface="Symbol" panose="05050102010706020507" pitchFamily="18" charset="2"/>
            </a:endParaRPr>
          </a:p>
          <a:p>
            <a:endParaRPr lang="en-US" altLang="en-US"/>
          </a:p>
        </p:txBody>
      </p:sp>
      <p:sp>
        <p:nvSpPr>
          <p:cNvPr id="96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Interpreting Covariance</a:t>
            </a:r>
          </a:p>
        </p:txBody>
      </p:sp>
      <p:sp>
        <p:nvSpPr>
          <p:cNvPr id="967684" name="Line 4"/>
          <p:cNvSpPr>
            <a:spLocks noChangeShapeType="1"/>
          </p:cNvSpPr>
          <p:nvPr/>
        </p:nvSpPr>
        <p:spPr bwMode="auto">
          <a:xfrm>
            <a:off x="3962400" y="36576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967685" name="Line 5"/>
          <p:cNvSpPr>
            <a:spLocks noChangeShapeType="1"/>
          </p:cNvSpPr>
          <p:nvPr/>
        </p:nvSpPr>
        <p:spPr bwMode="auto">
          <a:xfrm>
            <a:off x="3962400" y="23622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  <p:sp>
        <p:nvSpPr>
          <p:cNvPr id="967686" name="Line 6"/>
          <p:cNvSpPr>
            <a:spLocks noChangeShapeType="1"/>
          </p:cNvSpPr>
          <p:nvPr/>
        </p:nvSpPr>
        <p:spPr bwMode="auto">
          <a:xfrm>
            <a:off x="3886200" y="2971800"/>
            <a:ext cx="381000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Correlation coefficient</a:t>
            </a:r>
          </a:p>
        </p:txBody>
      </p:sp>
      <p:sp>
        <p:nvSpPr>
          <p:cNvPr id="969735" name="Rectangle 1031"/>
          <p:cNvSpPr>
            <a:spLocks noChangeArrowheads="1"/>
          </p:cNvSpPr>
          <p:nvPr/>
        </p:nvSpPr>
        <p:spPr bwMode="auto">
          <a:xfrm>
            <a:off x="2286000" y="2286000"/>
            <a:ext cx="7772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800"/>
              <a:t>Pearson’s Correlation Coefficient is standardized covariance (unitless):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/>
          </a:p>
        </p:txBody>
      </p:sp>
      <p:graphicFrame>
        <p:nvGraphicFramePr>
          <p:cNvPr id="969737" name="Object 1033"/>
          <p:cNvGraphicFramePr>
            <a:graphicFrameLocks noChangeAspect="1"/>
          </p:cNvGraphicFramePr>
          <p:nvPr/>
        </p:nvGraphicFramePr>
        <p:xfrm>
          <a:off x="3636963" y="3484563"/>
          <a:ext cx="4538662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1" name="Equation" r:id="rId3" imgW="1333440" imgH="444240" progId="Equation.3">
                  <p:embed/>
                </p:oleObj>
              </mc:Choice>
              <mc:Fallback>
                <p:oleObj name="Equation" r:id="rId3" imgW="13334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3484563"/>
                        <a:ext cx="4538662" cy="1511300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22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9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9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9735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Correlation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2017713"/>
            <a:ext cx="8345488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Measures the relative strength of the </a:t>
            </a:r>
            <a:r>
              <a:rPr lang="en-US" altLang="en-US" i="1"/>
              <a:t>linear </a:t>
            </a:r>
            <a:r>
              <a:rPr lang="en-US" altLang="en-US"/>
              <a:t>relationship between two variables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Unit-less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Ranges between –1 and 1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closer to –1, the stronger the negative linear relationship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closer to 1, the stronger the positive linear relationship</a:t>
            </a:r>
          </a:p>
          <a:p>
            <a:pPr>
              <a:lnSpc>
                <a:spcPct val="120000"/>
              </a:lnSpc>
            </a:pPr>
            <a:r>
              <a:rPr lang="en-US" altLang="en-US" sz="2400"/>
              <a:t>The closer to 0, the weaker any positive linear relationship</a:t>
            </a:r>
          </a:p>
        </p:txBody>
      </p:sp>
    </p:spTree>
    <p:extLst>
      <p:ext uri="{BB962C8B-B14F-4D97-AF65-F5344CB8AC3E}">
        <p14:creationId xmlns:p14="http://schemas.microsoft.com/office/powerpoint/2010/main" val="279704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91650" cy="73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4865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Line 2"/>
          <p:cNvSpPr>
            <a:spLocks noChangeShapeType="1"/>
          </p:cNvSpPr>
          <p:nvPr/>
        </p:nvSpPr>
        <p:spPr bwMode="auto">
          <a:xfrm>
            <a:off x="7924800" y="25908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07" name="Line 3"/>
          <p:cNvSpPr>
            <a:spLocks noChangeShapeType="1"/>
          </p:cNvSpPr>
          <p:nvPr/>
        </p:nvSpPr>
        <p:spPr bwMode="auto">
          <a:xfrm>
            <a:off x="7918450" y="51816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08" name="Rectangle 4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8402638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Scatter Plots of Data with Various Correlation Coefficients</a:t>
            </a:r>
          </a:p>
        </p:txBody>
      </p:sp>
      <p:sp>
        <p:nvSpPr>
          <p:cNvPr id="968709" name="Line 5"/>
          <p:cNvSpPr>
            <a:spLocks noChangeShapeType="1"/>
          </p:cNvSpPr>
          <p:nvPr/>
        </p:nvSpPr>
        <p:spPr bwMode="auto">
          <a:xfrm>
            <a:off x="1938338" y="19859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0" name="Line 6"/>
          <p:cNvSpPr>
            <a:spLocks noChangeShapeType="1"/>
          </p:cNvSpPr>
          <p:nvPr/>
        </p:nvSpPr>
        <p:spPr bwMode="auto">
          <a:xfrm flipH="1" flipV="1">
            <a:off x="1938339" y="2133601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1" name="Oval 7"/>
          <p:cNvSpPr>
            <a:spLocks noChangeArrowheads="1"/>
          </p:cNvSpPr>
          <p:nvPr/>
        </p:nvSpPr>
        <p:spPr bwMode="auto">
          <a:xfrm rot="7282380" flipH="1">
            <a:off x="405606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2" name="Oval 8"/>
          <p:cNvSpPr>
            <a:spLocks noChangeArrowheads="1"/>
          </p:cNvSpPr>
          <p:nvPr/>
        </p:nvSpPr>
        <p:spPr bwMode="auto">
          <a:xfrm rot="7282380" flipH="1">
            <a:off x="329406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3" name="Oval 9"/>
          <p:cNvSpPr>
            <a:spLocks noChangeArrowheads="1"/>
          </p:cNvSpPr>
          <p:nvPr/>
        </p:nvSpPr>
        <p:spPr bwMode="auto">
          <a:xfrm rot="7282380" flipH="1">
            <a:off x="298926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4" name="Oval 10"/>
          <p:cNvSpPr>
            <a:spLocks noChangeArrowheads="1"/>
          </p:cNvSpPr>
          <p:nvPr/>
        </p:nvSpPr>
        <p:spPr bwMode="auto">
          <a:xfrm rot="7282380" flipH="1">
            <a:off x="1998663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5" name="Oval 11"/>
          <p:cNvSpPr>
            <a:spLocks noChangeArrowheads="1"/>
          </p:cNvSpPr>
          <p:nvPr/>
        </p:nvSpPr>
        <p:spPr bwMode="auto">
          <a:xfrm rot="7282380" flipH="1">
            <a:off x="237966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6" name="Oval 12"/>
          <p:cNvSpPr>
            <a:spLocks noChangeArrowheads="1"/>
          </p:cNvSpPr>
          <p:nvPr/>
        </p:nvSpPr>
        <p:spPr bwMode="auto">
          <a:xfrm rot="7282380" flipH="1">
            <a:off x="2684463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717" name="Text Box 13"/>
          <p:cNvSpPr txBox="1">
            <a:spLocks noChangeArrowheads="1"/>
          </p:cNvSpPr>
          <p:nvPr/>
        </p:nvSpPr>
        <p:spPr bwMode="auto">
          <a:xfrm>
            <a:off x="1693863" y="16002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718" name="Line 14"/>
          <p:cNvSpPr>
            <a:spLocks noChangeShapeType="1"/>
          </p:cNvSpPr>
          <p:nvPr/>
        </p:nvSpPr>
        <p:spPr bwMode="auto">
          <a:xfrm>
            <a:off x="192246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19" name="Oval 15"/>
          <p:cNvSpPr>
            <a:spLocks noChangeArrowheads="1"/>
          </p:cNvSpPr>
          <p:nvPr/>
        </p:nvSpPr>
        <p:spPr bwMode="auto">
          <a:xfrm rot="7282380" flipH="1">
            <a:off x="3675063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0" name="Text Box 16"/>
          <p:cNvSpPr txBox="1">
            <a:spLocks noChangeArrowheads="1"/>
          </p:cNvSpPr>
          <p:nvPr/>
        </p:nvSpPr>
        <p:spPr bwMode="auto">
          <a:xfrm>
            <a:off x="418465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721" name="Line 17"/>
          <p:cNvSpPr>
            <a:spLocks noChangeShapeType="1"/>
          </p:cNvSpPr>
          <p:nvPr/>
        </p:nvSpPr>
        <p:spPr bwMode="auto">
          <a:xfrm>
            <a:off x="4892675" y="19859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2" name="Line 18"/>
          <p:cNvSpPr>
            <a:spLocks noChangeShapeType="1"/>
          </p:cNvSpPr>
          <p:nvPr/>
        </p:nvSpPr>
        <p:spPr bwMode="auto">
          <a:xfrm flipH="1" flipV="1">
            <a:off x="4892676" y="2133601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3" name="Oval 19"/>
          <p:cNvSpPr>
            <a:spLocks noChangeArrowheads="1"/>
          </p:cNvSpPr>
          <p:nvPr/>
        </p:nvSpPr>
        <p:spPr bwMode="auto">
          <a:xfrm rot="-7282380">
            <a:off x="7010400" y="3124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4" name="Oval 20"/>
          <p:cNvSpPr>
            <a:spLocks noChangeArrowheads="1"/>
          </p:cNvSpPr>
          <p:nvPr/>
        </p:nvSpPr>
        <p:spPr bwMode="auto">
          <a:xfrm rot="-7282380">
            <a:off x="69342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5" name="Oval 21"/>
          <p:cNvSpPr>
            <a:spLocks noChangeArrowheads="1"/>
          </p:cNvSpPr>
          <p:nvPr/>
        </p:nvSpPr>
        <p:spPr bwMode="auto">
          <a:xfrm rot="-7282380">
            <a:off x="5105400" y="175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6" name="Oval 22"/>
          <p:cNvSpPr>
            <a:spLocks noChangeArrowheads="1"/>
          </p:cNvSpPr>
          <p:nvPr/>
        </p:nvSpPr>
        <p:spPr bwMode="auto">
          <a:xfrm rot="-7282380">
            <a:off x="52578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7" name="Oval 23"/>
          <p:cNvSpPr>
            <a:spLocks noChangeArrowheads="1"/>
          </p:cNvSpPr>
          <p:nvPr/>
        </p:nvSpPr>
        <p:spPr bwMode="auto">
          <a:xfrm rot="-7282380">
            <a:off x="6629400" y="2971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8" name="Oval 24"/>
          <p:cNvSpPr>
            <a:spLocks noChangeArrowheads="1"/>
          </p:cNvSpPr>
          <p:nvPr/>
        </p:nvSpPr>
        <p:spPr bwMode="auto">
          <a:xfrm rot="-7282380">
            <a:off x="4953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29" name="Oval 25"/>
          <p:cNvSpPr>
            <a:spLocks noChangeArrowheads="1"/>
          </p:cNvSpPr>
          <p:nvPr/>
        </p:nvSpPr>
        <p:spPr bwMode="auto">
          <a:xfrm rot="-7282380">
            <a:off x="62484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0" name="Oval 26"/>
          <p:cNvSpPr>
            <a:spLocks noChangeArrowheads="1"/>
          </p:cNvSpPr>
          <p:nvPr/>
        </p:nvSpPr>
        <p:spPr bwMode="auto">
          <a:xfrm rot="-7282380">
            <a:off x="5715000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1" name="Oval 27"/>
          <p:cNvSpPr>
            <a:spLocks noChangeArrowheads="1"/>
          </p:cNvSpPr>
          <p:nvPr/>
        </p:nvSpPr>
        <p:spPr bwMode="auto">
          <a:xfrm rot="-7282380">
            <a:off x="5943600" y="198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2" name="Oval 28"/>
          <p:cNvSpPr>
            <a:spLocks noChangeArrowheads="1"/>
          </p:cNvSpPr>
          <p:nvPr/>
        </p:nvSpPr>
        <p:spPr bwMode="auto">
          <a:xfrm rot="-7282380">
            <a:off x="67818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3" name="Oval 29"/>
          <p:cNvSpPr>
            <a:spLocks noChangeArrowheads="1"/>
          </p:cNvSpPr>
          <p:nvPr/>
        </p:nvSpPr>
        <p:spPr bwMode="auto">
          <a:xfrm rot="-7282380">
            <a:off x="53340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4" name="Oval 30"/>
          <p:cNvSpPr>
            <a:spLocks noChangeArrowheads="1"/>
          </p:cNvSpPr>
          <p:nvPr/>
        </p:nvSpPr>
        <p:spPr bwMode="auto">
          <a:xfrm rot="-7282380">
            <a:off x="6553200" y="2286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735" name="Oval 31"/>
          <p:cNvSpPr>
            <a:spLocks noChangeArrowheads="1"/>
          </p:cNvSpPr>
          <p:nvPr/>
        </p:nvSpPr>
        <p:spPr bwMode="auto">
          <a:xfrm rot="-7282380">
            <a:off x="5638800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6" name="Oval 32"/>
          <p:cNvSpPr>
            <a:spLocks noChangeArrowheads="1"/>
          </p:cNvSpPr>
          <p:nvPr/>
        </p:nvSpPr>
        <p:spPr bwMode="auto">
          <a:xfrm rot="-7282380">
            <a:off x="6019800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7" name="Oval 33"/>
          <p:cNvSpPr>
            <a:spLocks noChangeArrowheads="1"/>
          </p:cNvSpPr>
          <p:nvPr/>
        </p:nvSpPr>
        <p:spPr bwMode="auto">
          <a:xfrm rot="-7282380">
            <a:off x="5791200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38" name="Text Box 34"/>
          <p:cNvSpPr txBox="1">
            <a:spLocks noChangeArrowheads="1"/>
          </p:cNvSpPr>
          <p:nvPr/>
        </p:nvSpPr>
        <p:spPr bwMode="auto">
          <a:xfrm>
            <a:off x="4648200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739" name="Line 35"/>
          <p:cNvSpPr>
            <a:spLocks noChangeShapeType="1"/>
          </p:cNvSpPr>
          <p:nvPr/>
        </p:nvSpPr>
        <p:spPr bwMode="auto">
          <a:xfrm>
            <a:off x="4876800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0" name="Text Box 36"/>
          <p:cNvSpPr txBox="1">
            <a:spLocks noChangeArrowheads="1"/>
          </p:cNvSpPr>
          <p:nvPr/>
        </p:nvSpPr>
        <p:spPr bwMode="auto">
          <a:xfrm>
            <a:off x="7138988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741" name="Line 37"/>
          <p:cNvSpPr>
            <a:spLocks noChangeShapeType="1"/>
          </p:cNvSpPr>
          <p:nvPr/>
        </p:nvSpPr>
        <p:spPr bwMode="auto">
          <a:xfrm>
            <a:off x="7888288" y="19859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2" name="Oval 38"/>
          <p:cNvSpPr>
            <a:spLocks noChangeArrowheads="1"/>
          </p:cNvSpPr>
          <p:nvPr/>
        </p:nvSpPr>
        <p:spPr bwMode="auto">
          <a:xfrm rot="-7282380">
            <a:off x="81772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3" name="Oval 39"/>
          <p:cNvSpPr>
            <a:spLocks noChangeArrowheads="1"/>
          </p:cNvSpPr>
          <p:nvPr/>
        </p:nvSpPr>
        <p:spPr bwMode="auto">
          <a:xfrm rot="-7282380">
            <a:off x="100060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4" name="Oval 40"/>
          <p:cNvSpPr>
            <a:spLocks noChangeArrowheads="1"/>
          </p:cNvSpPr>
          <p:nvPr/>
        </p:nvSpPr>
        <p:spPr bwMode="auto">
          <a:xfrm rot="-7282380">
            <a:off x="10158413" y="2438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5" name="Oval 41"/>
          <p:cNvSpPr>
            <a:spLocks noChangeArrowheads="1"/>
          </p:cNvSpPr>
          <p:nvPr/>
        </p:nvSpPr>
        <p:spPr bwMode="auto">
          <a:xfrm rot="-7282380">
            <a:off x="9244013" y="2743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6" name="Oval 42"/>
          <p:cNvSpPr>
            <a:spLocks noChangeArrowheads="1"/>
          </p:cNvSpPr>
          <p:nvPr/>
        </p:nvSpPr>
        <p:spPr bwMode="auto">
          <a:xfrm rot="-7282380">
            <a:off x="9320213" y="2133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7" name="Oval 43"/>
          <p:cNvSpPr>
            <a:spLocks noChangeArrowheads="1"/>
          </p:cNvSpPr>
          <p:nvPr/>
        </p:nvSpPr>
        <p:spPr bwMode="auto">
          <a:xfrm rot="-7282380">
            <a:off x="8839200" y="2057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8" name="Oval 44"/>
          <p:cNvSpPr>
            <a:spLocks noChangeArrowheads="1"/>
          </p:cNvSpPr>
          <p:nvPr/>
        </p:nvSpPr>
        <p:spPr bwMode="auto">
          <a:xfrm rot="-7282380">
            <a:off x="8024813" y="2209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49" name="Oval 45"/>
          <p:cNvSpPr>
            <a:spLocks noChangeArrowheads="1"/>
          </p:cNvSpPr>
          <p:nvPr/>
        </p:nvSpPr>
        <p:spPr bwMode="auto">
          <a:xfrm rot="-7282380">
            <a:off x="8329613" y="2362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0" name="Oval 46"/>
          <p:cNvSpPr>
            <a:spLocks noChangeArrowheads="1"/>
          </p:cNvSpPr>
          <p:nvPr/>
        </p:nvSpPr>
        <p:spPr bwMode="auto">
          <a:xfrm rot="-7282380">
            <a:off x="8634413" y="2549525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751" name="Oval 47"/>
          <p:cNvSpPr>
            <a:spLocks noChangeArrowheads="1"/>
          </p:cNvSpPr>
          <p:nvPr/>
        </p:nvSpPr>
        <p:spPr bwMode="auto">
          <a:xfrm rot="-7282380">
            <a:off x="9015413" y="2514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2" name="Oval 48"/>
          <p:cNvSpPr>
            <a:spLocks noChangeArrowheads="1"/>
          </p:cNvSpPr>
          <p:nvPr/>
        </p:nvSpPr>
        <p:spPr bwMode="auto">
          <a:xfrm rot="-7282380">
            <a:off x="8786813" y="2819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3" name="Text Box 49"/>
          <p:cNvSpPr txBox="1">
            <a:spLocks noChangeArrowheads="1"/>
          </p:cNvSpPr>
          <p:nvPr/>
        </p:nvSpPr>
        <p:spPr bwMode="auto">
          <a:xfrm>
            <a:off x="7643813" y="1524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754" name="Line 50"/>
          <p:cNvSpPr>
            <a:spLocks noChangeShapeType="1"/>
          </p:cNvSpPr>
          <p:nvPr/>
        </p:nvSpPr>
        <p:spPr bwMode="auto">
          <a:xfrm>
            <a:off x="7872413" y="3505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5" name="Oval 51"/>
          <p:cNvSpPr>
            <a:spLocks noChangeArrowheads="1"/>
          </p:cNvSpPr>
          <p:nvPr/>
        </p:nvSpPr>
        <p:spPr bwMode="auto">
          <a:xfrm rot="-7282380">
            <a:off x="9753600" y="2667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6" name="Text Box 52"/>
          <p:cNvSpPr txBox="1">
            <a:spLocks noChangeArrowheads="1"/>
          </p:cNvSpPr>
          <p:nvPr/>
        </p:nvSpPr>
        <p:spPr bwMode="auto">
          <a:xfrm>
            <a:off x="10134600" y="32766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757" name="Line 53"/>
          <p:cNvSpPr>
            <a:spLocks noChangeShapeType="1"/>
          </p:cNvSpPr>
          <p:nvPr/>
        </p:nvSpPr>
        <p:spPr bwMode="auto">
          <a:xfrm>
            <a:off x="4986338" y="45767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8" name="Line 54"/>
          <p:cNvSpPr>
            <a:spLocks noChangeShapeType="1"/>
          </p:cNvSpPr>
          <p:nvPr/>
        </p:nvSpPr>
        <p:spPr bwMode="auto">
          <a:xfrm flipV="1">
            <a:off x="4986339" y="4724401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59" name="Oval 55"/>
          <p:cNvSpPr>
            <a:spLocks noChangeArrowheads="1"/>
          </p:cNvSpPr>
          <p:nvPr/>
        </p:nvSpPr>
        <p:spPr bwMode="auto">
          <a:xfrm rot="-7282380">
            <a:off x="5046663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0" name="Oval 56"/>
          <p:cNvSpPr>
            <a:spLocks noChangeArrowheads="1"/>
          </p:cNvSpPr>
          <p:nvPr/>
        </p:nvSpPr>
        <p:spPr bwMode="auto">
          <a:xfrm rot="-7282380">
            <a:off x="5275263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1" name="Oval 57"/>
          <p:cNvSpPr>
            <a:spLocks noChangeArrowheads="1"/>
          </p:cNvSpPr>
          <p:nvPr/>
        </p:nvSpPr>
        <p:spPr bwMode="auto">
          <a:xfrm rot="-7282380">
            <a:off x="6934200" y="4114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2" name="Oval 58"/>
          <p:cNvSpPr>
            <a:spLocks noChangeArrowheads="1"/>
          </p:cNvSpPr>
          <p:nvPr/>
        </p:nvSpPr>
        <p:spPr bwMode="auto">
          <a:xfrm rot="-7282380">
            <a:off x="7104063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3" name="Oval 59"/>
          <p:cNvSpPr>
            <a:spLocks noChangeArrowheads="1"/>
          </p:cNvSpPr>
          <p:nvPr/>
        </p:nvSpPr>
        <p:spPr bwMode="auto">
          <a:xfrm rot="-7282380">
            <a:off x="5562600" y="5715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4" name="Oval 60"/>
          <p:cNvSpPr>
            <a:spLocks noChangeArrowheads="1"/>
          </p:cNvSpPr>
          <p:nvPr/>
        </p:nvSpPr>
        <p:spPr bwMode="auto">
          <a:xfrm rot="-7282380">
            <a:off x="73152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5" name="Oval 61"/>
          <p:cNvSpPr>
            <a:spLocks noChangeArrowheads="1"/>
          </p:cNvSpPr>
          <p:nvPr/>
        </p:nvSpPr>
        <p:spPr bwMode="auto">
          <a:xfrm rot="-7282380">
            <a:off x="6477000" y="5562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6" name="Oval 62"/>
          <p:cNvSpPr>
            <a:spLocks noChangeArrowheads="1"/>
          </p:cNvSpPr>
          <p:nvPr/>
        </p:nvSpPr>
        <p:spPr bwMode="auto">
          <a:xfrm rot="-7282380">
            <a:off x="65532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7" name="Oval 63"/>
          <p:cNvSpPr>
            <a:spLocks noChangeArrowheads="1"/>
          </p:cNvSpPr>
          <p:nvPr/>
        </p:nvSpPr>
        <p:spPr bwMode="auto">
          <a:xfrm rot="-7282380">
            <a:off x="5943600" y="4419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8" name="Oval 64"/>
          <p:cNvSpPr>
            <a:spLocks noChangeArrowheads="1"/>
          </p:cNvSpPr>
          <p:nvPr/>
        </p:nvSpPr>
        <p:spPr bwMode="auto">
          <a:xfrm rot="-7282380">
            <a:off x="5105400" y="5029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69" name="Oval 65"/>
          <p:cNvSpPr>
            <a:spLocks noChangeArrowheads="1"/>
          </p:cNvSpPr>
          <p:nvPr/>
        </p:nvSpPr>
        <p:spPr bwMode="auto">
          <a:xfrm rot="-7282380">
            <a:off x="5334000" y="4572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0" name="Oval 66"/>
          <p:cNvSpPr>
            <a:spLocks noChangeArrowheads="1"/>
          </p:cNvSpPr>
          <p:nvPr/>
        </p:nvSpPr>
        <p:spPr bwMode="auto">
          <a:xfrm rot="-7282380">
            <a:off x="57150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771" name="Oval 67"/>
          <p:cNvSpPr>
            <a:spLocks noChangeArrowheads="1"/>
          </p:cNvSpPr>
          <p:nvPr/>
        </p:nvSpPr>
        <p:spPr bwMode="auto">
          <a:xfrm rot="-7282380">
            <a:off x="6858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2" name="Oval 68"/>
          <p:cNvSpPr>
            <a:spLocks noChangeArrowheads="1"/>
          </p:cNvSpPr>
          <p:nvPr/>
        </p:nvSpPr>
        <p:spPr bwMode="auto">
          <a:xfrm rot="-7282380">
            <a:off x="61134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3" name="Oval 69"/>
          <p:cNvSpPr>
            <a:spLocks noChangeArrowheads="1"/>
          </p:cNvSpPr>
          <p:nvPr/>
        </p:nvSpPr>
        <p:spPr bwMode="auto">
          <a:xfrm rot="-7282380">
            <a:off x="6096000" y="5791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4" name="Text Box 70"/>
          <p:cNvSpPr txBox="1">
            <a:spLocks noChangeArrowheads="1"/>
          </p:cNvSpPr>
          <p:nvPr/>
        </p:nvSpPr>
        <p:spPr bwMode="auto">
          <a:xfrm>
            <a:off x="4718050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775" name="Line 71"/>
          <p:cNvSpPr>
            <a:spLocks noChangeShapeType="1"/>
          </p:cNvSpPr>
          <p:nvPr/>
        </p:nvSpPr>
        <p:spPr bwMode="auto">
          <a:xfrm>
            <a:off x="49704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6" name="Oval 72"/>
          <p:cNvSpPr>
            <a:spLocks noChangeArrowheads="1"/>
          </p:cNvSpPr>
          <p:nvPr/>
        </p:nvSpPr>
        <p:spPr bwMode="auto">
          <a:xfrm rot="-7282380">
            <a:off x="68580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7" name="Text Box 73"/>
          <p:cNvSpPr txBox="1">
            <a:spLocks noChangeArrowheads="1"/>
          </p:cNvSpPr>
          <p:nvPr/>
        </p:nvSpPr>
        <p:spPr bwMode="auto">
          <a:xfrm>
            <a:off x="7232650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778" name="Line 74"/>
          <p:cNvSpPr>
            <a:spLocks noChangeShapeType="1"/>
          </p:cNvSpPr>
          <p:nvPr/>
        </p:nvSpPr>
        <p:spPr bwMode="auto">
          <a:xfrm>
            <a:off x="1920875" y="45767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79" name="Line 75"/>
          <p:cNvSpPr>
            <a:spLocks noChangeShapeType="1"/>
          </p:cNvSpPr>
          <p:nvPr/>
        </p:nvSpPr>
        <p:spPr bwMode="auto">
          <a:xfrm flipV="1">
            <a:off x="1920876" y="4724401"/>
            <a:ext cx="2574925" cy="873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0" name="Oval 76"/>
          <p:cNvSpPr>
            <a:spLocks noChangeArrowheads="1"/>
          </p:cNvSpPr>
          <p:nvPr/>
        </p:nvSpPr>
        <p:spPr bwMode="auto">
          <a:xfrm rot="-7282380">
            <a:off x="1981200" y="5410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1" name="Oval 77"/>
          <p:cNvSpPr>
            <a:spLocks noChangeArrowheads="1"/>
          </p:cNvSpPr>
          <p:nvPr/>
        </p:nvSpPr>
        <p:spPr bwMode="auto">
          <a:xfrm rot="-7282380">
            <a:off x="2286000" y="5334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2" name="Oval 78"/>
          <p:cNvSpPr>
            <a:spLocks noChangeArrowheads="1"/>
          </p:cNvSpPr>
          <p:nvPr/>
        </p:nvSpPr>
        <p:spPr bwMode="auto">
          <a:xfrm rot="-7282380">
            <a:off x="4343400" y="46482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3" name="Oval 79"/>
          <p:cNvSpPr>
            <a:spLocks noChangeArrowheads="1"/>
          </p:cNvSpPr>
          <p:nvPr/>
        </p:nvSpPr>
        <p:spPr bwMode="auto">
          <a:xfrm rot="-7282380">
            <a:off x="3962400" y="4724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4" name="Oval 80"/>
          <p:cNvSpPr>
            <a:spLocks noChangeArrowheads="1"/>
          </p:cNvSpPr>
          <p:nvPr/>
        </p:nvSpPr>
        <p:spPr bwMode="auto">
          <a:xfrm rot="-7282380">
            <a:off x="2590800" y="51816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785" name="Oval 81"/>
          <p:cNvSpPr>
            <a:spLocks noChangeArrowheads="1"/>
          </p:cNvSpPr>
          <p:nvPr/>
        </p:nvSpPr>
        <p:spPr bwMode="auto">
          <a:xfrm rot="-7282380">
            <a:off x="3276600" y="49530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6" name="Oval 82"/>
          <p:cNvSpPr>
            <a:spLocks noChangeArrowheads="1"/>
          </p:cNvSpPr>
          <p:nvPr/>
        </p:nvSpPr>
        <p:spPr bwMode="auto">
          <a:xfrm rot="-7282380">
            <a:off x="2971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7" name="Text Box 83"/>
          <p:cNvSpPr txBox="1">
            <a:spLocks noChangeArrowheads="1"/>
          </p:cNvSpPr>
          <p:nvPr/>
        </p:nvSpPr>
        <p:spPr bwMode="auto">
          <a:xfrm>
            <a:off x="1576388" y="4343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788" name="Line 84"/>
          <p:cNvSpPr>
            <a:spLocks noChangeShapeType="1"/>
          </p:cNvSpPr>
          <p:nvPr/>
        </p:nvSpPr>
        <p:spPr bwMode="auto">
          <a:xfrm>
            <a:off x="1905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89" name="Oval 85"/>
          <p:cNvSpPr>
            <a:spLocks noChangeArrowheads="1"/>
          </p:cNvSpPr>
          <p:nvPr/>
        </p:nvSpPr>
        <p:spPr bwMode="auto">
          <a:xfrm rot="-7282380">
            <a:off x="36576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90" name="Text Box 86"/>
          <p:cNvSpPr txBox="1">
            <a:spLocks noChangeArrowheads="1"/>
          </p:cNvSpPr>
          <p:nvPr/>
        </p:nvSpPr>
        <p:spPr bwMode="auto">
          <a:xfrm>
            <a:off x="4167188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791" name="Text Box 87"/>
          <p:cNvSpPr txBox="1">
            <a:spLocks noChangeArrowheads="1"/>
          </p:cNvSpPr>
          <p:nvPr/>
        </p:nvSpPr>
        <p:spPr bwMode="auto">
          <a:xfrm>
            <a:off x="2592389" y="3581400"/>
            <a:ext cx="915987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-1</a:t>
            </a:r>
          </a:p>
        </p:txBody>
      </p:sp>
      <p:sp>
        <p:nvSpPr>
          <p:cNvPr id="968792" name="Text Box 88"/>
          <p:cNvSpPr txBox="1">
            <a:spLocks noChangeArrowheads="1"/>
          </p:cNvSpPr>
          <p:nvPr/>
        </p:nvSpPr>
        <p:spPr bwMode="auto">
          <a:xfrm>
            <a:off x="5553076" y="3590925"/>
            <a:ext cx="10001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-.6</a:t>
            </a:r>
          </a:p>
        </p:txBody>
      </p:sp>
      <p:sp>
        <p:nvSpPr>
          <p:cNvPr id="968793" name="Text Box 89"/>
          <p:cNvSpPr txBox="1">
            <a:spLocks noChangeArrowheads="1"/>
          </p:cNvSpPr>
          <p:nvPr/>
        </p:nvSpPr>
        <p:spPr bwMode="auto">
          <a:xfrm>
            <a:off x="8677275" y="3590925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0</a:t>
            </a:r>
          </a:p>
        </p:txBody>
      </p:sp>
      <p:sp>
        <p:nvSpPr>
          <p:cNvPr id="968794" name="Text Box 90"/>
          <p:cNvSpPr txBox="1">
            <a:spLocks noChangeArrowheads="1"/>
          </p:cNvSpPr>
          <p:nvPr/>
        </p:nvSpPr>
        <p:spPr bwMode="auto">
          <a:xfrm>
            <a:off x="5646739" y="6161088"/>
            <a:ext cx="1076325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+.3</a:t>
            </a:r>
          </a:p>
        </p:txBody>
      </p:sp>
      <p:sp>
        <p:nvSpPr>
          <p:cNvPr id="968795" name="Text Box 91"/>
          <p:cNvSpPr txBox="1">
            <a:spLocks noChangeArrowheads="1"/>
          </p:cNvSpPr>
          <p:nvPr/>
        </p:nvSpPr>
        <p:spPr bwMode="auto">
          <a:xfrm>
            <a:off x="2581275" y="6146800"/>
            <a:ext cx="9921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+1</a:t>
            </a:r>
          </a:p>
        </p:txBody>
      </p:sp>
      <p:sp>
        <p:nvSpPr>
          <p:cNvPr id="968796" name="Line 92"/>
          <p:cNvSpPr>
            <a:spLocks noChangeShapeType="1"/>
          </p:cNvSpPr>
          <p:nvPr/>
        </p:nvSpPr>
        <p:spPr bwMode="auto">
          <a:xfrm>
            <a:off x="7881938" y="45767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97" name="Oval 93"/>
          <p:cNvSpPr>
            <a:spLocks noChangeArrowheads="1"/>
          </p:cNvSpPr>
          <p:nvPr/>
        </p:nvSpPr>
        <p:spPr bwMode="auto">
          <a:xfrm rot="-7282380">
            <a:off x="100584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98" name="Oval 94"/>
          <p:cNvSpPr>
            <a:spLocks noChangeArrowheads="1"/>
          </p:cNvSpPr>
          <p:nvPr/>
        </p:nvSpPr>
        <p:spPr bwMode="auto">
          <a:xfrm rot="-7282380">
            <a:off x="9525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799" name="Oval 95"/>
          <p:cNvSpPr>
            <a:spLocks noChangeArrowheads="1"/>
          </p:cNvSpPr>
          <p:nvPr/>
        </p:nvSpPr>
        <p:spPr bwMode="auto">
          <a:xfrm rot="-7282380">
            <a:off x="80772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0" name="Oval 96"/>
          <p:cNvSpPr>
            <a:spLocks noChangeArrowheads="1"/>
          </p:cNvSpPr>
          <p:nvPr/>
        </p:nvSpPr>
        <p:spPr bwMode="auto">
          <a:xfrm rot="-7282380">
            <a:off x="83820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1" name="Oval 97"/>
          <p:cNvSpPr>
            <a:spLocks noChangeArrowheads="1"/>
          </p:cNvSpPr>
          <p:nvPr/>
        </p:nvSpPr>
        <p:spPr bwMode="auto">
          <a:xfrm rot="-7282380">
            <a:off x="8686800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968802" name="Oval 98"/>
          <p:cNvSpPr>
            <a:spLocks noChangeArrowheads="1"/>
          </p:cNvSpPr>
          <p:nvPr/>
        </p:nvSpPr>
        <p:spPr bwMode="auto">
          <a:xfrm rot="-7282380">
            <a:off x="9009063" y="5105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3" name="Text Box 99"/>
          <p:cNvSpPr txBox="1">
            <a:spLocks noChangeArrowheads="1"/>
          </p:cNvSpPr>
          <p:nvPr/>
        </p:nvSpPr>
        <p:spPr bwMode="auto">
          <a:xfrm>
            <a:off x="7637463" y="41148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968804" name="Line 100"/>
          <p:cNvSpPr>
            <a:spLocks noChangeShapeType="1"/>
          </p:cNvSpPr>
          <p:nvPr/>
        </p:nvSpPr>
        <p:spPr bwMode="auto">
          <a:xfrm>
            <a:off x="7866063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5" name="Text Box 101"/>
          <p:cNvSpPr txBox="1">
            <a:spLocks noChangeArrowheads="1"/>
          </p:cNvSpPr>
          <p:nvPr/>
        </p:nvSpPr>
        <p:spPr bwMode="auto">
          <a:xfrm>
            <a:off x="10128250" y="586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968806" name="Text Box 102"/>
          <p:cNvSpPr txBox="1">
            <a:spLocks noChangeArrowheads="1"/>
          </p:cNvSpPr>
          <p:nvPr/>
        </p:nvSpPr>
        <p:spPr bwMode="auto">
          <a:xfrm>
            <a:off x="8670925" y="6159500"/>
            <a:ext cx="814388" cy="469900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solidFill>
                  <a:schemeClr val="tx2"/>
                </a:solidFill>
                <a:latin typeface="Arial" panose="020B0604020202020204" pitchFamily="34" charset="0"/>
              </a:rPr>
              <a:t>r = 0</a:t>
            </a:r>
          </a:p>
        </p:txBody>
      </p:sp>
      <p:sp>
        <p:nvSpPr>
          <p:cNvPr id="968807" name="Oval 103"/>
          <p:cNvSpPr>
            <a:spLocks noChangeArrowheads="1"/>
          </p:cNvSpPr>
          <p:nvPr/>
        </p:nvSpPr>
        <p:spPr bwMode="auto">
          <a:xfrm rot="-7282380">
            <a:off x="6477000" y="4876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8" name="Oval 104"/>
          <p:cNvSpPr>
            <a:spLocks noChangeArrowheads="1"/>
          </p:cNvSpPr>
          <p:nvPr/>
        </p:nvSpPr>
        <p:spPr bwMode="auto">
          <a:xfrm rot="-7282380">
            <a:off x="5867400" y="54864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09" name="Oval 105"/>
          <p:cNvSpPr>
            <a:spLocks noChangeArrowheads="1"/>
          </p:cNvSpPr>
          <p:nvPr/>
        </p:nvSpPr>
        <p:spPr bwMode="auto">
          <a:xfrm rot="-7282380">
            <a:off x="6248400" y="4495800"/>
            <a:ext cx="228600" cy="2286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8810" name="Rectangle 106"/>
          <p:cNvSpPr>
            <a:spLocks noChangeArrowheads="1"/>
          </p:cNvSpPr>
          <p:nvPr/>
        </p:nvSpPr>
        <p:spPr bwMode="auto">
          <a:xfrm>
            <a:off x="1524001" y="6583364"/>
            <a:ext cx="59293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2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30149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Line 2"/>
          <p:cNvSpPr>
            <a:spLocks noChangeShapeType="1"/>
          </p:cNvSpPr>
          <p:nvPr/>
        </p:nvSpPr>
        <p:spPr bwMode="auto">
          <a:xfrm>
            <a:off x="2667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47" name="Oval 3"/>
          <p:cNvSpPr>
            <a:spLocks noChangeArrowheads="1"/>
          </p:cNvSpPr>
          <p:nvPr/>
        </p:nvSpPr>
        <p:spPr bwMode="auto">
          <a:xfrm rot="-7282380">
            <a:off x="41910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48" name="Oval 4"/>
          <p:cNvSpPr>
            <a:spLocks noChangeArrowheads="1"/>
          </p:cNvSpPr>
          <p:nvPr/>
        </p:nvSpPr>
        <p:spPr bwMode="auto">
          <a:xfrm rot="-7282380">
            <a:off x="2895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49" name="Oval 5"/>
          <p:cNvSpPr>
            <a:spLocks noChangeArrowheads="1"/>
          </p:cNvSpPr>
          <p:nvPr/>
        </p:nvSpPr>
        <p:spPr bwMode="auto">
          <a:xfrm rot="-7282380">
            <a:off x="4648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0" name="Oval 6"/>
          <p:cNvSpPr>
            <a:spLocks noChangeArrowheads="1"/>
          </p:cNvSpPr>
          <p:nvPr/>
        </p:nvSpPr>
        <p:spPr bwMode="auto">
          <a:xfrm rot="-7282380">
            <a:off x="3276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1" name="Oval 7"/>
          <p:cNvSpPr>
            <a:spLocks noChangeArrowheads="1"/>
          </p:cNvSpPr>
          <p:nvPr/>
        </p:nvSpPr>
        <p:spPr bwMode="auto">
          <a:xfrm rot="-7282380">
            <a:off x="4038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2" name="Oval 8"/>
          <p:cNvSpPr>
            <a:spLocks noChangeArrowheads="1"/>
          </p:cNvSpPr>
          <p:nvPr/>
        </p:nvSpPr>
        <p:spPr bwMode="auto">
          <a:xfrm rot="-7282380">
            <a:off x="4343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3" name="Oval 9"/>
          <p:cNvSpPr>
            <a:spLocks noChangeArrowheads="1"/>
          </p:cNvSpPr>
          <p:nvPr/>
        </p:nvSpPr>
        <p:spPr bwMode="auto">
          <a:xfrm rot="-7282380">
            <a:off x="35814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4" name="Oval 10"/>
          <p:cNvSpPr>
            <a:spLocks noChangeArrowheads="1"/>
          </p:cNvSpPr>
          <p:nvPr/>
        </p:nvSpPr>
        <p:spPr bwMode="auto">
          <a:xfrm rot="-7282380">
            <a:off x="2819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5" name="Oval 11"/>
          <p:cNvSpPr>
            <a:spLocks noChangeArrowheads="1"/>
          </p:cNvSpPr>
          <p:nvPr/>
        </p:nvSpPr>
        <p:spPr bwMode="auto">
          <a:xfrm rot="-7282380">
            <a:off x="3124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6" name="Oval 12"/>
          <p:cNvSpPr>
            <a:spLocks noChangeArrowheads="1"/>
          </p:cNvSpPr>
          <p:nvPr/>
        </p:nvSpPr>
        <p:spPr bwMode="auto">
          <a:xfrm rot="-7282380">
            <a:off x="33528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0157" name="Oval 13"/>
          <p:cNvSpPr>
            <a:spLocks noChangeArrowheads="1"/>
          </p:cNvSpPr>
          <p:nvPr/>
        </p:nvSpPr>
        <p:spPr bwMode="auto">
          <a:xfrm rot="-7282380">
            <a:off x="3962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8" name="Oval 14"/>
          <p:cNvSpPr>
            <a:spLocks noChangeArrowheads="1"/>
          </p:cNvSpPr>
          <p:nvPr/>
        </p:nvSpPr>
        <p:spPr bwMode="auto">
          <a:xfrm rot="-7282380">
            <a:off x="3886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59" name="Oval 15"/>
          <p:cNvSpPr>
            <a:spLocks noChangeArrowheads="1"/>
          </p:cNvSpPr>
          <p:nvPr/>
        </p:nvSpPr>
        <p:spPr bwMode="auto">
          <a:xfrm rot="-7282380">
            <a:off x="36576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0" name="Text Box 16"/>
          <p:cNvSpPr txBox="1">
            <a:spLocks noChangeArrowheads="1"/>
          </p:cNvSpPr>
          <p:nvPr/>
        </p:nvSpPr>
        <p:spPr bwMode="auto">
          <a:xfrm>
            <a:off x="2209801" y="44656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0161" name="Line 17"/>
          <p:cNvSpPr>
            <a:spLocks noChangeShapeType="1"/>
          </p:cNvSpPr>
          <p:nvPr/>
        </p:nvSpPr>
        <p:spPr bwMode="auto">
          <a:xfrm>
            <a:off x="2667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2" name="Text Box 18"/>
          <p:cNvSpPr txBox="1">
            <a:spLocks noChangeArrowheads="1"/>
          </p:cNvSpPr>
          <p:nvPr/>
        </p:nvSpPr>
        <p:spPr bwMode="auto">
          <a:xfrm>
            <a:off x="4929188" y="60658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0163" name="Line 19"/>
          <p:cNvSpPr>
            <a:spLocks noChangeShapeType="1"/>
          </p:cNvSpPr>
          <p:nvPr/>
        </p:nvSpPr>
        <p:spPr bwMode="auto">
          <a:xfrm flipH="1">
            <a:off x="2667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4" name="Oval 20"/>
          <p:cNvSpPr>
            <a:spLocks noChangeArrowheads="1"/>
          </p:cNvSpPr>
          <p:nvPr/>
        </p:nvSpPr>
        <p:spPr bwMode="auto">
          <a:xfrm rot="-7282380">
            <a:off x="2743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5" name="Oval 21"/>
          <p:cNvSpPr>
            <a:spLocks noChangeArrowheads="1"/>
          </p:cNvSpPr>
          <p:nvPr/>
        </p:nvSpPr>
        <p:spPr bwMode="auto">
          <a:xfrm rot="-7282380">
            <a:off x="2971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6" name="Oval 22"/>
          <p:cNvSpPr>
            <a:spLocks noChangeArrowheads="1"/>
          </p:cNvSpPr>
          <p:nvPr/>
        </p:nvSpPr>
        <p:spPr bwMode="auto">
          <a:xfrm rot="-7282380">
            <a:off x="4648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7" name="Oval 23"/>
          <p:cNvSpPr>
            <a:spLocks noChangeArrowheads="1"/>
          </p:cNvSpPr>
          <p:nvPr/>
        </p:nvSpPr>
        <p:spPr bwMode="auto">
          <a:xfrm rot="-7282380">
            <a:off x="4800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8" name="Oval 24"/>
          <p:cNvSpPr>
            <a:spLocks noChangeArrowheads="1"/>
          </p:cNvSpPr>
          <p:nvPr/>
        </p:nvSpPr>
        <p:spPr bwMode="auto">
          <a:xfrm rot="-7282380">
            <a:off x="3200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69" name="Oval 25"/>
          <p:cNvSpPr>
            <a:spLocks noChangeArrowheads="1"/>
          </p:cNvSpPr>
          <p:nvPr/>
        </p:nvSpPr>
        <p:spPr bwMode="auto">
          <a:xfrm rot="-7282380">
            <a:off x="4419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0" name="Oval 26"/>
          <p:cNvSpPr>
            <a:spLocks noChangeArrowheads="1"/>
          </p:cNvSpPr>
          <p:nvPr/>
        </p:nvSpPr>
        <p:spPr bwMode="auto">
          <a:xfrm rot="-7282380">
            <a:off x="4038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1" name="Oval 27"/>
          <p:cNvSpPr>
            <a:spLocks noChangeArrowheads="1"/>
          </p:cNvSpPr>
          <p:nvPr/>
        </p:nvSpPr>
        <p:spPr bwMode="auto">
          <a:xfrm rot="-7282380">
            <a:off x="4114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2" name="Oval 28"/>
          <p:cNvSpPr>
            <a:spLocks noChangeArrowheads="1"/>
          </p:cNvSpPr>
          <p:nvPr/>
        </p:nvSpPr>
        <p:spPr bwMode="auto">
          <a:xfrm rot="-7282380">
            <a:off x="37338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3" name="Oval 29"/>
          <p:cNvSpPr>
            <a:spLocks noChangeArrowheads="1"/>
          </p:cNvSpPr>
          <p:nvPr/>
        </p:nvSpPr>
        <p:spPr bwMode="auto">
          <a:xfrm rot="-7282380">
            <a:off x="2819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4" name="Oval 30"/>
          <p:cNvSpPr>
            <a:spLocks noChangeArrowheads="1"/>
          </p:cNvSpPr>
          <p:nvPr/>
        </p:nvSpPr>
        <p:spPr bwMode="auto">
          <a:xfrm rot="-7282380">
            <a:off x="31242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5" name="Oval 31"/>
          <p:cNvSpPr>
            <a:spLocks noChangeArrowheads="1"/>
          </p:cNvSpPr>
          <p:nvPr/>
        </p:nvSpPr>
        <p:spPr bwMode="auto">
          <a:xfrm rot="-7282380">
            <a:off x="3429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0176" name="Oval 32"/>
          <p:cNvSpPr>
            <a:spLocks noChangeArrowheads="1"/>
          </p:cNvSpPr>
          <p:nvPr/>
        </p:nvSpPr>
        <p:spPr bwMode="auto">
          <a:xfrm rot="-7282380">
            <a:off x="4343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7" name="Oval 33"/>
          <p:cNvSpPr>
            <a:spLocks noChangeArrowheads="1"/>
          </p:cNvSpPr>
          <p:nvPr/>
        </p:nvSpPr>
        <p:spPr bwMode="auto">
          <a:xfrm rot="-7282380">
            <a:off x="3810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8" name="Oval 34"/>
          <p:cNvSpPr>
            <a:spLocks noChangeArrowheads="1"/>
          </p:cNvSpPr>
          <p:nvPr/>
        </p:nvSpPr>
        <p:spPr bwMode="auto">
          <a:xfrm rot="-7282380">
            <a:off x="3581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79" name="Text Box 35"/>
          <p:cNvSpPr txBox="1">
            <a:spLocks noChangeArrowheads="1"/>
          </p:cNvSpPr>
          <p:nvPr/>
        </p:nvSpPr>
        <p:spPr bwMode="auto">
          <a:xfrm>
            <a:off x="2209801" y="225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0180" name="Line 36"/>
          <p:cNvSpPr>
            <a:spLocks noChangeShapeType="1"/>
          </p:cNvSpPr>
          <p:nvPr/>
        </p:nvSpPr>
        <p:spPr bwMode="auto">
          <a:xfrm>
            <a:off x="2667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1" name="Oval 37"/>
          <p:cNvSpPr>
            <a:spLocks noChangeArrowheads="1"/>
          </p:cNvSpPr>
          <p:nvPr/>
        </p:nvSpPr>
        <p:spPr bwMode="auto">
          <a:xfrm rot="-7282380">
            <a:off x="46482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2" name="Text Box 38"/>
          <p:cNvSpPr txBox="1">
            <a:spLocks noChangeArrowheads="1"/>
          </p:cNvSpPr>
          <p:nvPr/>
        </p:nvSpPr>
        <p:spPr bwMode="auto">
          <a:xfrm>
            <a:off x="4929188" y="38560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0183" name="Rectangle 39"/>
          <p:cNvSpPr>
            <a:spLocks noChangeArrowheads="1"/>
          </p:cNvSpPr>
          <p:nvPr/>
        </p:nvSpPr>
        <p:spPr bwMode="auto">
          <a:xfrm>
            <a:off x="5867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0184" name="Line 40"/>
          <p:cNvSpPr>
            <a:spLocks noChangeShapeType="1"/>
          </p:cNvSpPr>
          <p:nvPr/>
        </p:nvSpPr>
        <p:spPr bwMode="auto">
          <a:xfrm>
            <a:off x="7467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5" name="Oval 41"/>
          <p:cNvSpPr>
            <a:spLocks noChangeArrowheads="1"/>
          </p:cNvSpPr>
          <p:nvPr/>
        </p:nvSpPr>
        <p:spPr bwMode="auto">
          <a:xfrm rot="-7282380">
            <a:off x="7543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6" name="Oval 42"/>
          <p:cNvSpPr>
            <a:spLocks noChangeArrowheads="1"/>
          </p:cNvSpPr>
          <p:nvPr/>
        </p:nvSpPr>
        <p:spPr bwMode="auto">
          <a:xfrm rot="-7282380">
            <a:off x="78486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7" name="Oval 43"/>
          <p:cNvSpPr>
            <a:spLocks noChangeArrowheads="1"/>
          </p:cNvSpPr>
          <p:nvPr/>
        </p:nvSpPr>
        <p:spPr bwMode="auto">
          <a:xfrm rot="-7282380">
            <a:off x="9372600" y="4495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8" name="Oval 44"/>
          <p:cNvSpPr>
            <a:spLocks noChangeArrowheads="1"/>
          </p:cNvSpPr>
          <p:nvPr/>
        </p:nvSpPr>
        <p:spPr bwMode="auto">
          <a:xfrm rot="-7282380">
            <a:off x="92964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89" name="Oval 45"/>
          <p:cNvSpPr>
            <a:spLocks noChangeArrowheads="1"/>
          </p:cNvSpPr>
          <p:nvPr/>
        </p:nvSpPr>
        <p:spPr bwMode="auto">
          <a:xfrm rot="-7282380">
            <a:off x="79248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0" name="Oval 46"/>
          <p:cNvSpPr>
            <a:spLocks noChangeArrowheads="1"/>
          </p:cNvSpPr>
          <p:nvPr/>
        </p:nvSpPr>
        <p:spPr bwMode="auto">
          <a:xfrm rot="-7282380">
            <a:off x="89916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1" name="Oval 47"/>
          <p:cNvSpPr>
            <a:spLocks noChangeArrowheads="1"/>
          </p:cNvSpPr>
          <p:nvPr/>
        </p:nvSpPr>
        <p:spPr bwMode="auto">
          <a:xfrm rot="-7282380">
            <a:off x="89154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2" name="Oval 48"/>
          <p:cNvSpPr>
            <a:spLocks noChangeArrowheads="1"/>
          </p:cNvSpPr>
          <p:nvPr/>
        </p:nvSpPr>
        <p:spPr bwMode="auto">
          <a:xfrm rot="-7282380">
            <a:off x="8839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3" name="Oval 49"/>
          <p:cNvSpPr>
            <a:spLocks noChangeArrowheads="1"/>
          </p:cNvSpPr>
          <p:nvPr/>
        </p:nvSpPr>
        <p:spPr bwMode="auto">
          <a:xfrm rot="-7282380">
            <a:off x="91440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4" name="Oval 50"/>
          <p:cNvSpPr>
            <a:spLocks noChangeArrowheads="1"/>
          </p:cNvSpPr>
          <p:nvPr/>
        </p:nvSpPr>
        <p:spPr bwMode="auto">
          <a:xfrm rot="-7282380">
            <a:off x="81534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0195" name="Oval 51"/>
          <p:cNvSpPr>
            <a:spLocks noChangeArrowheads="1"/>
          </p:cNvSpPr>
          <p:nvPr/>
        </p:nvSpPr>
        <p:spPr bwMode="auto">
          <a:xfrm rot="-7282380">
            <a:off x="9144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6" name="Oval 52"/>
          <p:cNvSpPr>
            <a:spLocks noChangeArrowheads="1"/>
          </p:cNvSpPr>
          <p:nvPr/>
        </p:nvSpPr>
        <p:spPr bwMode="auto">
          <a:xfrm rot="-7282380">
            <a:off x="8534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7" name="Oval 53"/>
          <p:cNvSpPr>
            <a:spLocks noChangeArrowheads="1"/>
          </p:cNvSpPr>
          <p:nvPr/>
        </p:nvSpPr>
        <p:spPr bwMode="auto">
          <a:xfrm rot="-7282380">
            <a:off x="8382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198" name="Text Box 54"/>
          <p:cNvSpPr txBox="1">
            <a:spLocks noChangeArrowheads="1"/>
          </p:cNvSpPr>
          <p:nvPr/>
        </p:nvSpPr>
        <p:spPr bwMode="auto">
          <a:xfrm>
            <a:off x="7010401" y="44656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0199" name="Line 55"/>
          <p:cNvSpPr>
            <a:spLocks noChangeShapeType="1"/>
          </p:cNvSpPr>
          <p:nvPr/>
        </p:nvSpPr>
        <p:spPr bwMode="auto">
          <a:xfrm>
            <a:off x="7467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0" name="Line 56"/>
          <p:cNvSpPr>
            <a:spLocks noChangeShapeType="1"/>
          </p:cNvSpPr>
          <p:nvPr/>
        </p:nvSpPr>
        <p:spPr bwMode="auto">
          <a:xfrm flipH="1">
            <a:off x="7467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1" name="Oval 57"/>
          <p:cNvSpPr>
            <a:spLocks noChangeArrowheads="1"/>
          </p:cNvSpPr>
          <p:nvPr/>
        </p:nvSpPr>
        <p:spPr bwMode="auto">
          <a:xfrm rot="-7282380">
            <a:off x="75438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2" name="Oval 58"/>
          <p:cNvSpPr>
            <a:spLocks noChangeArrowheads="1"/>
          </p:cNvSpPr>
          <p:nvPr/>
        </p:nvSpPr>
        <p:spPr bwMode="auto">
          <a:xfrm rot="-7282380">
            <a:off x="7772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3" name="Oval 59"/>
          <p:cNvSpPr>
            <a:spLocks noChangeArrowheads="1"/>
          </p:cNvSpPr>
          <p:nvPr/>
        </p:nvSpPr>
        <p:spPr bwMode="auto">
          <a:xfrm rot="-7282380">
            <a:off x="9677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4" name="Oval 60"/>
          <p:cNvSpPr>
            <a:spLocks noChangeArrowheads="1"/>
          </p:cNvSpPr>
          <p:nvPr/>
        </p:nvSpPr>
        <p:spPr bwMode="auto">
          <a:xfrm rot="-7282380">
            <a:off x="9220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5" name="Oval 61"/>
          <p:cNvSpPr>
            <a:spLocks noChangeArrowheads="1"/>
          </p:cNvSpPr>
          <p:nvPr/>
        </p:nvSpPr>
        <p:spPr bwMode="auto">
          <a:xfrm rot="-7282380">
            <a:off x="8153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6" name="Oval 62"/>
          <p:cNvSpPr>
            <a:spLocks noChangeArrowheads="1"/>
          </p:cNvSpPr>
          <p:nvPr/>
        </p:nvSpPr>
        <p:spPr bwMode="auto">
          <a:xfrm rot="-7282380">
            <a:off x="9677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7" name="Oval 63"/>
          <p:cNvSpPr>
            <a:spLocks noChangeArrowheads="1"/>
          </p:cNvSpPr>
          <p:nvPr/>
        </p:nvSpPr>
        <p:spPr bwMode="auto">
          <a:xfrm rot="-7282380">
            <a:off x="93726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8" name="Oval 64"/>
          <p:cNvSpPr>
            <a:spLocks noChangeArrowheads="1"/>
          </p:cNvSpPr>
          <p:nvPr/>
        </p:nvSpPr>
        <p:spPr bwMode="auto">
          <a:xfrm rot="-7282380">
            <a:off x="89154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09" name="Oval 65"/>
          <p:cNvSpPr>
            <a:spLocks noChangeArrowheads="1"/>
          </p:cNvSpPr>
          <p:nvPr/>
        </p:nvSpPr>
        <p:spPr bwMode="auto">
          <a:xfrm rot="-7282380">
            <a:off x="85344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0" name="Oval 66"/>
          <p:cNvSpPr>
            <a:spLocks noChangeArrowheads="1"/>
          </p:cNvSpPr>
          <p:nvPr/>
        </p:nvSpPr>
        <p:spPr bwMode="auto">
          <a:xfrm rot="-7282380">
            <a:off x="76962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1" name="Oval 67"/>
          <p:cNvSpPr>
            <a:spLocks noChangeArrowheads="1"/>
          </p:cNvSpPr>
          <p:nvPr/>
        </p:nvSpPr>
        <p:spPr bwMode="auto">
          <a:xfrm rot="-7282380">
            <a:off x="7924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2" name="Oval 68"/>
          <p:cNvSpPr>
            <a:spLocks noChangeArrowheads="1"/>
          </p:cNvSpPr>
          <p:nvPr/>
        </p:nvSpPr>
        <p:spPr bwMode="auto">
          <a:xfrm rot="-7282380">
            <a:off x="82296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0213" name="Oval 69"/>
          <p:cNvSpPr>
            <a:spLocks noChangeArrowheads="1"/>
          </p:cNvSpPr>
          <p:nvPr/>
        </p:nvSpPr>
        <p:spPr bwMode="auto">
          <a:xfrm rot="-7282380">
            <a:off x="9144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4" name="Oval 70"/>
          <p:cNvSpPr>
            <a:spLocks noChangeArrowheads="1"/>
          </p:cNvSpPr>
          <p:nvPr/>
        </p:nvSpPr>
        <p:spPr bwMode="auto">
          <a:xfrm rot="-7282380">
            <a:off x="8610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5" name="Oval 71"/>
          <p:cNvSpPr>
            <a:spLocks noChangeArrowheads="1"/>
          </p:cNvSpPr>
          <p:nvPr/>
        </p:nvSpPr>
        <p:spPr bwMode="auto">
          <a:xfrm rot="-7282380">
            <a:off x="8839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6" name="Text Box 72"/>
          <p:cNvSpPr txBox="1">
            <a:spLocks noChangeArrowheads="1"/>
          </p:cNvSpPr>
          <p:nvPr/>
        </p:nvSpPr>
        <p:spPr bwMode="auto">
          <a:xfrm>
            <a:off x="7010401" y="225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0217" name="Line 73"/>
          <p:cNvSpPr>
            <a:spLocks noChangeShapeType="1"/>
          </p:cNvSpPr>
          <p:nvPr/>
        </p:nvSpPr>
        <p:spPr bwMode="auto">
          <a:xfrm>
            <a:off x="7467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8" name="Oval 74"/>
          <p:cNvSpPr>
            <a:spLocks noChangeArrowheads="1"/>
          </p:cNvSpPr>
          <p:nvPr/>
        </p:nvSpPr>
        <p:spPr bwMode="auto">
          <a:xfrm rot="-7282380">
            <a:off x="9448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0219" name="Text Box 75"/>
          <p:cNvSpPr txBox="1">
            <a:spLocks noChangeArrowheads="1"/>
          </p:cNvSpPr>
          <p:nvPr/>
        </p:nvSpPr>
        <p:spPr bwMode="auto">
          <a:xfrm>
            <a:off x="9729788" y="38560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0220" name="Text Box 76"/>
          <p:cNvSpPr txBox="1">
            <a:spLocks noChangeArrowheads="1"/>
          </p:cNvSpPr>
          <p:nvPr/>
        </p:nvSpPr>
        <p:spPr bwMode="auto">
          <a:xfrm>
            <a:off x="9753601" y="606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0221" name="Text Box 77"/>
          <p:cNvSpPr txBox="1">
            <a:spLocks noChangeArrowheads="1"/>
          </p:cNvSpPr>
          <p:nvPr/>
        </p:nvSpPr>
        <p:spPr bwMode="auto">
          <a:xfrm>
            <a:off x="2667000" y="1676401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Linear relationships</a:t>
            </a:r>
          </a:p>
        </p:txBody>
      </p:sp>
      <p:sp>
        <p:nvSpPr>
          <p:cNvPr id="1030222" name="Text Box 78"/>
          <p:cNvSpPr txBox="1">
            <a:spLocks noChangeArrowheads="1"/>
          </p:cNvSpPr>
          <p:nvPr/>
        </p:nvSpPr>
        <p:spPr bwMode="auto">
          <a:xfrm>
            <a:off x="7239000" y="1676401"/>
            <a:ext cx="32004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Curvilinear relationships</a:t>
            </a:r>
          </a:p>
        </p:txBody>
      </p:sp>
      <p:sp>
        <p:nvSpPr>
          <p:cNvPr id="1030223" name="Line 79"/>
          <p:cNvSpPr>
            <a:spLocks noChangeShapeType="1"/>
          </p:cNvSpPr>
          <p:nvPr/>
        </p:nvSpPr>
        <p:spPr bwMode="auto">
          <a:xfrm>
            <a:off x="6172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224" name="Line 80"/>
          <p:cNvSpPr>
            <a:spLocks noChangeShapeType="1"/>
          </p:cNvSpPr>
          <p:nvPr/>
        </p:nvSpPr>
        <p:spPr bwMode="auto">
          <a:xfrm flipV="1">
            <a:off x="2667000" y="2590800"/>
            <a:ext cx="2362200" cy="11430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225" name="Line 81"/>
          <p:cNvSpPr>
            <a:spLocks noChangeShapeType="1"/>
          </p:cNvSpPr>
          <p:nvPr/>
        </p:nvSpPr>
        <p:spPr bwMode="auto">
          <a:xfrm>
            <a:off x="2819400" y="4724400"/>
            <a:ext cx="18288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226" name="Freeform 82"/>
          <p:cNvSpPr>
            <a:spLocks/>
          </p:cNvSpPr>
          <p:nvPr/>
        </p:nvSpPr>
        <p:spPr bwMode="auto">
          <a:xfrm>
            <a:off x="7620000" y="2692400"/>
            <a:ext cx="2209800" cy="1117600"/>
          </a:xfrm>
          <a:custGeom>
            <a:avLst/>
            <a:gdLst>
              <a:gd name="T0" fmla="*/ 0 w 1392"/>
              <a:gd name="T1" fmla="*/ 704 h 704"/>
              <a:gd name="T2" fmla="*/ 720 w 1392"/>
              <a:gd name="T3" fmla="*/ 32 h 704"/>
              <a:gd name="T4" fmla="*/ 1392 w 1392"/>
              <a:gd name="T5" fmla="*/ 512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92" h="704">
                <a:moveTo>
                  <a:pt x="0" y="704"/>
                </a:moveTo>
                <a:cubicBezTo>
                  <a:pt x="244" y="384"/>
                  <a:pt x="488" y="64"/>
                  <a:pt x="720" y="32"/>
                </a:cubicBezTo>
                <a:cubicBezTo>
                  <a:pt x="952" y="0"/>
                  <a:pt x="1172" y="256"/>
                  <a:pt x="1392" y="512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227" name="Freeform 83"/>
          <p:cNvSpPr>
            <a:spLocks/>
          </p:cNvSpPr>
          <p:nvPr/>
        </p:nvSpPr>
        <p:spPr bwMode="auto">
          <a:xfrm>
            <a:off x="7620000" y="4419600"/>
            <a:ext cx="1828800" cy="1447800"/>
          </a:xfrm>
          <a:custGeom>
            <a:avLst/>
            <a:gdLst>
              <a:gd name="T0" fmla="*/ 0 w 1152"/>
              <a:gd name="T1" fmla="*/ 912 h 912"/>
              <a:gd name="T2" fmla="*/ 816 w 1152"/>
              <a:gd name="T3" fmla="*/ 624 h 912"/>
              <a:gd name="T4" fmla="*/ 1152 w 1152"/>
              <a:gd name="T5" fmla="*/ 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912">
                <a:moveTo>
                  <a:pt x="0" y="912"/>
                </a:moveTo>
                <a:cubicBezTo>
                  <a:pt x="312" y="844"/>
                  <a:pt x="624" y="776"/>
                  <a:pt x="816" y="624"/>
                </a:cubicBezTo>
                <a:cubicBezTo>
                  <a:pt x="1008" y="472"/>
                  <a:pt x="1080" y="236"/>
                  <a:pt x="1152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0228" name="Rectangle 8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Linear Correlation</a:t>
            </a:r>
          </a:p>
        </p:txBody>
      </p:sp>
      <p:sp>
        <p:nvSpPr>
          <p:cNvPr id="1030229" name="Rectangle 85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23118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170" name="Line 2"/>
          <p:cNvSpPr>
            <a:spLocks noChangeShapeType="1"/>
          </p:cNvSpPr>
          <p:nvPr/>
        </p:nvSpPr>
        <p:spPr bwMode="auto">
          <a:xfrm>
            <a:off x="26670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1" name="Oval 3"/>
          <p:cNvSpPr>
            <a:spLocks noChangeArrowheads="1"/>
          </p:cNvSpPr>
          <p:nvPr/>
        </p:nvSpPr>
        <p:spPr bwMode="auto">
          <a:xfrm rot="-7282380">
            <a:off x="4267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2" name="Oval 4"/>
          <p:cNvSpPr>
            <a:spLocks noChangeArrowheads="1"/>
          </p:cNvSpPr>
          <p:nvPr/>
        </p:nvSpPr>
        <p:spPr bwMode="auto">
          <a:xfrm rot="-7282380">
            <a:off x="2895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3" name="Oval 5"/>
          <p:cNvSpPr>
            <a:spLocks noChangeArrowheads="1"/>
          </p:cNvSpPr>
          <p:nvPr/>
        </p:nvSpPr>
        <p:spPr bwMode="auto">
          <a:xfrm rot="-7282380">
            <a:off x="4648200" y="5791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4" name="Oval 6"/>
          <p:cNvSpPr>
            <a:spLocks noChangeArrowheads="1"/>
          </p:cNvSpPr>
          <p:nvPr/>
        </p:nvSpPr>
        <p:spPr bwMode="auto">
          <a:xfrm rot="-7282380">
            <a:off x="32766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5" name="Oval 7"/>
          <p:cNvSpPr>
            <a:spLocks noChangeArrowheads="1"/>
          </p:cNvSpPr>
          <p:nvPr/>
        </p:nvSpPr>
        <p:spPr bwMode="auto">
          <a:xfrm rot="-7282380">
            <a:off x="4038600" y="5486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6" name="Oval 8"/>
          <p:cNvSpPr>
            <a:spLocks noChangeArrowheads="1"/>
          </p:cNvSpPr>
          <p:nvPr/>
        </p:nvSpPr>
        <p:spPr bwMode="auto">
          <a:xfrm rot="-7282380">
            <a:off x="43434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7" name="Oval 9"/>
          <p:cNvSpPr>
            <a:spLocks noChangeArrowheads="1"/>
          </p:cNvSpPr>
          <p:nvPr/>
        </p:nvSpPr>
        <p:spPr bwMode="auto">
          <a:xfrm rot="-7282380">
            <a:off x="3657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8" name="Oval 10"/>
          <p:cNvSpPr>
            <a:spLocks noChangeArrowheads="1"/>
          </p:cNvSpPr>
          <p:nvPr/>
        </p:nvSpPr>
        <p:spPr bwMode="auto">
          <a:xfrm rot="-7282380">
            <a:off x="28194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79" name="Oval 11"/>
          <p:cNvSpPr>
            <a:spLocks noChangeArrowheads="1"/>
          </p:cNvSpPr>
          <p:nvPr/>
        </p:nvSpPr>
        <p:spPr bwMode="auto">
          <a:xfrm rot="-7282380">
            <a:off x="3124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0" name="Oval 12"/>
          <p:cNvSpPr>
            <a:spLocks noChangeArrowheads="1"/>
          </p:cNvSpPr>
          <p:nvPr/>
        </p:nvSpPr>
        <p:spPr bwMode="auto">
          <a:xfrm rot="-7282380">
            <a:off x="3429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1181" name="Oval 13"/>
          <p:cNvSpPr>
            <a:spLocks noChangeArrowheads="1"/>
          </p:cNvSpPr>
          <p:nvPr/>
        </p:nvSpPr>
        <p:spPr bwMode="auto">
          <a:xfrm rot="-7282380">
            <a:off x="39624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2" name="Oval 14"/>
          <p:cNvSpPr>
            <a:spLocks noChangeArrowheads="1"/>
          </p:cNvSpPr>
          <p:nvPr/>
        </p:nvSpPr>
        <p:spPr bwMode="auto">
          <a:xfrm rot="-7282380">
            <a:off x="3886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3" name="Oval 15"/>
          <p:cNvSpPr>
            <a:spLocks noChangeArrowheads="1"/>
          </p:cNvSpPr>
          <p:nvPr/>
        </p:nvSpPr>
        <p:spPr bwMode="auto">
          <a:xfrm rot="-7282380">
            <a:off x="36576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4" name="Text Box 16"/>
          <p:cNvSpPr txBox="1">
            <a:spLocks noChangeArrowheads="1"/>
          </p:cNvSpPr>
          <p:nvPr/>
        </p:nvSpPr>
        <p:spPr bwMode="auto">
          <a:xfrm>
            <a:off x="2209801" y="44656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1185" name="Line 17"/>
          <p:cNvSpPr>
            <a:spLocks noChangeShapeType="1"/>
          </p:cNvSpPr>
          <p:nvPr/>
        </p:nvSpPr>
        <p:spPr bwMode="auto">
          <a:xfrm>
            <a:off x="26670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6" name="Text Box 18"/>
          <p:cNvSpPr txBox="1">
            <a:spLocks noChangeArrowheads="1"/>
          </p:cNvSpPr>
          <p:nvPr/>
        </p:nvSpPr>
        <p:spPr bwMode="auto">
          <a:xfrm>
            <a:off x="4929188" y="60658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1187" name="Line 19"/>
          <p:cNvSpPr>
            <a:spLocks noChangeShapeType="1"/>
          </p:cNvSpPr>
          <p:nvPr/>
        </p:nvSpPr>
        <p:spPr bwMode="auto">
          <a:xfrm flipH="1">
            <a:off x="26670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8" name="Oval 20"/>
          <p:cNvSpPr>
            <a:spLocks noChangeArrowheads="1"/>
          </p:cNvSpPr>
          <p:nvPr/>
        </p:nvSpPr>
        <p:spPr bwMode="auto">
          <a:xfrm rot="-7282380">
            <a:off x="27432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89" name="Oval 21"/>
          <p:cNvSpPr>
            <a:spLocks noChangeArrowheads="1"/>
          </p:cNvSpPr>
          <p:nvPr/>
        </p:nvSpPr>
        <p:spPr bwMode="auto">
          <a:xfrm rot="-7282380">
            <a:off x="29718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0" name="Oval 22"/>
          <p:cNvSpPr>
            <a:spLocks noChangeArrowheads="1"/>
          </p:cNvSpPr>
          <p:nvPr/>
        </p:nvSpPr>
        <p:spPr bwMode="auto">
          <a:xfrm rot="-7282380">
            <a:off x="46482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1" name="Oval 23"/>
          <p:cNvSpPr>
            <a:spLocks noChangeArrowheads="1"/>
          </p:cNvSpPr>
          <p:nvPr/>
        </p:nvSpPr>
        <p:spPr bwMode="auto">
          <a:xfrm rot="-7282380">
            <a:off x="4800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2" name="Oval 24"/>
          <p:cNvSpPr>
            <a:spLocks noChangeArrowheads="1"/>
          </p:cNvSpPr>
          <p:nvPr/>
        </p:nvSpPr>
        <p:spPr bwMode="auto">
          <a:xfrm rot="-7282380">
            <a:off x="3200400" y="3505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3" name="Oval 25"/>
          <p:cNvSpPr>
            <a:spLocks noChangeArrowheads="1"/>
          </p:cNvSpPr>
          <p:nvPr/>
        </p:nvSpPr>
        <p:spPr bwMode="auto">
          <a:xfrm rot="-7282380">
            <a:off x="4953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4" name="Oval 26"/>
          <p:cNvSpPr>
            <a:spLocks noChangeArrowheads="1"/>
          </p:cNvSpPr>
          <p:nvPr/>
        </p:nvSpPr>
        <p:spPr bwMode="auto">
          <a:xfrm rot="-7282380">
            <a:off x="41148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5" name="Oval 27"/>
          <p:cNvSpPr>
            <a:spLocks noChangeArrowheads="1"/>
          </p:cNvSpPr>
          <p:nvPr/>
        </p:nvSpPr>
        <p:spPr bwMode="auto">
          <a:xfrm rot="-7282380">
            <a:off x="4114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6" name="Oval 28"/>
          <p:cNvSpPr>
            <a:spLocks noChangeArrowheads="1"/>
          </p:cNvSpPr>
          <p:nvPr/>
        </p:nvSpPr>
        <p:spPr bwMode="auto">
          <a:xfrm rot="-7282380">
            <a:off x="44958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7" name="Oval 29"/>
          <p:cNvSpPr>
            <a:spLocks noChangeArrowheads="1"/>
          </p:cNvSpPr>
          <p:nvPr/>
        </p:nvSpPr>
        <p:spPr bwMode="auto">
          <a:xfrm rot="-7282380">
            <a:off x="3810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8" name="Oval 30"/>
          <p:cNvSpPr>
            <a:spLocks noChangeArrowheads="1"/>
          </p:cNvSpPr>
          <p:nvPr/>
        </p:nvSpPr>
        <p:spPr bwMode="auto">
          <a:xfrm rot="-7282380">
            <a:off x="3200400" y="3200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199" name="Oval 31"/>
          <p:cNvSpPr>
            <a:spLocks noChangeArrowheads="1"/>
          </p:cNvSpPr>
          <p:nvPr/>
        </p:nvSpPr>
        <p:spPr bwMode="auto">
          <a:xfrm rot="-7282380">
            <a:off x="3429000" y="3082925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1200" name="Oval 32"/>
          <p:cNvSpPr>
            <a:spLocks noChangeArrowheads="1"/>
          </p:cNvSpPr>
          <p:nvPr/>
        </p:nvSpPr>
        <p:spPr bwMode="auto">
          <a:xfrm rot="-7282380">
            <a:off x="43434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1" name="Oval 33"/>
          <p:cNvSpPr>
            <a:spLocks noChangeArrowheads="1"/>
          </p:cNvSpPr>
          <p:nvPr/>
        </p:nvSpPr>
        <p:spPr bwMode="auto">
          <a:xfrm rot="-7282380">
            <a:off x="38100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2" name="Oval 34"/>
          <p:cNvSpPr>
            <a:spLocks noChangeArrowheads="1"/>
          </p:cNvSpPr>
          <p:nvPr/>
        </p:nvSpPr>
        <p:spPr bwMode="auto">
          <a:xfrm rot="-7282380">
            <a:off x="3581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3" name="Text Box 35"/>
          <p:cNvSpPr txBox="1">
            <a:spLocks noChangeArrowheads="1"/>
          </p:cNvSpPr>
          <p:nvPr/>
        </p:nvSpPr>
        <p:spPr bwMode="auto">
          <a:xfrm>
            <a:off x="2209801" y="225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1204" name="Line 36"/>
          <p:cNvSpPr>
            <a:spLocks noChangeShapeType="1"/>
          </p:cNvSpPr>
          <p:nvPr/>
        </p:nvSpPr>
        <p:spPr bwMode="auto">
          <a:xfrm>
            <a:off x="26670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5" name="Text Box 37"/>
          <p:cNvSpPr txBox="1">
            <a:spLocks noChangeArrowheads="1"/>
          </p:cNvSpPr>
          <p:nvPr/>
        </p:nvSpPr>
        <p:spPr bwMode="auto">
          <a:xfrm>
            <a:off x="4929188" y="38560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1206" name="Rectangle 38"/>
          <p:cNvSpPr>
            <a:spLocks noChangeArrowheads="1"/>
          </p:cNvSpPr>
          <p:nvPr/>
        </p:nvSpPr>
        <p:spPr bwMode="auto">
          <a:xfrm>
            <a:off x="5867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1207" name="Line 39"/>
          <p:cNvSpPr>
            <a:spLocks noChangeShapeType="1"/>
          </p:cNvSpPr>
          <p:nvPr/>
        </p:nvSpPr>
        <p:spPr bwMode="auto">
          <a:xfrm>
            <a:off x="7467600" y="47244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8" name="Oval 40"/>
          <p:cNvSpPr>
            <a:spLocks noChangeArrowheads="1"/>
          </p:cNvSpPr>
          <p:nvPr/>
        </p:nvSpPr>
        <p:spPr bwMode="auto">
          <a:xfrm rot="-7282380">
            <a:off x="7620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09" name="Oval 41"/>
          <p:cNvSpPr>
            <a:spLocks noChangeArrowheads="1"/>
          </p:cNvSpPr>
          <p:nvPr/>
        </p:nvSpPr>
        <p:spPr bwMode="auto">
          <a:xfrm rot="-7282380">
            <a:off x="7620000" y="4648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0" name="Oval 42"/>
          <p:cNvSpPr>
            <a:spLocks noChangeArrowheads="1"/>
          </p:cNvSpPr>
          <p:nvPr/>
        </p:nvSpPr>
        <p:spPr bwMode="auto">
          <a:xfrm rot="-7282380">
            <a:off x="80772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1" name="Oval 43"/>
          <p:cNvSpPr>
            <a:spLocks noChangeArrowheads="1"/>
          </p:cNvSpPr>
          <p:nvPr/>
        </p:nvSpPr>
        <p:spPr bwMode="auto">
          <a:xfrm rot="-7282380">
            <a:off x="8915400" y="5867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2" name="Oval 44"/>
          <p:cNvSpPr>
            <a:spLocks noChangeArrowheads="1"/>
          </p:cNvSpPr>
          <p:nvPr/>
        </p:nvSpPr>
        <p:spPr bwMode="auto">
          <a:xfrm rot="-7282380">
            <a:off x="7772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3" name="Oval 45"/>
          <p:cNvSpPr>
            <a:spLocks noChangeArrowheads="1"/>
          </p:cNvSpPr>
          <p:nvPr/>
        </p:nvSpPr>
        <p:spPr bwMode="auto">
          <a:xfrm rot="-7282380">
            <a:off x="8458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4" name="Oval 46"/>
          <p:cNvSpPr>
            <a:spLocks noChangeArrowheads="1"/>
          </p:cNvSpPr>
          <p:nvPr/>
        </p:nvSpPr>
        <p:spPr bwMode="auto">
          <a:xfrm rot="-7282380">
            <a:off x="8839200" y="5410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5" name="Oval 47"/>
          <p:cNvSpPr>
            <a:spLocks noChangeArrowheads="1"/>
          </p:cNvSpPr>
          <p:nvPr/>
        </p:nvSpPr>
        <p:spPr bwMode="auto">
          <a:xfrm rot="-7282380">
            <a:off x="87630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6" name="Oval 48"/>
          <p:cNvSpPr>
            <a:spLocks noChangeArrowheads="1"/>
          </p:cNvSpPr>
          <p:nvPr/>
        </p:nvSpPr>
        <p:spPr bwMode="auto">
          <a:xfrm rot="-7282380">
            <a:off x="84582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7" name="Oval 49"/>
          <p:cNvSpPr>
            <a:spLocks noChangeArrowheads="1"/>
          </p:cNvSpPr>
          <p:nvPr/>
        </p:nvSpPr>
        <p:spPr bwMode="auto">
          <a:xfrm rot="-7282380">
            <a:off x="8077200" y="4800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1218" name="Oval 50"/>
          <p:cNvSpPr>
            <a:spLocks noChangeArrowheads="1"/>
          </p:cNvSpPr>
          <p:nvPr/>
        </p:nvSpPr>
        <p:spPr bwMode="auto">
          <a:xfrm rot="-7282380">
            <a:off x="90678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19" name="Oval 51"/>
          <p:cNvSpPr>
            <a:spLocks noChangeArrowheads="1"/>
          </p:cNvSpPr>
          <p:nvPr/>
        </p:nvSpPr>
        <p:spPr bwMode="auto">
          <a:xfrm rot="-7282380">
            <a:off x="8534400" y="5334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0" name="Oval 52"/>
          <p:cNvSpPr>
            <a:spLocks noChangeArrowheads="1"/>
          </p:cNvSpPr>
          <p:nvPr/>
        </p:nvSpPr>
        <p:spPr bwMode="auto">
          <a:xfrm rot="-7282380">
            <a:off x="8305800" y="5715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1" name="Text Box 53"/>
          <p:cNvSpPr txBox="1">
            <a:spLocks noChangeArrowheads="1"/>
          </p:cNvSpPr>
          <p:nvPr/>
        </p:nvSpPr>
        <p:spPr bwMode="auto">
          <a:xfrm>
            <a:off x="7010401" y="44656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1222" name="Line 54"/>
          <p:cNvSpPr>
            <a:spLocks noChangeShapeType="1"/>
          </p:cNvSpPr>
          <p:nvPr/>
        </p:nvSpPr>
        <p:spPr bwMode="auto">
          <a:xfrm>
            <a:off x="7467600" y="6172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3" name="Line 55"/>
          <p:cNvSpPr>
            <a:spLocks noChangeShapeType="1"/>
          </p:cNvSpPr>
          <p:nvPr/>
        </p:nvSpPr>
        <p:spPr bwMode="auto">
          <a:xfrm flipH="1">
            <a:off x="7467600" y="24384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4" name="Oval 56"/>
          <p:cNvSpPr>
            <a:spLocks noChangeArrowheads="1"/>
          </p:cNvSpPr>
          <p:nvPr/>
        </p:nvSpPr>
        <p:spPr bwMode="auto">
          <a:xfrm rot="-7282380">
            <a:off x="8610600" y="2514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5" name="Oval 57"/>
          <p:cNvSpPr>
            <a:spLocks noChangeArrowheads="1"/>
          </p:cNvSpPr>
          <p:nvPr/>
        </p:nvSpPr>
        <p:spPr bwMode="auto">
          <a:xfrm rot="-7282380">
            <a:off x="7772400" y="3352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6" name="Oval 58"/>
          <p:cNvSpPr>
            <a:spLocks noChangeArrowheads="1"/>
          </p:cNvSpPr>
          <p:nvPr/>
        </p:nvSpPr>
        <p:spPr bwMode="auto">
          <a:xfrm rot="-7282380">
            <a:off x="8839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7" name="Oval 59"/>
          <p:cNvSpPr>
            <a:spLocks noChangeArrowheads="1"/>
          </p:cNvSpPr>
          <p:nvPr/>
        </p:nvSpPr>
        <p:spPr bwMode="auto">
          <a:xfrm rot="-7282380">
            <a:off x="9220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8" name="Oval 60"/>
          <p:cNvSpPr>
            <a:spLocks noChangeArrowheads="1"/>
          </p:cNvSpPr>
          <p:nvPr/>
        </p:nvSpPr>
        <p:spPr bwMode="auto">
          <a:xfrm rot="-7282380">
            <a:off x="8077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29" name="Oval 61"/>
          <p:cNvSpPr>
            <a:spLocks noChangeArrowheads="1"/>
          </p:cNvSpPr>
          <p:nvPr/>
        </p:nvSpPr>
        <p:spPr bwMode="auto">
          <a:xfrm rot="-7282380">
            <a:off x="8153400" y="3657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0" name="Oval 62"/>
          <p:cNvSpPr>
            <a:spLocks noChangeArrowheads="1"/>
          </p:cNvSpPr>
          <p:nvPr/>
        </p:nvSpPr>
        <p:spPr bwMode="auto">
          <a:xfrm rot="-7282380">
            <a:off x="83820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1" name="Oval 63"/>
          <p:cNvSpPr>
            <a:spLocks noChangeArrowheads="1"/>
          </p:cNvSpPr>
          <p:nvPr/>
        </p:nvSpPr>
        <p:spPr bwMode="auto">
          <a:xfrm rot="-7282380">
            <a:off x="89154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2" name="Oval 64"/>
          <p:cNvSpPr>
            <a:spLocks noChangeArrowheads="1"/>
          </p:cNvSpPr>
          <p:nvPr/>
        </p:nvSpPr>
        <p:spPr bwMode="auto">
          <a:xfrm rot="-7282380">
            <a:off x="83820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3" name="Oval 65"/>
          <p:cNvSpPr>
            <a:spLocks noChangeArrowheads="1"/>
          </p:cNvSpPr>
          <p:nvPr/>
        </p:nvSpPr>
        <p:spPr bwMode="auto">
          <a:xfrm rot="-7282380">
            <a:off x="7772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4" name="Oval 66"/>
          <p:cNvSpPr>
            <a:spLocks noChangeArrowheads="1"/>
          </p:cNvSpPr>
          <p:nvPr/>
        </p:nvSpPr>
        <p:spPr bwMode="auto">
          <a:xfrm rot="-7282380">
            <a:off x="76962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5" name="Oval 67"/>
          <p:cNvSpPr>
            <a:spLocks noChangeArrowheads="1"/>
          </p:cNvSpPr>
          <p:nvPr/>
        </p:nvSpPr>
        <p:spPr bwMode="auto">
          <a:xfrm rot="-7282380">
            <a:off x="82296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1236" name="Oval 68"/>
          <p:cNvSpPr>
            <a:spLocks noChangeArrowheads="1"/>
          </p:cNvSpPr>
          <p:nvPr/>
        </p:nvSpPr>
        <p:spPr bwMode="auto">
          <a:xfrm rot="-7282380">
            <a:off x="9144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7" name="Oval 69"/>
          <p:cNvSpPr>
            <a:spLocks noChangeArrowheads="1"/>
          </p:cNvSpPr>
          <p:nvPr/>
        </p:nvSpPr>
        <p:spPr bwMode="auto">
          <a:xfrm rot="-7282380">
            <a:off x="86106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8" name="Oval 70"/>
          <p:cNvSpPr>
            <a:spLocks noChangeArrowheads="1"/>
          </p:cNvSpPr>
          <p:nvPr/>
        </p:nvSpPr>
        <p:spPr bwMode="auto">
          <a:xfrm rot="-7282380">
            <a:off x="88392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39" name="Text Box 71"/>
          <p:cNvSpPr txBox="1">
            <a:spLocks noChangeArrowheads="1"/>
          </p:cNvSpPr>
          <p:nvPr/>
        </p:nvSpPr>
        <p:spPr bwMode="auto">
          <a:xfrm>
            <a:off x="7010401" y="225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1240" name="Line 72"/>
          <p:cNvSpPr>
            <a:spLocks noChangeShapeType="1"/>
          </p:cNvSpPr>
          <p:nvPr/>
        </p:nvSpPr>
        <p:spPr bwMode="auto">
          <a:xfrm>
            <a:off x="7467600" y="39624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41" name="Oval 73"/>
          <p:cNvSpPr>
            <a:spLocks noChangeArrowheads="1"/>
          </p:cNvSpPr>
          <p:nvPr/>
        </p:nvSpPr>
        <p:spPr bwMode="auto">
          <a:xfrm rot="-7282380">
            <a:off x="9677400" y="2362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42" name="Text Box 74"/>
          <p:cNvSpPr txBox="1">
            <a:spLocks noChangeArrowheads="1"/>
          </p:cNvSpPr>
          <p:nvPr/>
        </p:nvSpPr>
        <p:spPr bwMode="auto">
          <a:xfrm>
            <a:off x="9729788" y="38560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1243" name="Text Box 75"/>
          <p:cNvSpPr txBox="1">
            <a:spLocks noChangeArrowheads="1"/>
          </p:cNvSpPr>
          <p:nvPr/>
        </p:nvSpPr>
        <p:spPr bwMode="auto">
          <a:xfrm>
            <a:off x="9753601" y="60658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1244" name="Text Box 76"/>
          <p:cNvSpPr txBox="1">
            <a:spLocks noChangeArrowheads="1"/>
          </p:cNvSpPr>
          <p:nvPr/>
        </p:nvSpPr>
        <p:spPr bwMode="auto">
          <a:xfrm>
            <a:off x="2667000" y="1676401"/>
            <a:ext cx="26670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Strong relationships</a:t>
            </a:r>
          </a:p>
        </p:txBody>
      </p:sp>
      <p:sp>
        <p:nvSpPr>
          <p:cNvPr id="1031245" name="Text Box 77"/>
          <p:cNvSpPr txBox="1">
            <a:spLocks noChangeArrowheads="1"/>
          </p:cNvSpPr>
          <p:nvPr/>
        </p:nvSpPr>
        <p:spPr bwMode="auto">
          <a:xfrm>
            <a:off x="7543800" y="1676401"/>
            <a:ext cx="25908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Weak relationships</a:t>
            </a:r>
          </a:p>
        </p:txBody>
      </p:sp>
      <p:sp>
        <p:nvSpPr>
          <p:cNvPr id="1031246" name="Line 78"/>
          <p:cNvSpPr>
            <a:spLocks noChangeShapeType="1"/>
          </p:cNvSpPr>
          <p:nvPr/>
        </p:nvSpPr>
        <p:spPr bwMode="auto">
          <a:xfrm>
            <a:off x="6172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47" name="Oval 79"/>
          <p:cNvSpPr>
            <a:spLocks noChangeArrowheads="1"/>
          </p:cNvSpPr>
          <p:nvPr/>
        </p:nvSpPr>
        <p:spPr bwMode="auto">
          <a:xfrm rot="-7282380">
            <a:off x="95250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48" name="Oval 80"/>
          <p:cNvSpPr>
            <a:spLocks noChangeArrowheads="1"/>
          </p:cNvSpPr>
          <p:nvPr/>
        </p:nvSpPr>
        <p:spPr bwMode="auto">
          <a:xfrm rot="-7282380">
            <a:off x="93726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49" name="Oval 81"/>
          <p:cNvSpPr>
            <a:spLocks noChangeArrowheads="1"/>
          </p:cNvSpPr>
          <p:nvPr/>
        </p:nvSpPr>
        <p:spPr bwMode="auto">
          <a:xfrm rot="-7282380">
            <a:off x="9144000" y="5562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0" name="Oval 82"/>
          <p:cNvSpPr>
            <a:spLocks noChangeArrowheads="1"/>
          </p:cNvSpPr>
          <p:nvPr/>
        </p:nvSpPr>
        <p:spPr bwMode="auto">
          <a:xfrm rot="-7282380">
            <a:off x="9525000" y="5257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1" name="Oval 83"/>
          <p:cNvSpPr>
            <a:spLocks noChangeArrowheads="1"/>
          </p:cNvSpPr>
          <p:nvPr/>
        </p:nvSpPr>
        <p:spPr bwMode="auto">
          <a:xfrm rot="-7282380">
            <a:off x="93726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2" name="Oval 84"/>
          <p:cNvSpPr>
            <a:spLocks noChangeArrowheads="1"/>
          </p:cNvSpPr>
          <p:nvPr/>
        </p:nvSpPr>
        <p:spPr bwMode="auto">
          <a:xfrm rot="-7282380">
            <a:off x="9525000" y="5638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3" name="Oval 85"/>
          <p:cNvSpPr>
            <a:spLocks noChangeArrowheads="1"/>
          </p:cNvSpPr>
          <p:nvPr/>
        </p:nvSpPr>
        <p:spPr bwMode="auto">
          <a:xfrm rot="-7282380">
            <a:off x="8839200" y="4724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4" name="Oval 86"/>
          <p:cNvSpPr>
            <a:spLocks noChangeArrowheads="1"/>
          </p:cNvSpPr>
          <p:nvPr/>
        </p:nvSpPr>
        <p:spPr bwMode="auto">
          <a:xfrm rot="-7282380">
            <a:off x="8153400" y="4343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1255" name="Line 87"/>
          <p:cNvSpPr>
            <a:spLocks noChangeShapeType="1"/>
          </p:cNvSpPr>
          <p:nvPr/>
        </p:nvSpPr>
        <p:spPr bwMode="auto">
          <a:xfrm flipV="1">
            <a:off x="2743200" y="22098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56" name="Line 88"/>
          <p:cNvSpPr>
            <a:spLocks noChangeShapeType="1"/>
          </p:cNvSpPr>
          <p:nvPr/>
        </p:nvSpPr>
        <p:spPr bwMode="auto">
          <a:xfrm flipV="1">
            <a:off x="3276600" y="2667000"/>
            <a:ext cx="2057400" cy="129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57" name="Line 89"/>
          <p:cNvSpPr>
            <a:spLocks noChangeShapeType="1"/>
          </p:cNvSpPr>
          <p:nvPr/>
        </p:nvSpPr>
        <p:spPr bwMode="auto">
          <a:xfrm flipV="1">
            <a:off x="7467600" y="20574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58" name="Line 90"/>
          <p:cNvSpPr>
            <a:spLocks noChangeShapeType="1"/>
          </p:cNvSpPr>
          <p:nvPr/>
        </p:nvSpPr>
        <p:spPr bwMode="auto">
          <a:xfrm flipV="1">
            <a:off x="8534400" y="2895600"/>
            <a:ext cx="167640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59" name="Line 91"/>
          <p:cNvSpPr>
            <a:spLocks noChangeShapeType="1"/>
          </p:cNvSpPr>
          <p:nvPr/>
        </p:nvSpPr>
        <p:spPr bwMode="auto">
          <a:xfrm>
            <a:off x="3124200" y="4572000"/>
            <a:ext cx="1905000" cy="1371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0" name="Line 92"/>
          <p:cNvSpPr>
            <a:spLocks noChangeShapeType="1"/>
          </p:cNvSpPr>
          <p:nvPr/>
        </p:nvSpPr>
        <p:spPr bwMode="auto">
          <a:xfrm>
            <a:off x="2667000" y="4953000"/>
            <a:ext cx="1676400" cy="1219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1" name="Line 93"/>
          <p:cNvSpPr>
            <a:spLocks noChangeShapeType="1"/>
          </p:cNvSpPr>
          <p:nvPr/>
        </p:nvSpPr>
        <p:spPr bwMode="auto">
          <a:xfrm>
            <a:off x="8610600" y="4267200"/>
            <a:ext cx="1524000" cy="1143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2" name="Line 94"/>
          <p:cNvSpPr>
            <a:spLocks noChangeShapeType="1"/>
          </p:cNvSpPr>
          <p:nvPr/>
        </p:nvSpPr>
        <p:spPr bwMode="auto">
          <a:xfrm>
            <a:off x="7467600" y="5486400"/>
            <a:ext cx="9906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3" name="Line 95"/>
          <p:cNvSpPr>
            <a:spLocks noChangeShapeType="1"/>
          </p:cNvSpPr>
          <p:nvPr/>
        </p:nvSpPr>
        <p:spPr bwMode="auto">
          <a:xfrm flipV="1">
            <a:off x="2895600" y="25146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4" name="Line 96"/>
          <p:cNvSpPr>
            <a:spLocks noChangeShapeType="1"/>
          </p:cNvSpPr>
          <p:nvPr/>
        </p:nvSpPr>
        <p:spPr bwMode="auto">
          <a:xfrm>
            <a:off x="2819400" y="4724400"/>
            <a:ext cx="1905000" cy="13716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5" name="Line 97"/>
          <p:cNvSpPr>
            <a:spLocks noChangeShapeType="1"/>
          </p:cNvSpPr>
          <p:nvPr/>
        </p:nvSpPr>
        <p:spPr bwMode="auto">
          <a:xfrm flipV="1">
            <a:off x="7696200" y="2209800"/>
            <a:ext cx="20574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6" name="Line 98"/>
          <p:cNvSpPr>
            <a:spLocks noChangeShapeType="1"/>
          </p:cNvSpPr>
          <p:nvPr/>
        </p:nvSpPr>
        <p:spPr bwMode="auto">
          <a:xfrm>
            <a:off x="7848600" y="4724400"/>
            <a:ext cx="1752600" cy="129540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1267" name="Rectangle 99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Linear Correlation</a:t>
            </a:r>
          </a:p>
        </p:txBody>
      </p:sp>
      <p:sp>
        <p:nvSpPr>
          <p:cNvPr id="1031268" name="Rectangle 100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39914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Linear Correlation</a:t>
            </a:r>
          </a:p>
        </p:txBody>
      </p:sp>
      <p:sp>
        <p:nvSpPr>
          <p:cNvPr id="1032195" name="Line 3"/>
          <p:cNvSpPr>
            <a:spLocks noChangeShapeType="1"/>
          </p:cNvSpPr>
          <p:nvPr/>
        </p:nvSpPr>
        <p:spPr bwMode="auto">
          <a:xfrm>
            <a:off x="4953000" y="4648200"/>
            <a:ext cx="0" cy="1447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6" name="Oval 4"/>
          <p:cNvSpPr>
            <a:spLocks noChangeArrowheads="1"/>
          </p:cNvSpPr>
          <p:nvPr/>
        </p:nvSpPr>
        <p:spPr bwMode="auto">
          <a:xfrm rot="-7282380">
            <a:off x="70104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7" name="Oval 5"/>
          <p:cNvSpPr>
            <a:spLocks noChangeArrowheads="1"/>
          </p:cNvSpPr>
          <p:nvPr/>
        </p:nvSpPr>
        <p:spPr bwMode="auto">
          <a:xfrm rot="-7282380">
            <a:off x="5410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8" name="Oval 6"/>
          <p:cNvSpPr>
            <a:spLocks noChangeArrowheads="1"/>
          </p:cNvSpPr>
          <p:nvPr/>
        </p:nvSpPr>
        <p:spPr bwMode="auto">
          <a:xfrm rot="-7282380">
            <a:off x="6934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199" name="Oval 7"/>
          <p:cNvSpPr>
            <a:spLocks noChangeArrowheads="1"/>
          </p:cNvSpPr>
          <p:nvPr/>
        </p:nvSpPr>
        <p:spPr bwMode="auto">
          <a:xfrm rot="-7282380">
            <a:off x="5638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0" name="Oval 8"/>
          <p:cNvSpPr>
            <a:spLocks noChangeArrowheads="1"/>
          </p:cNvSpPr>
          <p:nvPr/>
        </p:nvSpPr>
        <p:spPr bwMode="auto">
          <a:xfrm rot="-7282380">
            <a:off x="65532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1" name="Oval 9"/>
          <p:cNvSpPr>
            <a:spLocks noChangeArrowheads="1"/>
          </p:cNvSpPr>
          <p:nvPr/>
        </p:nvSpPr>
        <p:spPr bwMode="auto">
          <a:xfrm rot="-7282380">
            <a:off x="67056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2" name="Oval 10"/>
          <p:cNvSpPr>
            <a:spLocks noChangeArrowheads="1"/>
          </p:cNvSpPr>
          <p:nvPr/>
        </p:nvSpPr>
        <p:spPr bwMode="auto">
          <a:xfrm rot="-7282380">
            <a:off x="5943600" y="5029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3" name="Oval 11"/>
          <p:cNvSpPr>
            <a:spLocks noChangeArrowheads="1"/>
          </p:cNvSpPr>
          <p:nvPr/>
        </p:nvSpPr>
        <p:spPr bwMode="auto">
          <a:xfrm rot="-7282380">
            <a:off x="50292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4" name="Oval 12"/>
          <p:cNvSpPr>
            <a:spLocks noChangeArrowheads="1"/>
          </p:cNvSpPr>
          <p:nvPr/>
        </p:nvSpPr>
        <p:spPr bwMode="auto">
          <a:xfrm rot="-7282380">
            <a:off x="5257800" y="4876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5" name="Oval 13"/>
          <p:cNvSpPr>
            <a:spLocks noChangeArrowheads="1"/>
          </p:cNvSpPr>
          <p:nvPr/>
        </p:nvSpPr>
        <p:spPr bwMode="auto">
          <a:xfrm rot="-7282380">
            <a:off x="5715000" y="5105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2206" name="Oval 14"/>
          <p:cNvSpPr>
            <a:spLocks noChangeArrowheads="1"/>
          </p:cNvSpPr>
          <p:nvPr/>
        </p:nvSpPr>
        <p:spPr bwMode="auto">
          <a:xfrm rot="-7282380">
            <a:off x="64008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7" name="Oval 15"/>
          <p:cNvSpPr>
            <a:spLocks noChangeArrowheads="1"/>
          </p:cNvSpPr>
          <p:nvPr/>
        </p:nvSpPr>
        <p:spPr bwMode="auto">
          <a:xfrm rot="-7282380">
            <a:off x="6172200" y="4953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8" name="Oval 16"/>
          <p:cNvSpPr>
            <a:spLocks noChangeArrowheads="1"/>
          </p:cNvSpPr>
          <p:nvPr/>
        </p:nvSpPr>
        <p:spPr bwMode="auto">
          <a:xfrm rot="-7282380">
            <a:off x="6096000" y="5181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09" name="Text Box 17"/>
          <p:cNvSpPr txBox="1">
            <a:spLocks noChangeArrowheads="1"/>
          </p:cNvSpPr>
          <p:nvPr/>
        </p:nvSpPr>
        <p:spPr bwMode="auto">
          <a:xfrm>
            <a:off x="4495801" y="43894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2210" name="Line 18"/>
          <p:cNvSpPr>
            <a:spLocks noChangeShapeType="1"/>
          </p:cNvSpPr>
          <p:nvPr/>
        </p:nvSpPr>
        <p:spPr bwMode="auto">
          <a:xfrm>
            <a:off x="4953000" y="60960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1" name="Text Box 19"/>
          <p:cNvSpPr txBox="1">
            <a:spLocks noChangeArrowheads="1"/>
          </p:cNvSpPr>
          <p:nvPr/>
        </p:nvSpPr>
        <p:spPr bwMode="auto">
          <a:xfrm>
            <a:off x="7215188" y="59896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2212" name="Line 20"/>
          <p:cNvSpPr>
            <a:spLocks noChangeShapeType="1"/>
          </p:cNvSpPr>
          <p:nvPr/>
        </p:nvSpPr>
        <p:spPr bwMode="auto">
          <a:xfrm flipH="1">
            <a:off x="4953000" y="2362200"/>
            <a:ext cx="0" cy="152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3" name="Oval 21"/>
          <p:cNvSpPr>
            <a:spLocks noChangeArrowheads="1"/>
          </p:cNvSpPr>
          <p:nvPr/>
        </p:nvSpPr>
        <p:spPr bwMode="auto">
          <a:xfrm rot="-7282380">
            <a:off x="6400800" y="2133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4" name="Oval 22"/>
          <p:cNvSpPr>
            <a:spLocks noChangeArrowheads="1"/>
          </p:cNvSpPr>
          <p:nvPr/>
        </p:nvSpPr>
        <p:spPr bwMode="auto">
          <a:xfrm rot="-7282380">
            <a:off x="5105400" y="3048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5" name="Oval 23"/>
          <p:cNvSpPr>
            <a:spLocks noChangeArrowheads="1"/>
          </p:cNvSpPr>
          <p:nvPr/>
        </p:nvSpPr>
        <p:spPr bwMode="auto">
          <a:xfrm rot="-7282380">
            <a:off x="69342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6" name="Oval 24"/>
          <p:cNvSpPr>
            <a:spLocks noChangeArrowheads="1"/>
          </p:cNvSpPr>
          <p:nvPr/>
        </p:nvSpPr>
        <p:spPr bwMode="auto">
          <a:xfrm rot="-7282380">
            <a:off x="7086600" y="2590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7" name="Oval 25"/>
          <p:cNvSpPr>
            <a:spLocks noChangeArrowheads="1"/>
          </p:cNvSpPr>
          <p:nvPr/>
        </p:nvSpPr>
        <p:spPr bwMode="auto">
          <a:xfrm rot="-7282380">
            <a:off x="54864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8" name="Oval 26"/>
          <p:cNvSpPr>
            <a:spLocks noChangeArrowheads="1"/>
          </p:cNvSpPr>
          <p:nvPr/>
        </p:nvSpPr>
        <p:spPr bwMode="auto">
          <a:xfrm rot="-7282380">
            <a:off x="5638800" y="2209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19" name="Oval 27"/>
          <p:cNvSpPr>
            <a:spLocks noChangeArrowheads="1"/>
          </p:cNvSpPr>
          <p:nvPr/>
        </p:nvSpPr>
        <p:spPr bwMode="auto">
          <a:xfrm rot="-7282380">
            <a:off x="6400800" y="2895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0" name="Oval 28"/>
          <p:cNvSpPr>
            <a:spLocks noChangeArrowheads="1"/>
          </p:cNvSpPr>
          <p:nvPr/>
        </p:nvSpPr>
        <p:spPr bwMode="auto">
          <a:xfrm rot="-7282380">
            <a:off x="65532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1" name="Oval 29"/>
          <p:cNvSpPr>
            <a:spLocks noChangeArrowheads="1"/>
          </p:cNvSpPr>
          <p:nvPr/>
        </p:nvSpPr>
        <p:spPr bwMode="auto">
          <a:xfrm rot="-7282380">
            <a:off x="7010400" y="2286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2" name="Oval 30"/>
          <p:cNvSpPr>
            <a:spLocks noChangeArrowheads="1"/>
          </p:cNvSpPr>
          <p:nvPr/>
        </p:nvSpPr>
        <p:spPr bwMode="auto">
          <a:xfrm rot="-7282380">
            <a:off x="6096000" y="2438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3" name="Oval 31"/>
          <p:cNvSpPr>
            <a:spLocks noChangeArrowheads="1"/>
          </p:cNvSpPr>
          <p:nvPr/>
        </p:nvSpPr>
        <p:spPr bwMode="auto">
          <a:xfrm rot="-7282380">
            <a:off x="5486400" y="3124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4" name="Oval 32"/>
          <p:cNvSpPr>
            <a:spLocks noChangeArrowheads="1"/>
          </p:cNvSpPr>
          <p:nvPr/>
        </p:nvSpPr>
        <p:spPr bwMode="auto">
          <a:xfrm rot="-7282380">
            <a:off x="5715000" y="27432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32225" name="Oval 33"/>
          <p:cNvSpPr>
            <a:spLocks noChangeArrowheads="1"/>
          </p:cNvSpPr>
          <p:nvPr/>
        </p:nvSpPr>
        <p:spPr bwMode="auto">
          <a:xfrm rot="-7282380">
            <a:off x="6705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6" name="Oval 34"/>
          <p:cNvSpPr>
            <a:spLocks noChangeArrowheads="1"/>
          </p:cNvSpPr>
          <p:nvPr/>
        </p:nvSpPr>
        <p:spPr bwMode="auto">
          <a:xfrm rot="-7282380">
            <a:off x="6096000" y="29718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7" name="Oval 35"/>
          <p:cNvSpPr>
            <a:spLocks noChangeArrowheads="1"/>
          </p:cNvSpPr>
          <p:nvPr/>
        </p:nvSpPr>
        <p:spPr bwMode="auto">
          <a:xfrm rot="-7282380">
            <a:off x="5867400" y="32766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28" name="Text Box 36"/>
          <p:cNvSpPr txBox="1">
            <a:spLocks noChangeArrowheads="1"/>
          </p:cNvSpPr>
          <p:nvPr/>
        </p:nvSpPr>
        <p:spPr bwMode="auto">
          <a:xfrm>
            <a:off x="4495801" y="2179639"/>
            <a:ext cx="354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32229" name="Line 37"/>
          <p:cNvSpPr>
            <a:spLocks noChangeShapeType="1"/>
          </p:cNvSpPr>
          <p:nvPr/>
        </p:nvSpPr>
        <p:spPr bwMode="auto">
          <a:xfrm>
            <a:off x="4953000" y="3886200"/>
            <a:ext cx="228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30" name="Text Box 38"/>
          <p:cNvSpPr txBox="1">
            <a:spLocks noChangeArrowheads="1"/>
          </p:cNvSpPr>
          <p:nvPr/>
        </p:nvSpPr>
        <p:spPr bwMode="auto">
          <a:xfrm>
            <a:off x="7215188" y="3779839"/>
            <a:ext cx="354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32231" name="Rectangle 39"/>
          <p:cNvSpPr>
            <a:spLocks noChangeArrowheads="1"/>
          </p:cNvSpPr>
          <p:nvPr/>
        </p:nvSpPr>
        <p:spPr bwMode="auto">
          <a:xfrm>
            <a:off x="5867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32232" name="Text Box 40"/>
          <p:cNvSpPr txBox="1">
            <a:spLocks noChangeArrowheads="1"/>
          </p:cNvSpPr>
          <p:nvPr/>
        </p:nvSpPr>
        <p:spPr bwMode="auto">
          <a:xfrm>
            <a:off x="5105400" y="1600201"/>
            <a:ext cx="2133600" cy="40957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000">
                <a:latin typeface="Arial" panose="020B0604020202020204" pitchFamily="34" charset="0"/>
              </a:rPr>
              <a:t>No relationship</a:t>
            </a:r>
          </a:p>
        </p:txBody>
      </p:sp>
      <p:sp>
        <p:nvSpPr>
          <p:cNvPr id="1032233" name="Oval 41"/>
          <p:cNvSpPr>
            <a:spLocks noChangeArrowheads="1"/>
          </p:cNvSpPr>
          <p:nvPr/>
        </p:nvSpPr>
        <p:spPr bwMode="auto">
          <a:xfrm rot="-7282380">
            <a:off x="5181600" y="2667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34" name="Oval 42"/>
          <p:cNvSpPr>
            <a:spLocks noChangeArrowheads="1"/>
          </p:cNvSpPr>
          <p:nvPr/>
        </p:nvSpPr>
        <p:spPr bwMode="auto">
          <a:xfrm rot="-7282380">
            <a:off x="6324600" y="34290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35" name="Oval 43"/>
          <p:cNvSpPr>
            <a:spLocks noChangeArrowheads="1"/>
          </p:cNvSpPr>
          <p:nvPr/>
        </p:nvSpPr>
        <p:spPr bwMode="auto">
          <a:xfrm rot="-7282380">
            <a:off x="6781800" y="2819400"/>
            <a:ext cx="228600" cy="228600"/>
          </a:xfrm>
          <a:prstGeom prst="ellipse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2236" name="Line 44"/>
          <p:cNvSpPr>
            <a:spLocks noChangeShapeType="1"/>
          </p:cNvSpPr>
          <p:nvPr/>
        </p:nvSpPr>
        <p:spPr bwMode="auto">
          <a:xfrm>
            <a:off x="5105400" y="2895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237" name="Line 45"/>
          <p:cNvSpPr>
            <a:spLocks noChangeShapeType="1"/>
          </p:cNvSpPr>
          <p:nvPr/>
        </p:nvSpPr>
        <p:spPr bwMode="auto">
          <a:xfrm>
            <a:off x="5029200" y="5181600"/>
            <a:ext cx="2362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32238" name="Rectangle 46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2088860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Calculating by hand…</a:t>
            </a:r>
          </a:p>
        </p:txBody>
      </p:sp>
      <p:graphicFrame>
        <p:nvGraphicFramePr>
          <p:cNvPr id="1102852" name="Object 4"/>
          <p:cNvGraphicFramePr>
            <a:graphicFrameLocks noChangeAspect="1"/>
          </p:cNvGraphicFramePr>
          <p:nvPr/>
        </p:nvGraphicFramePr>
        <p:xfrm>
          <a:off x="2286000" y="2362200"/>
          <a:ext cx="7848600" cy="303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5" name="Equation" r:id="rId3" imgW="3187440" imgH="1231560" progId="Equation.3">
                  <p:embed/>
                </p:oleObj>
              </mc:Choice>
              <mc:Fallback>
                <p:oleObj name="Equation" r:id="rId3" imgW="3187440" imgH="1231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362200"/>
                        <a:ext cx="7848600" cy="30305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882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Simpler calculation formula…</a:t>
            </a:r>
          </a:p>
        </p:txBody>
      </p:sp>
      <p:graphicFrame>
        <p:nvGraphicFramePr>
          <p:cNvPr id="970756" name="Object 4"/>
          <p:cNvGraphicFramePr>
            <a:graphicFrameLocks noChangeAspect="1"/>
          </p:cNvGraphicFramePr>
          <p:nvPr/>
        </p:nvGraphicFramePr>
        <p:xfrm>
          <a:off x="2325688" y="2333625"/>
          <a:ext cx="4367212" cy="381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2" name="Equation" r:id="rId3" imgW="2438280" imgH="2133360" progId="Equation.3">
                  <p:embed/>
                </p:oleObj>
              </mc:Choice>
              <mc:Fallback>
                <p:oleObj name="Equation" r:id="rId3" imgW="2438280" imgH="2133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5688" y="2333625"/>
                        <a:ext cx="4367212" cy="3817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0757" name="Object 5"/>
          <p:cNvGraphicFramePr>
            <a:graphicFrameLocks noChangeAspect="1"/>
          </p:cNvGraphicFramePr>
          <p:nvPr/>
        </p:nvGraphicFramePr>
        <p:xfrm>
          <a:off x="8077201" y="3276601"/>
          <a:ext cx="1846263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3" name="Equation" r:id="rId5" imgW="799920" imgH="457200" progId="Equation.3">
                  <p:embed/>
                </p:oleObj>
              </mc:Choice>
              <mc:Fallback>
                <p:oleObj name="Equation" r:id="rId5" imgW="799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1" y="3276601"/>
                        <a:ext cx="1846263" cy="1052513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0758" name="Line 6"/>
          <p:cNvSpPr>
            <a:spLocks noChangeShapeType="1"/>
          </p:cNvSpPr>
          <p:nvPr/>
        </p:nvSpPr>
        <p:spPr bwMode="auto">
          <a:xfrm>
            <a:off x="6629400" y="38100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970765" name="Group 13"/>
          <p:cNvGrpSpPr>
            <a:grpSpLocks/>
          </p:cNvGrpSpPr>
          <p:nvPr/>
        </p:nvGrpSpPr>
        <p:grpSpPr bwMode="auto">
          <a:xfrm>
            <a:off x="3352800" y="3200400"/>
            <a:ext cx="2057400" cy="1219200"/>
            <a:chOff x="1152" y="2016"/>
            <a:chExt cx="1296" cy="768"/>
          </a:xfrm>
        </p:grpSpPr>
        <p:sp>
          <p:nvSpPr>
            <p:cNvPr id="970762" name="Line 10"/>
            <p:cNvSpPr>
              <a:spLocks noChangeShapeType="1"/>
            </p:cNvSpPr>
            <p:nvPr/>
          </p:nvSpPr>
          <p:spPr bwMode="auto">
            <a:xfrm flipV="1">
              <a:off x="1488" y="2016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763" name="Line 11"/>
            <p:cNvSpPr>
              <a:spLocks noChangeShapeType="1"/>
            </p:cNvSpPr>
            <p:nvPr/>
          </p:nvSpPr>
          <p:spPr bwMode="auto">
            <a:xfrm flipV="1">
              <a:off x="2016" y="268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764" name="Line 12"/>
            <p:cNvSpPr>
              <a:spLocks noChangeShapeType="1"/>
            </p:cNvSpPr>
            <p:nvPr/>
          </p:nvSpPr>
          <p:spPr bwMode="auto">
            <a:xfrm flipV="1">
              <a:off x="1152" y="2688"/>
              <a:ext cx="43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0767" name="Text Box 15"/>
          <p:cNvSpPr txBox="1">
            <a:spLocks noChangeArrowheads="1"/>
          </p:cNvSpPr>
          <p:nvPr/>
        </p:nvSpPr>
        <p:spPr bwMode="auto">
          <a:xfrm>
            <a:off x="7467600" y="50292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grpSp>
        <p:nvGrpSpPr>
          <p:cNvPr id="970773" name="Group 21"/>
          <p:cNvGrpSpPr>
            <a:grpSpLocks/>
          </p:cNvGrpSpPr>
          <p:nvPr/>
        </p:nvGrpSpPr>
        <p:grpSpPr bwMode="auto">
          <a:xfrm>
            <a:off x="8229600" y="1981201"/>
            <a:ext cx="2057400" cy="3394075"/>
            <a:chOff x="4224" y="1248"/>
            <a:chExt cx="1296" cy="2138"/>
          </a:xfrm>
        </p:grpSpPr>
        <p:sp>
          <p:nvSpPr>
            <p:cNvPr id="970768" name="Text Box 16"/>
            <p:cNvSpPr txBox="1">
              <a:spLocks noChangeArrowheads="1"/>
            </p:cNvSpPr>
            <p:nvPr/>
          </p:nvSpPr>
          <p:spPr bwMode="auto">
            <a:xfrm>
              <a:off x="4272" y="1248"/>
              <a:ext cx="1248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Numerator of covariance</a:t>
              </a:r>
            </a:p>
          </p:txBody>
        </p:sp>
        <p:sp>
          <p:nvSpPr>
            <p:cNvPr id="970769" name="Text Box 17"/>
            <p:cNvSpPr txBox="1">
              <a:spLocks noChangeArrowheads="1"/>
            </p:cNvSpPr>
            <p:nvPr/>
          </p:nvSpPr>
          <p:spPr bwMode="auto">
            <a:xfrm>
              <a:off x="4224" y="2976"/>
              <a:ext cx="1248" cy="410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/>
                <a:t>Numerators of variance</a:t>
              </a:r>
            </a:p>
          </p:txBody>
        </p:sp>
        <p:sp>
          <p:nvSpPr>
            <p:cNvPr id="970770" name="Line 18"/>
            <p:cNvSpPr>
              <a:spLocks noChangeShapeType="1"/>
            </p:cNvSpPr>
            <p:nvPr/>
          </p:nvSpPr>
          <p:spPr bwMode="auto">
            <a:xfrm flipH="1">
              <a:off x="4800" y="1680"/>
              <a:ext cx="192" cy="432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771" name="Line 19"/>
            <p:cNvSpPr>
              <a:spLocks noChangeShapeType="1"/>
            </p:cNvSpPr>
            <p:nvPr/>
          </p:nvSpPr>
          <p:spPr bwMode="auto">
            <a:xfrm flipH="1" flipV="1">
              <a:off x="4704" y="2592"/>
              <a:ext cx="192" cy="38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0772" name="Line 20"/>
            <p:cNvSpPr>
              <a:spLocks noChangeShapeType="1"/>
            </p:cNvSpPr>
            <p:nvPr/>
          </p:nvSpPr>
          <p:spPr bwMode="auto">
            <a:xfrm flipV="1">
              <a:off x="4944" y="2640"/>
              <a:ext cx="96" cy="336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03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70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70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075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Least Square estimation</a:t>
            </a:r>
            <a:endParaRPr lang="en-US" altLang="en-US" dirty="0"/>
          </a:p>
        </p:txBody>
      </p:sp>
      <p:sp>
        <p:nvSpPr>
          <p:cNvPr id="998406" name="Text Box 6"/>
          <p:cNvSpPr txBox="1">
            <a:spLocks noChangeArrowheads="1"/>
          </p:cNvSpPr>
          <p:nvPr/>
        </p:nvSpPr>
        <p:spPr bwMode="auto">
          <a:xfrm>
            <a:off x="1524000" y="2362201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/>
              <a:t>Slope (beta coefficient) =</a:t>
            </a:r>
          </a:p>
        </p:txBody>
      </p:sp>
      <p:graphicFrame>
        <p:nvGraphicFramePr>
          <p:cNvPr id="998407" name="Object 7"/>
          <p:cNvGraphicFramePr>
            <a:graphicFrameLocks noChangeAspect="1"/>
          </p:cNvGraphicFramePr>
          <p:nvPr/>
        </p:nvGraphicFramePr>
        <p:xfrm>
          <a:off x="4419600" y="1981201"/>
          <a:ext cx="3163888" cy="147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1" name="Equation" r:id="rId3" imgW="901440" imgH="419040" progId="Equation.3">
                  <p:embed/>
                </p:oleObj>
              </mc:Choice>
              <mc:Fallback>
                <p:oleObj name="Equation" r:id="rId3" imgW="9014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981201"/>
                        <a:ext cx="3163888" cy="1471613"/>
                      </a:xfrm>
                      <a:prstGeom prst="rect">
                        <a:avLst/>
                      </a:prstGeom>
                      <a:solidFill>
                        <a:srgbClr val="CCECFF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9841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486401"/>
            <a:ext cx="1066800" cy="5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841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1"/>
            <a:ext cx="4419600" cy="7350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98414" name="Rectangle 14"/>
          <p:cNvSpPr>
            <a:spLocks noChangeArrowheads="1"/>
          </p:cNvSpPr>
          <p:nvPr/>
        </p:nvSpPr>
        <p:spPr bwMode="auto">
          <a:xfrm>
            <a:off x="1524000" y="4267201"/>
            <a:ext cx="1828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Intercept=</a:t>
            </a:r>
          </a:p>
          <a:p>
            <a:endParaRPr lang="en-US" altLang="en-US" sz="2000"/>
          </a:p>
        </p:txBody>
      </p:sp>
      <p:sp>
        <p:nvSpPr>
          <p:cNvPr id="998415" name="Rectangle 15"/>
          <p:cNvSpPr>
            <a:spLocks noChangeArrowheads="1"/>
          </p:cNvSpPr>
          <p:nvPr/>
        </p:nvSpPr>
        <p:spPr bwMode="auto">
          <a:xfrm>
            <a:off x="1524000" y="5562601"/>
            <a:ext cx="830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2000"/>
              <a:t>Regression line always goes through the point:</a:t>
            </a:r>
          </a:p>
          <a:p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96777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Relationship with correlation</a:t>
            </a:r>
          </a:p>
        </p:txBody>
      </p:sp>
      <p:graphicFrame>
        <p:nvGraphicFramePr>
          <p:cNvPr id="1005600" name="Object 32"/>
          <p:cNvGraphicFramePr>
            <a:graphicFrameLocks noChangeAspect="1"/>
          </p:cNvGraphicFramePr>
          <p:nvPr/>
        </p:nvGraphicFramePr>
        <p:xfrm>
          <a:off x="4249738" y="2238375"/>
          <a:ext cx="3084512" cy="203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5" name="Equation" r:id="rId3" imgW="672840" imgH="444240" progId="Equation.3">
                  <p:embed/>
                </p:oleObj>
              </mc:Choice>
              <mc:Fallback>
                <p:oleObj name="Equation" r:id="rId3" imgW="6728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738" y="2238375"/>
                        <a:ext cx="3084512" cy="2039938"/>
                      </a:xfrm>
                      <a:prstGeom prst="rect">
                        <a:avLst/>
                      </a:prstGeom>
                      <a:solidFill>
                        <a:srgbClr val="FFCC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5601" name="Rectangle 33"/>
          <p:cNvSpPr>
            <a:spLocks noChangeArrowheads="1"/>
          </p:cNvSpPr>
          <p:nvPr/>
        </p:nvSpPr>
        <p:spPr bwMode="auto">
          <a:xfrm>
            <a:off x="1524000" y="46482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>
                <a:cs typeface="Times New Roman" panose="02020603050405020304" pitchFamily="18" charset="0"/>
              </a:rPr>
              <a:t>In correlation, the two variables are treated as equals.  In regression, one variable is considered independent (=predictor) variable (</a:t>
            </a:r>
            <a:r>
              <a:rPr lang="en-US" altLang="en-US" i="1">
                <a:cs typeface="Times New Roman" panose="02020603050405020304" pitchFamily="18" charset="0"/>
              </a:rPr>
              <a:t>X</a:t>
            </a:r>
            <a:r>
              <a:rPr lang="en-US" altLang="en-US">
                <a:cs typeface="Times New Roman" panose="02020603050405020304" pitchFamily="18" charset="0"/>
              </a:rPr>
              <a:t>) and the other the dependent (=outcome) variable </a:t>
            </a:r>
            <a:r>
              <a:rPr lang="en-US" altLang="en-US" i="1">
                <a:cs typeface="Times New Roman" panose="02020603050405020304" pitchFamily="18" charset="0"/>
              </a:rPr>
              <a:t>Y</a:t>
            </a:r>
            <a:r>
              <a:rPr lang="en-US" altLang="en-US">
                <a:cs typeface="Times New Roman" panose="02020603050405020304" pitchFamily="18" charset="0"/>
              </a:rPr>
              <a:t>.</a:t>
            </a:r>
            <a:r>
              <a:rPr lang="en-US" alt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731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Residual Analysis: check assumptions</a:t>
            </a:r>
          </a:p>
        </p:txBody>
      </p:sp>
      <p:sp>
        <p:nvSpPr>
          <p:cNvPr id="101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0947" y="2920207"/>
            <a:ext cx="11831053" cy="4226285"/>
          </a:xfr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altLang="en-US" sz="2400" dirty="0"/>
              <a:t>The residual for observation </a:t>
            </a:r>
            <a:r>
              <a:rPr lang="en-US" altLang="en-US" sz="2400" dirty="0" err="1"/>
              <a:t>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e</a:t>
            </a:r>
            <a:r>
              <a:rPr lang="en-US" altLang="en-US" sz="2400" baseline="-25000" dirty="0" err="1"/>
              <a:t>i</a:t>
            </a:r>
            <a:r>
              <a:rPr lang="en-US" altLang="en-US" sz="2400" dirty="0"/>
              <a:t>, is the difference between its observed and predicted </a:t>
            </a:r>
            <a:r>
              <a:rPr lang="en-US" altLang="en-US" sz="2400" dirty="0" smtClean="0"/>
              <a:t>value</a:t>
            </a:r>
          </a:p>
          <a:p>
            <a:r>
              <a:rPr lang="en-US" altLang="en-US" sz="2400" dirty="0" smtClean="0">
                <a:latin typeface="Times New Roman" panose="02020603050405020304" pitchFamily="18" charset="0"/>
              </a:rPr>
              <a:t>Residuals </a:t>
            </a:r>
            <a:r>
              <a:rPr lang="en-US" altLang="en-US" sz="2400" dirty="0">
                <a:latin typeface="Times New Roman" panose="02020603050405020304" pitchFamily="18" charset="0"/>
              </a:rPr>
              <a:t>are highly useful for studying whether a given regression model is appropriate for the data at hand.</a:t>
            </a:r>
          </a:p>
          <a:p>
            <a:pPr>
              <a:lnSpc>
                <a:spcPct val="90000"/>
              </a:lnSpc>
              <a:spcAft>
                <a:spcPct val="10000"/>
              </a:spcAft>
            </a:pPr>
            <a:r>
              <a:rPr lang="en-US" altLang="en-US" sz="2400" dirty="0" smtClean="0"/>
              <a:t>Check </a:t>
            </a:r>
            <a:r>
              <a:rPr lang="en-US" altLang="en-US" sz="2400" dirty="0"/>
              <a:t>the assumptions of regression by examining the residuals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000" dirty="0"/>
              <a:t>Examine for linearity assumption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000" dirty="0"/>
              <a:t>Examine for constant variance for all levels of X (homoscedasticity)  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000" dirty="0"/>
              <a:t>Evaluate normal distribution assumption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000" dirty="0"/>
              <a:t>Evaluate independence assumption</a:t>
            </a:r>
          </a:p>
          <a:p>
            <a:pPr>
              <a:lnSpc>
                <a:spcPct val="130000"/>
              </a:lnSpc>
              <a:spcAft>
                <a:spcPct val="10000"/>
              </a:spcAft>
            </a:pPr>
            <a:r>
              <a:rPr lang="en-US" altLang="en-US" sz="2400" dirty="0"/>
              <a:t>Graphical Analysis of Residuals</a:t>
            </a:r>
          </a:p>
          <a:p>
            <a:pPr lvl="1">
              <a:lnSpc>
                <a:spcPct val="90000"/>
              </a:lnSpc>
              <a:spcAft>
                <a:spcPct val="10000"/>
              </a:spcAft>
            </a:pPr>
            <a:r>
              <a:rPr lang="en-US" altLang="en-US" sz="2000" dirty="0"/>
              <a:t>Can plot residuals vs. X</a:t>
            </a:r>
          </a:p>
        </p:txBody>
      </p:sp>
      <p:graphicFrame>
        <p:nvGraphicFramePr>
          <p:cNvPr id="1014788" name="Object 4"/>
          <p:cNvGraphicFramePr>
            <a:graphicFrameLocks noChangeAspect="1"/>
          </p:cNvGraphicFramePr>
          <p:nvPr/>
        </p:nvGraphicFramePr>
        <p:xfrm>
          <a:off x="4811714" y="1887539"/>
          <a:ext cx="1773237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1" name="Equation" r:id="rId3" imgW="647640" imgH="253800" progId="Equation.3">
                  <p:embed/>
                </p:oleObj>
              </mc:Choice>
              <mc:Fallback>
                <p:oleObj name="Equation" r:id="rId3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1714" y="1887539"/>
                        <a:ext cx="1773237" cy="693737"/>
                      </a:xfrm>
                      <a:prstGeom prst="rect">
                        <a:avLst/>
                      </a:prstGeom>
                      <a:solidFill>
                        <a:srgbClr val="FDE0BD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975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Residual = </a:t>
            </a:r>
            <a:br>
              <a:rPr lang="en-US" altLang="en-US"/>
            </a:br>
            <a:r>
              <a:rPr lang="en-US" altLang="en-US"/>
              <a:t>observed - predicted</a:t>
            </a:r>
          </a:p>
        </p:txBody>
      </p:sp>
      <p:graphicFrame>
        <p:nvGraphicFramePr>
          <p:cNvPr id="115200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8229601" y="2743201"/>
          <a:ext cx="2174875" cy="206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49" name="Equation" r:id="rId3" imgW="723600" imgH="685800" progId="Equation.3">
                  <p:embed/>
                </p:oleObj>
              </mc:Choice>
              <mc:Fallback>
                <p:oleObj name="Equation" r:id="rId3" imgW="7236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1" y="2743201"/>
                        <a:ext cx="2174875" cy="206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5200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3564"/>
            <a:ext cx="65532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2005" name="Group 5"/>
          <p:cNvGrpSpPr>
            <a:grpSpLocks/>
          </p:cNvGrpSpPr>
          <p:nvPr/>
        </p:nvGrpSpPr>
        <p:grpSpPr bwMode="auto">
          <a:xfrm>
            <a:off x="1755775" y="2362201"/>
            <a:ext cx="4491038" cy="1825625"/>
            <a:chOff x="146" y="1488"/>
            <a:chExt cx="2829" cy="1150"/>
          </a:xfrm>
        </p:grpSpPr>
        <p:grpSp>
          <p:nvGrpSpPr>
            <p:cNvPr id="1152006" name="Group 6"/>
            <p:cNvGrpSpPr>
              <a:grpSpLocks/>
            </p:cNvGrpSpPr>
            <p:nvPr/>
          </p:nvGrpSpPr>
          <p:grpSpPr bwMode="auto">
            <a:xfrm>
              <a:off x="369" y="1488"/>
              <a:ext cx="2606" cy="1014"/>
              <a:chOff x="370" y="1488"/>
              <a:chExt cx="2606" cy="1014"/>
            </a:xfrm>
          </p:grpSpPr>
          <p:grpSp>
            <p:nvGrpSpPr>
              <p:cNvPr id="1152007" name="Group 7"/>
              <p:cNvGrpSpPr>
                <a:grpSpLocks/>
              </p:cNvGrpSpPr>
              <p:nvPr/>
            </p:nvGrpSpPr>
            <p:grpSpPr bwMode="auto">
              <a:xfrm>
                <a:off x="2016" y="1488"/>
                <a:ext cx="960" cy="1005"/>
                <a:chOff x="2016" y="1488"/>
                <a:chExt cx="960" cy="1048"/>
              </a:xfrm>
            </p:grpSpPr>
            <p:grpSp>
              <p:nvGrpSpPr>
                <p:cNvPr id="1152008" name="Group 8"/>
                <p:cNvGrpSpPr>
                  <a:grpSpLocks/>
                </p:cNvGrpSpPr>
                <p:nvPr/>
              </p:nvGrpSpPr>
              <p:grpSpPr bwMode="auto">
                <a:xfrm>
                  <a:off x="2016" y="1488"/>
                  <a:ext cx="960" cy="576"/>
                  <a:chOff x="2016" y="1488"/>
                  <a:chExt cx="960" cy="576"/>
                </a:xfrm>
              </p:grpSpPr>
              <p:sp>
                <p:nvSpPr>
                  <p:cNvPr id="1152009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016" y="1776"/>
                    <a:ext cx="240" cy="28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52010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2" y="1488"/>
                    <a:ext cx="864" cy="24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/>
                      <a:t>X=95 nmol/L</a:t>
                    </a:r>
                  </a:p>
                </p:txBody>
              </p:sp>
            </p:grpSp>
            <p:sp>
              <p:nvSpPr>
                <p:cNvPr id="1152011" name="Line 11"/>
                <p:cNvSpPr>
                  <a:spLocks noChangeShapeType="1"/>
                </p:cNvSpPr>
                <p:nvPr/>
              </p:nvSpPr>
              <p:spPr bwMode="auto">
                <a:xfrm>
                  <a:off x="2126" y="1951"/>
                  <a:ext cx="0" cy="58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52012" name="Line 12"/>
              <p:cNvSpPr>
                <a:spLocks noChangeShapeType="1"/>
              </p:cNvSpPr>
              <p:nvPr/>
            </p:nvSpPr>
            <p:spPr bwMode="auto">
              <a:xfrm flipH="1">
                <a:off x="370" y="2502"/>
                <a:ext cx="1754" cy="0"/>
              </a:xfrm>
              <a:prstGeom prst="line">
                <a:avLst/>
              </a:prstGeom>
              <a:noFill/>
              <a:ln w="9525">
                <a:solidFill>
                  <a:schemeClr val="folHlink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52013" name="Text Box 13"/>
            <p:cNvSpPr txBox="1">
              <a:spLocks noChangeArrowheads="1"/>
            </p:cNvSpPr>
            <p:nvPr/>
          </p:nvSpPr>
          <p:spPr bwMode="auto">
            <a:xfrm>
              <a:off x="146" y="2407"/>
              <a:ext cx="32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>
                  <a:solidFill>
                    <a:schemeClr val="folHlink"/>
                  </a:solidFill>
                </a:rPr>
                <a:t>34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223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5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2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00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826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1" y="457200"/>
            <a:ext cx="7078663" cy="990600"/>
          </a:xfrm>
        </p:spPr>
        <p:txBody>
          <a:bodyPr/>
          <a:lstStyle/>
          <a:p>
            <a:r>
              <a:rPr lang="en-US" altLang="en-US"/>
              <a:t>Residual Analysis for Linearity</a:t>
            </a:r>
          </a:p>
        </p:txBody>
      </p:sp>
      <p:graphicFrame>
        <p:nvGraphicFramePr>
          <p:cNvPr id="1015811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047875" y="5943600"/>
          <a:ext cx="5334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73" name="Clip" r:id="rId3" imgW="1044360" imgH="1001520" progId="MS_ClipArt_Gallery.5">
                  <p:embed/>
                </p:oleObj>
              </mc:Choice>
              <mc:Fallback>
                <p:oleObj name="Clip" r:id="rId3" imgW="1044360" imgH="100152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7875" y="5943600"/>
                        <a:ext cx="5334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5812" name="Rectangle 4"/>
          <p:cNvSpPr>
            <a:spLocks noChangeArrowheads="1"/>
          </p:cNvSpPr>
          <p:nvPr/>
        </p:nvSpPr>
        <p:spPr bwMode="auto">
          <a:xfrm>
            <a:off x="3186114" y="5946776"/>
            <a:ext cx="1843087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Not Linear</a:t>
            </a:r>
          </a:p>
        </p:txBody>
      </p:sp>
      <p:sp>
        <p:nvSpPr>
          <p:cNvPr id="1015813" name="Rectangle 5"/>
          <p:cNvSpPr>
            <a:spLocks noChangeArrowheads="1"/>
          </p:cNvSpPr>
          <p:nvPr/>
        </p:nvSpPr>
        <p:spPr bwMode="auto">
          <a:xfrm>
            <a:off x="7758113" y="6022976"/>
            <a:ext cx="1262062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Linear</a:t>
            </a:r>
          </a:p>
        </p:txBody>
      </p:sp>
      <p:sp>
        <p:nvSpPr>
          <p:cNvPr id="1015814" name="Rectangle 6"/>
          <p:cNvSpPr>
            <a:spLocks noChangeArrowheads="1"/>
          </p:cNvSpPr>
          <p:nvPr/>
        </p:nvSpPr>
        <p:spPr bwMode="auto">
          <a:xfrm>
            <a:off x="6691314" y="5867401"/>
            <a:ext cx="1304925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1015815" name="Line 7"/>
          <p:cNvSpPr>
            <a:spLocks noChangeShapeType="1"/>
          </p:cNvSpPr>
          <p:nvPr/>
        </p:nvSpPr>
        <p:spPr bwMode="auto">
          <a:xfrm>
            <a:off x="2276475" y="4576764"/>
            <a:ext cx="0" cy="1138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6" name="Line 8"/>
          <p:cNvSpPr>
            <a:spLocks noChangeShapeType="1"/>
          </p:cNvSpPr>
          <p:nvPr/>
        </p:nvSpPr>
        <p:spPr bwMode="auto">
          <a:xfrm>
            <a:off x="2276476" y="5029200"/>
            <a:ext cx="3514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7" name="Arc 9"/>
          <p:cNvSpPr>
            <a:spLocks/>
          </p:cNvSpPr>
          <p:nvPr/>
        </p:nvSpPr>
        <p:spPr bwMode="auto">
          <a:xfrm rot="12394748">
            <a:off x="2641600" y="4222750"/>
            <a:ext cx="3024188" cy="1798638"/>
          </a:xfrm>
          <a:custGeom>
            <a:avLst/>
            <a:gdLst>
              <a:gd name="G0" fmla="+- 3578 0 0"/>
              <a:gd name="G1" fmla="+- 0 0 0"/>
              <a:gd name="G2" fmla="+- 21600 0 0"/>
              <a:gd name="T0" fmla="*/ 25178 w 25178"/>
              <a:gd name="T1" fmla="*/ 19 h 21600"/>
              <a:gd name="T2" fmla="*/ 0 w 25178"/>
              <a:gd name="T3" fmla="*/ 21302 h 21600"/>
              <a:gd name="T4" fmla="*/ 3578 w 25178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178" h="21600" fill="none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</a:path>
              <a:path w="25178" h="21600" stroke="0" extrusionOk="0">
                <a:moveTo>
                  <a:pt x="25177" y="18"/>
                </a:moveTo>
                <a:cubicBezTo>
                  <a:pt x="25167" y="11940"/>
                  <a:pt x="15499" y="21599"/>
                  <a:pt x="3578" y="21600"/>
                </a:cubicBezTo>
                <a:cubicBezTo>
                  <a:pt x="2379" y="21600"/>
                  <a:pt x="1182" y="21500"/>
                  <a:pt x="0" y="21301"/>
                </a:cubicBezTo>
                <a:lnTo>
                  <a:pt x="3578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8" name="Arc 10"/>
          <p:cNvSpPr>
            <a:spLocks/>
          </p:cNvSpPr>
          <p:nvPr/>
        </p:nvSpPr>
        <p:spPr bwMode="auto">
          <a:xfrm rot="12394774">
            <a:off x="2819401" y="5059364"/>
            <a:ext cx="2835275" cy="1798637"/>
          </a:xfrm>
          <a:custGeom>
            <a:avLst/>
            <a:gdLst>
              <a:gd name="G0" fmla="+- 2009 0 0"/>
              <a:gd name="G1" fmla="+- 0 0 0"/>
              <a:gd name="G2" fmla="+- 21600 0 0"/>
              <a:gd name="T0" fmla="*/ 23609 w 23609"/>
              <a:gd name="T1" fmla="*/ 19 h 21600"/>
              <a:gd name="T2" fmla="*/ 0 w 23609"/>
              <a:gd name="T3" fmla="*/ 21506 h 21600"/>
              <a:gd name="T4" fmla="*/ 2009 w 23609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09" h="21600" fill="none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</a:path>
              <a:path w="23609" h="21600" stroke="0" extrusionOk="0">
                <a:moveTo>
                  <a:pt x="23608" y="18"/>
                </a:moveTo>
                <a:cubicBezTo>
                  <a:pt x="23598" y="11940"/>
                  <a:pt x="13930" y="21599"/>
                  <a:pt x="2009" y="21600"/>
                </a:cubicBezTo>
                <a:cubicBezTo>
                  <a:pt x="1338" y="21600"/>
                  <a:pt x="667" y="21568"/>
                  <a:pt x="-1" y="21506"/>
                </a:cubicBezTo>
                <a:lnTo>
                  <a:pt x="2009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19" name="Oval 11"/>
          <p:cNvSpPr>
            <a:spLocks noChangeArrowheads="1"/>
          </p:cNvSpPr>
          <p:nvPr/>
        </p:nvSpPr>
        <p:spPr bwMode="auto">
          <a:xfrm>
            <a:off x="2505075" y="5334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0" name="Oval 12"/>
          <p:cNvSpPr>
            <a:spLocks noChangeArrowheads="1"/>
          </p:cNvSpPr>
          <p:nvPr/>
        </p:nvSpPr>
        <p:spPr bwMode="auto">
          <a:xfrm>
            <a:off x="2809875" y="5334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1" name="Oval 13"/>
          <p:cNvSpPr>
            <a:spLocks noChangeArrowheads="1"/>
          </p:cNvSpPr>
          <p:nvPr/>
        </p:nvSpPr>
        <p:spPr bwMode="auto">
          <a:xfrm>
            <a:off x="4257675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2" name="Oval 14"/>
          <p:cNvSpPr>
            <a:spLocks noChangeArrowheads="1"/>
          </p:cNvSpPr>
          <p:nvPr/>
        </p:nvSpPr>
        <p:spPr bwMode="auto">
          <a:xfrm>
            <a:off x="4486275" y="4495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3" name="Oval 15"/>
          <p:cNvSpPr>
            <a:spLocks noChangeArrowheads="1"/>
          </p:cNvSpPr>
          <p:nvPr/>
        </p:nvSpPr>
        <p:spPr bwMode="auto">
          <a:xfrm>
            <a:off x="4791075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4" name="Oval 16"/>
          <p:cNvSpPr>
            <a:spLocks noChangeArrowheads="1"/>
          </p:cNvSpPr>
          <p:nvPr/>
        </p:nvSpPr>
        <p:spPr bwMode="auto">
          <a:xfrm>
            <a:off x="3190875" y="5181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5" name="Oval 17"/>
          <p:cNvSpPr>
            <a:spLocks noChangeArrowheads="1"/>
          </p:cNvSpPr>
          <p:nvPr/>
        </p:nvSpPr>
        <p:spPr bwMode="auto">
          <a:xfrm>
            <a:off x="4876800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6" name="Oval 18"/>
          <p:cNvSpPr>
            <a:spLocks noChangeArrowheads="1"/>
          </p:cNvSpPr>
          <p:nvPr/>
        </p:nvSpPr>
        <p:spPr bwMode="auto">
          <a:xfrm>
            <a:off x="5105400" y="5181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7" name="Oval 19"/>
          <p:cNvSpPr>
            <a:spLocks noChangeArrowheads="1"/>
          </p:cNvSpPr>
          <p:nvPr/>
        </p:nvSpPr>
        <p:spPr bwMode="auto">
          <a:xfrm>
            <a:off x="5105400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8" name="Oval 20"/>
          <p:cNvSpPr>
            <a:spLocks noChangeArrowheads="1"/>
          </p:cNvSpPr>
          <p:nvPr/>
        </p:nvSpPr>
        <p:spPr bwMode="auto">
          <a:xfrm>
            <a:off x="5410200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29" name="Oval 21"/>
          <p:cNvSpPr>
            <a:spLocks noChangeArrowheads="1"/>
          </p:cNvSpPr>
          <p:nvPr/>
        </p:nvSpPr>
        <p:spPr bwMode="auto">
          <a:xfrm>
            <a:off x="4486275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0" name="Oval 22"/>
          <p:cNvSpPr>
            <a:spLocks noChangeArrowheads="1"/>
          </p:cNvSpPr>
          <p:nvPr/>
        </p:nvSpPr>
        <p:spPr bwMode="auto">
          <a:xfrm>
            <a:off x="3800475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1" name="Oval 23"/>
          <p:cNvSpPr>
            <a:spLocks noChangeArrowheads="1"/>
          </p:cNvSpPr>
          <p:nvPr/>
        </p:nvSpPr>
        <p:spPr bwMode="auto">
          <a:xfrm>
            <a:off x="4029075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2" name="Oval 24"/>
          <p:cNvSpPr>
            <a:spLocks noChangeArrowheads="1"/>
          </p:cNvSpPr>
          <p:nvPr/>
        </p:nvSpPr>
        <p:spPr bwMode="auto">
          <a:xfrm>
            <a:off x="3648075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3" name="Oval 25"/>
          <p:cNvSpPr>
            <a:spLocks noChangeArrowheads="1"/>
          </p:cNvSpPr>
          <p:nvPr/>
        </p:nvSpPr>
        <p:spPr bwMode="auto">
          <a:xfrm>
            <a:off x="2733675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4" name="Oval 26"/>
          <p:cNvSpPr>
            <a:spLocks noChangeArrowheads="1"/>
          </p:cNvSpPr>
          <p:nvPr/>
        </p:nvSpPr>
        <p:spPr bwMode="auto">
          <a:xfrm>
            <a:off x="2962275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5" name="Oval 27"/>
          <p:cNvSpPr>
            <a:spLocks noChangeArrowheads="1"/>
          </p:cNvSpPr>
          <p:nvPr/>
        </p:nvSpPr>
        <p:spPr bwMode="auto">
          <a:xfrm>
            <a:off x="3267075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6" name="Oval 28"/>
          <p:cNvSpPr>
            <a:spLocks noChangeArrowheads="1"/>
          </p:cNvSpPr>
          <p:nvPr/>
        </p:nvSpPr>
        <p:spPr bwMode="auto">
          <a:xfrm>
            <a:off x="4105275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7" name="Oval 29"/>
          <p:cNvSpPr>
            <a:spLocks noChangeArrowheads="1"/>
          </p:cNvSpPr>
          <p:nvPr/>
        </p:nvSpPr>
        <p:spPr bwMode="auto">
          <a:xfrm>
            <a:off x="3343275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8" name="Oval 30"/>
          <p:cNvSpPr>
            <a:spLocks noChangeArrowheads="1"/>
          </p:cNvSpPr>
          <p:nvPr/>
        </p:nvSpPr>
        <p:spPr bwMode="auto">
          <a:xfrm>
            <a:off x="5562600" y="5334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39" name="Oval 31"/>
          <p:cNvSpPr>
            <a:spLocks noChangeArrowheads="1"/>
          </p:cNvSpPr>
          <p:nvPr/>
        </p:nvSpPr>
        <p:spPr bwMode="auto">
          <a:xfrm>
            <a:off x="3571875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0" name="Rectangle 32"/>
          <p:cNvSpPr>
            <a:spLocks noChangeArrowheads="1"/>
          </p:cNvSpPr>
          <p:nvPr/>
        </p:nvSpPr>
        <p:spPr bwMode="auto">
          <a:xfrm>
            <a:off x="5791200" y="4800600"/>
            <a:ext cx="38100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5841" name="Rectangle 33"/>
          <p:cNvSpPr>
            <a:spLocks noChangeArrowheads="1"/>
          </p:cNvSpPr>
          <p:nvPr/>
        </p:nvSpPr>
        <p:spPr bwMode="auto">
          <a:xfrm rot="16200000">
            <a:off x="1373188" y="48752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5842" name="Line 34"/>
          <p:cNvSpPr>
            <a:spLocks noChangeShapeType="1"/>
          </p:cNvSpPr>
          <p:nvPr/>
        </p:nvSpPr>
        <p:spPr bwMode="auto">
          <a:xfrm>
            <a:off x="6696075" y="5033963"/>
            <a:ext cx="3505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3" name="Line 35"/>
          <p:cNvSpPr>
            <a:spLocks noChangeShapeType="1"/>
          </p:cNvSpPr>
          <p:nvPr/>
        </p:nvSpPr>
        <p:spPr bwMode="auto">
          <a:xfrm>
            <a:off x="6696075" y="4419600"/>
            <a:ext cx="0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4" name="Rectangle 36"/>
          <p:cNvSpPr>
            <a:spLocks noChangeArrowheads="1"/>
          </p:cNvSpPr>
          <p:nvPr/>
        </p:nvSpPr>
        <p:spPr bwMode="auto">
          <a:xfrm>
            <a:off x="10134600" y="4800600"/>
            <a:ext cx="4000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5845" name="Line 37"/>
          <p:cNvSpPr>
            <a:spLocks noChangeShapeType="1"/>
          </p:cNvSpPr>
          <p:nvPr/>
        </p:nvSpPr>
        <p:spPr bwMode="auto">
          <a:xfrm>
            <a:off x="6738939" y="4576763"/>
            <a:ext cx="31956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6" name="Line 38"/>
          <p:cNvSpPr>
            <a:spLocks noChangeShapeType="1"/>
          </p:cNvSpPr>
          <p:nvPr/>
        </p:nvSpPr>
        <p:spPr bwMode="auto">
          <a:xfrm>
            <a:off x="6815139" y="5491163"/>
            <a:ext cx="3119437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7" name="Oval 39"/>
          <p:cNvSpPr>
            <a:spLocks noChangeArrowheads="1"/>
          </p:cNvSpPr>
          <p:nvPr/>
        </p:nvSpPr>
        <p:spPr bwMode="auto">
          <a:xfrm>
            <a:off x="7381875" y="4805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8" name="Oval 40"/>
          <p:cNvSpPr>
            <a:spLocks noChangeArrowheads="1"/>
          </p:cNvSpPr>
          <p:nvPr/>
        </p:nvSpPr>
        <p:spPr bwMode="auto">
          <a:xfrm>
            <a:off x="7077075" y="46529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49" name="Oval 41"/>
          <p:cNvSpPr>
            <a:spLocks noChangeArrowheads="1"/>
          </p:cNvSpPr>
          <p:nvPr/>
        </p:nvSpPr>
        <p:spPr bwMode="auto">
          <a:xfrm>
            <a:off x="6696075" y="5186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0" name="Oval 42"/>
          <p:cNvSpPr>
            <a:spLocks noChangeArrowheads="1"/>
          </p:cNvSpPr>
          <p:nvPr/>
        </p:nvSpPr>
        <p:spPr bwMode="auto">
          <a:xfrm>
            <a:off x="6848475" y="4957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1" name="Oval 43"/>
          <p:cNvSpPr>
            <a:spLocks noChangeArrowheads="1"/>
          </p:cNvSpPr>
          <p:nvPr/>
        </p:nvSpPr>
        <p:spPr bwMode="auto">
          <a:xfrm>
            <a:off x="6772275" y="46529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2" name="Oval 44"/>
          <p:cNvSpPr>
            <a:spLocks noChangeArrowheads="1"/>
          </p:cNvSpPr>
          <p:nvPr/>
        </p:nvSpPr>
        <p:spPr bwMode="auto">
          <a:xfrm>
            <a:off x="7762875" y="4957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3" name="Oval 45"/>
          <p:cNvSpPr>
            <a:spLocks noChangeArrowheads="1"/>
          </p:cNvSpPr>
          <p:nvPr/>
        </p:nvSpPr>
        <p:spPr bwMode="auto">
          <a:xfrm>
            <a:off x="7762875" y="4576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4" name="Oval 46"/>
          <p:cNvSpPr>
            <a:spLocks noChangeArrowheads="1"/>
          </p:cNvSpPr>
          <p:nvPr/>
        </p:nvSpPr>
        <p:spPr bwMode="auto">
          <a:xfrm>
            <a:off x="7077075" y="5186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5" name="Oval 47"/>
          <p:cNvSpPr>
            <a:spLocks noChangeArrowheads="1"/>
          </p:cNvSpPr>
          <p:nvPr/>
        </p:nvSpPr>
        <p:spPr bwMode="auto">
          <a:xfrm>
            <a:off x="8524875" y="4576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6" name="Oval 48"/>
          <p:cNvSpPr>
            <a:spLocks noChangeArrowheads="1"/>
          </p:cNvSpPr>
          <p:nvPr/>
        </p:nvSpPr>
        <p:spPr bwMode="auto">
          <a:xfrm>
            <a:off x="8067675" y="47291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7" name="Oval 49"/>
          <p:cNvSpPr>
            <a:spLocks noChangeArrowheads="1"/>
          </p:cNvSpPr>
          <p:nvPr/>
        </p:nvSpPr>
        <p:spPr bwMode="auto">
          <a:xfrm>
            <a:off x="7915275" y="52625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8" name="Oval 50"/>
          <p:cNvSpPr>
            <a:spLocks noChangeArrowheads="1"/>
          </p:cNvSpPr>
          <p:nvPr/>
        </p:nvSpPr>
        <p:spPr bwMode="auto">
          <a:xfrm>
            <a:off x="7458075" y="5186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59" name="Oval 51"/>
          <p:cNvSpPr>
            <a:spLocks noChangeArrowheads="1"/>
          </p:cNvSpPr>
          <p:nvPr/>
        </p:nvSpPr>
        <p:spPr bwMode="auto">
          <a:xfrm>
            <a:off x="9210675" y="4805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0" name="Oval 52"/>
          <p:cNvSpPr>
            <a:spLocks noChangeArrowheads="1"/>
          </p:cNvSpPr>
          <p:nvPr/>
        </p:nvSpPr>
        <p:spPr bwMode="auto">
          <a:xfrm>
            <a:off x="8524875" y="51863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1" name="Oval 53"/>
          <p:cNvSpPr>
            <a:spLocks noChangeArrowheads="1"/>
          </p:cNvSpPr>
          <p:nvPr/>
        </p:nvSpPr>
        <p:spPr bwMode="auto">
          <a:xfrm>
            <a:off x="8220075" y="50339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2" name="Oval 54"/>
          <p:cNvSpPr>
            <a:spLocks noChangeArrowheads="1"/>
          </p:cNvSpPr>
          <p:nvPr/>
        </p:nvSpPr>
        <p:spPr bwMode="auto">
          <a:xfrm>
            <a:off x="9210675" y="51101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3" name="Oval 55"/>
          <p:cNvSpPr>
            <a:spLocks noChangeArrowheads="1"/>
          </p:cNvSpPr>
          <p:nvPr/>
        </p:nvSpPr>
        <p:spPr bwMode="auto">
          <a:xfrm>
            <a:off x="8677275" y="4957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4" name="Oval 56"/>
          <p:cNvSpPr>
            <a:spLocks noChangeArrowheads="1"/>
          </p:cNvSpPr>
          <p:nvPr/>
        </p:nvSpPr>
        <p:spPr bwMode="auto">
          <a:xfrm>
            <a:off x="8829675" y="52625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5" name="Oval 57"/>
          <p:cNvSpPr>
            <a:spLocks noChangeArrowheads="1"/>
          </p:cNvSpPr>
          <p:nvPr/>
        </p:nvSpPr>
        <p:spPr bwMode="auto">
          <a:xfrm>
            <a:off x="8905875" y="47291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6" name="Oval 58"/>
          <p:cNvSpPr>
            <a:spLocks noChangeArrowheads="1"/>
          </p:cNvSpPr>
          <p:nvPr/>
        </p:nvSpPr>
        <p:spPr bwMode="auto">
          <a:xfrm>
            <a:off x="9591675" y="52625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7" name="Oval 59"/>
          <p:cNvSpPr>
            <a:spLocks noChangeArrowheads="1"/>
          </p:cNvSpPr>
          <p:nvPr/>
        </p:nvSpPr>
        <p:spPr bwMode="auto">
          <a:xfrm>
            <a:off x="9439275" y="46529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8" name="Oval 60"/>
          <p:cNvSpPr>
            <a:spLocks noChangeArrowheads="1"/>
          </p:cNvSpPr>
          <p:nvPr/>
        </p:nvSpPr>
        <p:spPr bwMode="auto">
          <a:xfrm>
            <a:off x="9820275" y="48815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69" name="Oval 61"/>
          <p:cNvSpPr>
            <a:spLocks noChangeArrowheads="1"/>
          </p:cNvSpPr>
          <p:nvPr/>
        </p:nvSpPr>
        <p:spPr bwMode="auto">
          <a:xfrm>
            <a:off x="9439275" y="4957763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0" name="Line 62"/>
          <p:cNvSpPr>
            <a:spLocks noChangeShapeType="1"/>
          </p:cNvSpPr>
          <p:nvPr/>
        </p:nvSpPr>
        <p:spPr bwMode="auto">
          <a:xfrm>
            <a:off x="2276475" y="23669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1" name="Line 63"/>
          <p:cNvSpPr>
            <a:spLocks noChangeShapeType="1"/>
          </p:cNvSpPr>
          <p:nvPr/>
        </p:nvSpPr>
        <p:spPr bwMode="auto">
          <a:xfrm>
            <a:off x="2276475" y="38862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2" name="Line 64"/>
          <p:cNvSpPr>
            <a:spLocks noChangeShapeType="1"/>
          </p:cNvSpPr>
          <p:nvPr/>
        </p:nvSpPr>
        <p:spPr bwMode="auto">
          <a:xfrm flipV="1">
            <a:off x="2276475" y="22860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3" name="Oval 65"/>
          <p:cNvSpPr>
            <a:spLocks noChangeArrowheads="1"/>
          </p:cNvSpPr>
          <p:nvPr/>
        </p:nvSpPr>
        <p:spPr bwMode="auto">
          <a:xfrm rot="-7282380">
            <a:off x="2657475" y="3581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4" name="Oval 66"/>
          <p:cNvSpPr>
            <a:spLocks noChangeArrowheads="1"/>
          </p:cNvSpPr>
          <p:nvPr/>
        </p:nvSpPr>
        <p:spPr bwMode="auto">
          <a:xfrm rot="-7282380">
            <a:off x="3038475" y="3429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5" name="Oval 67"/>
          <p:cNvSpPr>
            <a:spLocks noChangeArrowheads="1"/>
          </p:cNvSpPr>
          <p:nvPr/>
        </p:nvSpPr>
        <p:spPr bwMode="auto">
          <a:xfrm rot="-7282380">
            <a:off x="4410075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6" name="Oval 68"/>
          <p:cNvSpPr>
            <a:spLocks noChangeArrowheads="1"/>
          </p:cNvSpPr>
          <p:nvPr/>
        </p:nvSpPr>
        <p:spPr bwMode="auto">
          <a:xfrm rot="-7282380">
            <a:off x="4638675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7" name="Oval 69"/>
          <p:cNvSpPr>
            <a:spLocks noChangeArrowheads="1"/>
          </p:cNvSpPr>
          <p:nvPr/>
        </p:nvSpPr>
        <p:spPr bwMode="auto">
          <a:xfrm rot="-7282380">
            <a:off x="5105400" y="213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8" name="Oval 70"/>
          <p:cNvSpPr>
            <a:spLocks noChangeArrowheads="1"/>
          </p:cNvSpPr>
          <p:nvPr/>
        </p:nvSpPr>
        <p:spPr bwMode="auto">
          <a:xfrm rot="-7282380">
            <a:off x="3343275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79" name="Oval 71"/>
          <p:cNvSpPr>
            <a:spLocks noChangeArrowheads="1"/>
          </p:cNvSpPr>
          <p:nvPr/>
        </p:nvSpPr>
        <p:spPr bwMode="auto">
          <a:xfrm rot="-7282380">
            <a:off x="4943475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0" name="Oval 72"/>
          <p:cNvSpPr>
            <a:spLocks noChangeArrowheads="1"/>
          </p:cNvSpPr>
          <p:nvPr/>
        </p:nvSpPr>
        <p:spPr bwMode="auto">
          <a:xfrm rot="-7282380">
            <a:off x="5334000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1" name="Oval 73"/>
          <p:cNvSpPr>
            <a:spLocks noChangeArrowheads="1"/>
          </p:cNvSpPr>
          <p:nvPr/>
        </p:nvSpPr>
        <p:spPr bwMode="auto">
          <a:xfrm rot="-7282380">
            <a:off x="5334000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2" name="Oval 74"/>
          <p:cNvSpPr>
            <a:spLocks noChangeArrowheads="1"/>
          </p:cNvSpPr>
          <p:nvPr/>
        </p:nvSpPr>
        <p:spPr bwMode="auto">
          <a:xfrm rot="-7282380">
            <a:off x="5638800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3" name="Oval 75"/>
          <p:cNvSpPr>
            <a:spLocks noChangeArrowheads="1"/>
          </p:cNvSpPr>
          <p:nvPr/>
        </p:nvSpPr>
        <p:spPr bwMode="auto">
          <a:xfrm rot="-7282380">
            <a:off x="4800600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4" name="Oval 76"/>
          <p:cNvSpPr>
            <a:spLocks noChangeArrowheads="1"/>
          </p:cNvSpPr>
          <p:nvPr/>
        </p:nvSpPr>
        <p:spPr bwMode="auto">
          <a:xfrm rot="-7282380">
            <a:off x="3952875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5" name="Oval 77"/>
          <p:cNvSpPr>
            <a:spLocks noChangeArrowheads="1"/>
          </p:cNvSpPr>
          <p:nvPr/>
        </p:nvSpPr>
        <p:spPr bwMode="auto">
          <a:xfrm rot="-7282380">
            <a:off x="4105275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6" name="Oval 78"/>
          <p:cNvSpPr>
            <a:spLocks noChangeArrowheads="1"/>
          </p:cNvSpPr>
          <p:nvPr/>
        </p:nvSpPr>
        <p:spPr bwMode="auto">
          <a:xfrm rot="-7282380">
            <a:off x="3810000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7" name="Oval 79"/>
          <p:cNvSpPr>
            <a:spLocks noChangeArrowheads="1"/>
          </p:cNvSpPr>
          <p:nvPr/>
        </p:nvSpPr>
        <p:spPr bwMode="auto">
          <a:xfrm rot="-7282380">
            <a:off x="2886075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8" name="Oval 80"/>
          <p:cNvSpPr>
            <a:spLocks noChangeArrowheads="1"/>
          </p:cNvSpPr>
          <p:nvPr/>
        </p:nvSpPr>
        <p:spPr bwMode="auto">
          <a:xfrm rot="-7282380">
            <a:off x="3114675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89" name="Oval 81"/>
          <p:cNvSpPr>
            <a:spLocks noChangeArrowheads="1"/>
          </p:cNvSpPr>
          <p:nvPr/>
        </p:nvSpPr>
        <p:spPr bwMode="auto">
          <a:xfrm rot="-7282380">
            <a:off x="3419475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0" name="Oval 82"/>
          <p:cNvSpPr>
            <a:spLocks noChangeArrowheads="1"/>
          </p:cNvSpPr>
          <p:nvPr/>
        </p:nvSpPr>
        <p:spPr bwMode="auto">
          <a:xfrm rot="-7282380">
            <a:off x="4257675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1" name="Oval 83"/>
          <p:cNvSpPr>
            <a:spLocks noChangeArrowheads="1"/>
          </p:cNvSpPr>
          <p:nvPr/>
        </p:nvSpPr>
        <p:spPr bwMode="auto">
          <a:xfrm rot="-7282380">
            <a:off x="3495675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2" name="Oval 84"/>
          <p:cNvSpPr>
            <a:spLocks noChangeArrowheads="1"/>
          </p:cNvSpPr>
          <p:nvPr/>
        </p:nvSpPr>
        <p:spPr bwMode="auto">
          <a:xfrm rot="-7282380">
            <a:off x="5715000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3" name="Oval 85"/>
          <p:cNvSpPr>
            <a:spLocks noChangeArrowheads="1"/>
          </p:cNvSpPr>
          <p:nvPr/>
        </p:nvSpPr>
        <p:spPr bwMode="auto">
          <a:xfrm rot="-7282380">
            <a:off x="3724275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4" name="Text Box 86"/>
          <p:cNvSpPr txBox="1">
            <a:spLocks noChangeArrowheads="1"/>
          </p:cNvSpPr>
          <p:nvPr/>
        </p:nvSpPr>
        <p:spPr bwMode="auto">
          <a:xfrm>
            <a:off x="20574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15895" name="Rectangle 87"/>
          <p:cNvSpPr>
            <a:spLocks noChangeArrowheads="1"/>
          </p:cNvSpPr>
          <p:nvPr/>
        </p:nvSpPr>
        <p:spPr bwMode="auto">
          <a:xfrm>
            <a:off x="5562601" y="36576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5896" name="Line 88"/>
          <p:cNvSpPr>
            <a:spLocks noChangeShapeType="1"/>
          </p:cNvSpPr>
          <p:nvPr/>
        </p:nvSpPr>
        <p:spPr bwMode="auto">
          <a:xfrm flipH="1">
            <a:off x="6629400" y="2325688"/>
            <a:ext cx="6350" cy="15605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7" name="Line 89"/>
          <p:cNvSpPr>
            <a:spLocks noChangeShapeType="1"/>
          </p:cNvSpPr>
          <p:nvPr/>
        </p:nvSpPr>
        <p:spPr bwMode="auto">
          <a:xfrm flipV="1">
            <a:off x="6635750" y="22447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8" name="Oval 90"/>
          <p:cNvSpPr>
            <a:spLocks noChangeArrowheads="1"/>
          </p:cNvSpPr>
          <p:nvPr/>
        </p:nvSpPr>
        <p:spPr bwMode="auto">
          <a:xfrm rot="-7282380">
            <a:off x="6696075" y="3505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899" name="Oval 91"/>
          <p:cNvSpPr>
            <a:spLocks noChangeArrowheads="1"/>
          </p:cNvSpPr>
          <p:nvPr/>
        </p:nvSpPr>
        <p:spPr bwMode="auto">
          <a:xfrm rot="-7282380">
            <a:off x="6924675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0" name="Oval 92"/>
          <p:cNvSpPr>
            <a:spLocks noChangeArrowheads="1"/>
          </p:cNvSpPr>
          <p:nvPr/>
        </p:nvSpPr>
        <p:spPr bwMode="auto">
          <a:xfrm rot="-7282380">
            <a:off x="8601075" y="213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1" name="Oval 93"/>
          <p:cNvSpPr>
            <a:spLocks noChangeArrowheads="1"/>
          </p:cNvSpPr>
          <p:nvPr/>
        </p:nvSpPr>
        <p:spPr bwMode="auto">
          <a:xfrm rot="-7282380">
            <a:off x="8753475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2" name="Oval 94"/>
          <p:cNvSpPr>
            <a:spLocks noChangeArrowheads="1"/>
          </p:cNvSpPr>
          <p:nvPr/>
        </p:nvSpPr>
        <p:spPr bwMode="auto">
          <a:xfrm rot="-7282380">
            <a:off x="9363075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3" name="Oval 95"/>
          <p:cNvSpPr>
            <a:spLocks noChangeArrowheads="1"/>
          </p:cNvSpPr>
          <p:nvPr/>
        </p:nvSpPr>
        <p:spPr bwMode="auto">
          <a:xfrm rot="-7282380">
            <a:off x="7153275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4" name="Oval 96"/>
          <p:cNvSpPr>
            <a:spLocks noChangeArrowheads="1"/>
          </p:cNvSpPr>
          <p:nvPr/>
        </p:nvSpPr>
        <p:spPr bwMode="auto">
          <a:xfrm rot="-7282380">
            <a:off x="8905875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5" name="Oval 97"/>
          <p:cNvSpPr>
            <a:spLocks noChangeArrowheads="1"/>
          </p:cNvSpPr>
          <p:nvPr/>
        </p:nvSpPr>
        <p:spPr bwMode="auto">
          <a:xfrm rot="-7282380">
            <a:off x="9363075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6" name="Oval 98"/>
          <p:cNvSpPr>
            <a:spLocks noChangeArrowheads="1"/>
          </p:cNvSpPr>
          <p:nvPr/>
        </p:nvSpPr>
        <p:spPr bwMode="auto">
          <a:xfrm rot="-7282380">
            <a:off x="9515475" y="1939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7" name="Oval 99"/>
          <p:cNvSpPr>
            <a:spLocks noChangeArrowheads="1"/>
          </p:cNvSpPr>
          <p:nvPr/>
        </p:nvSpPr>
        <p:spPr bwMode="auto">
          <a:xfrm rot="-7282380">
            <a:off x="9058275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8" name="Oval 100"/>
          <p:cNvSpPr>
            <a:spLocks noChangeArrowheads="1"/>
          </p:cNvSpPr>
          <p:nvPr/>
        </p:nvSpPr>
        <p:spPr bwMode="auto">
          <a:xfrm rot="-7282380">
            <a:off x="7991475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09" name="Oval 101"/>
          <p:cNvSpPr>
            <a:spLocks noChangeArrowheads="1"/>
          </p:cNvSpPr>
          <p:nvPr/>
        </p:nvSpPr>
        <p:spPr bwMode="auto">
          <a:xfrm rot="-7282380">
            <a:off x="8067675" y="2514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0" name="Oval 102"/>
          <p:cNvSpPr>
            <a:spLocks noChangeArrowheads="1"/>
          </p:cNvSpPr>
          <p:nvPr/>
        </p:nvSpPr>
        <p:spPr bwMode="auto">
          <a:xfrm rot="-7282380">
            <a:off x="7686675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1" name="Oval 103"/>
          <p:cNvSpPr>
            <a:spLocks noChangeArrowheads="1"/>
          </p:cNvSpPr>
          <p:nvPr/>
        </p:nvSpPr>
        <p:spPr bwMode="auto">
          <a:xfrm rot="-7282380">
            <a:off x="6772275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2" name="Oval 104"/>
          <p:cNvSpPr>
            <a:spLocks noChangeArrowheads="1"/>
          </p:cNvSpPr>
          <p:nvPr/>
        </p:nvSpPr>
        <p:spPr bwMode="auto">
          <a:xfrm rot="-7282380">
            <a:off x="7077075" y="2743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3" name="Oval 105"/>
          <p:cNvSpPr>
            <a:spLocks noChangeArrowheads="1"/>
          </p:cNvSpPr>
          <p:nvPr/>
        </p:nvSpPr>
        <p:spPr bwMode="auto">
          <a:xfrm rot="-7282380">
            <a:off x="7381875" y="2930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15914" name="Oval 106"/>
          <p:cNvSpPr>
            <a:spLocks noChangeArrowheads="1"/>
          </p:cNvSpPr>
          <p:nvPr/>
        </p:nvSpPr>
        <p:spPr bwMode="auto">
          <a:xfrm rot="-7282380">
            <a:off x="8296275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5" name="Oval 107"/>
          <p:cNvSpPr>
            <a:spLocks noChangeArrowheads="1"/>
          </p:cNvSpPr>
          <p:nvPr/>
        </p:nvSpPr>
        <p:spPr bwMode="auto">
          <a:xfrm rot="-7282380">
            <a:off x="7762875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6" name="Oval 108"/>
          <p:cNvSpPr>
            <a:spLocks noChangeArrowheads="1"/>
          </p:cNvSpPr>
          <p:nvPr/>
        </p:nvSpPr>
        <p:spPr bwMode="auto">
          <a:xfrm rot="-7282380">
            <a:off x="9744075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7" name="Oval 109"/>
          <p:cNvSpPr>
            <a:spLocks noChangeArrowheads="1"/>
          </p:cNvSpPr>
          <p:nvPr/>
        </p:nvSpPr>
        <p:spPr bwMode="auto">
          <a:xfrm rot="-7282380">
            <a:off x="7534275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8" name="Oval 110"/>
          <p:cNvSpPr>
            <a:spLocks noChangeArrowheads="1"/>
          </p:cNvSpPr>
          <p:nvPr/>
        </p:nvSpPr>
        <p:spPr bwMode="auto">
          <a:xfrm rot="-7282380">
            <a:off x="9896475" y="2133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19" name="Text Box 111"/>
          <p:cNvSpPr txBox="1">
            <a:spLocks noChangeArrowheads="1"/>
          </p:cNvSpPr>
          <p:nvPr/>
        </p:nvSpPr>
        <p:spPr bwMode="auto">
          <a:xfrm>
            <a:off x="6400800" y="19050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15920" name="Rectangle 112"/>
          <p:cNvSpPr>
            <a:spLocks noChangeArrowheads="1"/>
          </p:cNvSpPr>
          <p:nvPr/>
        </p:nvSpPr>
        <p:spPr bwMode="auto">
          <a:xfrm>
            <a:off x="9906001" y="3657600"/>
            <a:ext cx="3905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5921" name="Line 113"/>
          <p:cNvSpPr>
            <a:spLocks noChangeShapeType="1"/>
          </p:cNvSpPr>
          <p:nvPr/>
        </p:nvSpPr>
        <p:spPr bwMode="auto">
          <a:xfrm>
            <a:off x="6619875" y="38862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22" name="Oval 114"/>
          <p:cNvSpPr>
            <a:spLocks noChangeArrowheads="1"/>
          </p:cNvSpPr>
          <p:nvPr/>
        </p:nvSpPr>
        <p:spPr bwMode="auto">
          <a:xfrm rot="-7282380">
            <a:off x="8601075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5923" name="Rectangle 115"/>
          <p:cNvSpPr>
            <a:spLocks noChangeArrowheads="1"/>
          </p:cNvSpPr>
          <p:nvPr/>
        </p:nvSpPr>
        <p:spPr bwMode="auto">
          <a:xfrm rot="16200000">
            <a:off x="5792788" y="48752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5924" name="Line 116"/>
          <p:cNvSpPr>
            <a:spLocks noChangeShapeType="1"/>
          </p:cNvSpPr>
          <p:nvPr/>
        </p:nvSpPr>
        <p:spPr bwMode="auto">
          <a:xfrm>
            <a:off x="6172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5925" name="Rectangle 117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39472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304800"/>
            <a:ext cx="7793038" cy="10668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en-US"/>
              <a:t>Residual Analysis for </a:t>
            </a:r>
            <a:br>
              <a:rPr lang="en-US" altLang="en-US"/>
            </a:br>
            <a:r>
              <a:rPr lang="en-US" altLang="en-US"/>
              <a:t>Homoscedasticity </a:t>
            </a:r>
          </a:p>
        </p:txBody>
      </p:sp>
      <p:graphicFrame>
        <p:nvGraphicFramePr>
          <p:cNvPr id="10168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1976438" y="5715000"/>
          <a:ext cx="57626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97" name="Clip" r:id="rId3" imgW="1031760" imgH="988920" progId="MS_ClipArt_Gallery.5">
                  <p:embed/>
                </p:oleObj>
              </mc:Choice>
              <mc:Fallback>
                <p:oleObj name="Clip" r:id="rId3" imgW="1031760" imgH="988920" progId="MS_ClipArt_Gallery.5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8" y="5715000"/>
                        <a:ext cx="576262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6836" name="Rectangle 4"/>
          <p:cNvSpPr>
            <a:spLocks noChangeArrowheads="1"/>
          </p:cNvSpPr>
          <p:nvPr/>
        </p:nvSpPr>
        <p:spPr bwMode="auto">
          <a:xfrm>
            <a:off x="2662238" y="5791201"/>
            <a:ext cx="3357562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Non-constant variance</a:t>
            </a:r>
          </a:p>
        </p:txBody>
      </p:sp>
      <p:sp>
        <p:nvSpPr>
          <p:cNvPr id="1016837" name="Rectangle 5"/>
          <p:cNvSpPr>
            <a:spLocks noChangeArrowheads="1"/>
          </p:cNvSpPr>
          <p:nvPr/>
        </p:nvSpPr>
        <p:spPr bwMode="auto">
          <a:xfrm>
            <a:off x="6705600" y="5565776"/>
            <a:ext cx="91440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1016838" name="Rectangle 6"/>
          <p:cNvSpPr>
            <a:spLocks noChangeArrowheads="1"/>
          </p:cNvSpPr>
          <p:nvPr/>
        </p:nvSpPr>
        <p:spPr bwMode="auto">
          <a:xfrm>
            <a:off x="7388226" y="5732464"/>
            <a:ext cx="2974975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Constant variance</a:t>
            </a:r>
          </a:p>
        </p:txBody>
      </p:sp>
      <p:sp>
        <p:nvSpPr>
          <p:cNvPr id="1016839" name="Line 7"/>
          <p:cNvSpPr>
            <a:spLocks noChangeShapeType="1"/>
          </p:cNvSpPr>
          <p:nvPr/>
        </p:nvSpPr>
        <p:spPr bwMode="auto">
          <a:xfrm>
            <a:off x="2433638" y="4424364"/>
            <a:ext cx="0" cy="13668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0" name="Line 8"/>
          <p:cNvSpPr>
            <a:spLocks noChangeShapeType="1"/>
          </p:cNvSpPr>
          <p:nvPr/>
        </p:nvSpPr>
        <p:spPr bwMode="auto">
          <a:xfrm flipV="1">
            <a:off x="2438400" y="5029200"/>
            <a:ext cx="327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1" name="Line 9"/>
          <p:cNvSpPr>
            <a:spLocks noChangeShapeType="1"/>
          </p:cNvSpPr>
          <p:nvPr/>
        </p:nvSpPr>
        <p:spPr bwMode="auto">
          <a:xfrm flipV="1">
            <a:off x="2743200" y="4114800"/>
            <a:ext cx="2738438" cy="7572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2" name="Line 10"/>
          <p:cNvSpPr>
            <a:spLocks noChangeShapeType="1"/>
          </p:cNvSpPr>
          <p:nvPr/>
        </p:nvSpPr>
        <p:spPr bwMode="auto">
          <a:xfrm>
            <a:off x="2743200" y="5257800"/>
            <a:ext cx="2662238" cy="452438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3" name="Oval 11"/>
          <p:cNvSpPr>
            <a:spLocks noChangeArrowheads="1"/>
          </p:cNvSpPr>
          <p:nvPr/>
        </p:nvSpPr>
        <p:spPr bwMode="auto">
          <a:xfrm>
            <a:off x="2814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4" name="Oval 12"/>
          <p:cNvSpPr>
            <a:spLocks noChangeArrowheads="1"/>
          </p:cNvSpPr>
          <p:nvPr/>
        </p:nvSpPr>
        <p:spPr bwMode="auto">
          <a:xfrm>
            <a:off x="4033838" y="4610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5" name="Oval 13"/>
          <p:cNvSpPr>
            <a:spLocks noChangeArrowheads="1"/>
          </p:cNvSpPr>
          <p:nvPr/>
        </p:nvSpPr>
        <p:spPr bwMode="auto">
          <a:xfrm>
            <a:off x="30432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6" name="Oval 14"/>
          <p:cNvSpPr>
            <a:spLocks noChangeArrowheads="1"/>
          </p:cNvSpPr>
          <p:nvPr/>
        </p:nvSpPr>
        <p:spPr bwMode="auto">
          <a:xfrm>
            <a:off x="3195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7" name="Oval 15"/>
          <p:cNvSpPr>
            <a:spLocks noChangeArrowheads="1"/>
          </p:cNvSpPr>
          <p:nvPr/>
        </p:nvSpPr>
        <p:spPr bwMode="auto">
          <a:xfrm>
            <a:off x="3576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8" name="Oval 16"/>
          <p:cNvSpPr>
            <a:spLocks noChangeArrowheads="1"/>
          </p:cNvSpPr>
          <p:nvPr/>
        </p:nvSpPr>
        <p:spPr bwMode="auto">
          <a:xfrm>
            <a:off x="3652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49" name="Oval 17"/>
          <p:cNvSpPr>
            <a:spLocks noChangeArrowheads="1"/>
          </p:cNvSpPr>
          <p:nvPr/>
        </p:nvSpPr>
        <p:spPr bwMode="auto">
          <a:xfrm>
            <a:off x="3957638" y="49149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0" name="Oval 18"/>
          <p:cNvSpPr>
            <a:spLocks noChangeArrowheads="1"/>
          </p:cNvSpPr>
          <p:nvPr/>
        </p:nvSpPr>
        <p:spPr bwMode="auto">
          <a:xfrm>
            <a:off x="33480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1" name="Oval 19"/>
          <p:cNvSpPr>
            <a:spLocks noChangeArrowheads="1"/>
          </p:cNvSpPr>
          <p:nvPr/>
        </p:nvSpPr>
        <p:spPr bwMode="auto">
          <a:xfrm>
            <a:off x="52530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2" name="Oval 20"/>
          <p:cNvSpPr>
            <a:spLocks noChangeArrowheads="1"/>
          </p:cNvSpPr>
          <p:nvPr/>
        </p:nvSpPr>
        <p:spPr bwMode="auto">
          <a:xfrm>
            <a:off x="4567238" y="53721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3" name="Oval 21"/>
          <p:cNvSpPr>
            <a:spLocks noChangeArrowheads="1"/>
          </p:cNvSpPr>
          <p:nvPr/>
        </p:nvSpPr>
        <p:spPr bwMode="auto">
          <a:xfrm>
            <a:off x="4719638" y="4762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4" name="Oval 22"/>
          <p:cNvSpPr>
            <a:spLocks noChangeArrowheads="1"/>
          </p:cNvSpPr>
          <p:nvPr/>
        </p:nvSpPr>
        <p:spPr bwMode="auto">
          <a:xfrm>
            <a:off x="4491038" y="4457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5" name="Oval 23"/>
          <p:cNvSpPr>
            <a:spLocks noChangeArrowheads="1"/>
          </p:cNvSpPr>
          <p:nvPr/>
        </p:nvSpPr>
        <p:spPr bwMode="auto">
          <a:xfrm>
            <a:off x="43386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6" name="Oval 24"/>
          <p:cNvSpPr>
            <a:spLocks noChangeArrowheads="1"/>
          </p:cNvSpPr>
          <p:nvPr/>
        </p:nvSpPr>
        <p:spPr bwMode="auto">
          <a:xfrm>
            <a:off x="4262438" y="5067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7" name="Oval 25"/>
          <p:cNvSpPr>
            <a:spLocks noChangeArrowheads="1"/>
          </p:cNvSpPr>
          <p:nvPr/>
        </p:nvSpPr>
        <p:spPr bwMode="auto">
          <a:xfrm>
            <a:off x="4033838" y="5219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8" name="Oval 26"/>
          <p:cNvSpPr>
            <a:spLocks noChangeArrowheads="1"/>
          </p:cNvSpPr>
          <p:nvPr/>
        </p:nvSpPr>
        <p:spPr bwMode="auto">
          <a:xfrm>
            <a:off x="4953000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59" name="Oval 27"/>
          <p:cNvSpPr>
            <a:spLocks noChangeArrowheads="1"/>
          </p:cNvSpPr>
          <p:nvPr/>
        </p:nvSpPr>
        <p:spPr bwMode="auto">
          <a:xfrm>
            <a:off x="5176838" y="48387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0" name="Oval 28"/>
          <p:cNvSpPr>
            <a:spLocks noChangeArrowheads="1"/>
          </p:cNvSpPr>
          <p:nvPr/>
        </p:nvSpPr>
        <p:spPr bwMode="auto">
          <a:xfrm>
            <a:off x="51054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1" name="Oval 29"/>
          <p:cNvSpPr>
            <a:spLocks noChangeArrowheads="1"/>
          </p:cNvSpPr>
          <p:nvPr/>
        </p:nvSpPr>
        <p:spPr bwMode="auto">
          <a:xfrm>
            <a:off x="5100638" y="54483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2" name="Oval 30"/>
          <p:cNvSpPr>
            <a:spLocks noChangeArrowheads="1"/>
          </p:cNvSpPr>
          <p:nvPr/>
        </p:nvSpPr>
        <p:spPr bwMode="auto">
          <a:xfrm>
            <a:off x="4795838" y="51435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3" name="Rectangle 31"/>
          <p:cNvSpPr>
            <a:spLocks noChangeArrowheads="1"/>
          </p:cNvSpPr>
          <p:nvPr/>
        </p:nvSpPr>
        <p:spPr bwMode="auto">
          <a:xfrm>
            <a:off x="5638801" y="48006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6864" name="Line 32"/>
          <p:cNvSpPr>
            <a:spLocks noChangeShapeType="1"/>
          </p:cNvSpPr>
          <p:nvPr/>
        </p:nvSpPr>
        <p:spPr bwMode="auto">
          <a:xfrm>
            <a:off x="6777039" y="5029200"/>
            <a:ext cx="327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5" name="Line 33"/>
          <p:cNvSpPr>
            <a:spLocks noChangeShapeType="1"/>
          </p:cNvSpPr>
          <p:nvPr/>
        </p:nvSpPr>
        <p:spPr bwMode="auto">
          <a:xfrm>
            <a:off x="6777038" y="4391025"/>
            <a:ext cx="0" cy="13668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6" name="Rectangle 34"/>
          <p:cNvSpPr>
            <a:spLocks noChangeArrowheads="1"/>
          </p:cNvSpPr>
          <p:nvPr/>
        </p:nvSpPr>
        <p:spPr bwMode="auto">
          <a:xfrm>
            <a:off x="9982201" y="48006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6867" name="Line 35"/>
          <p:cNvSpPr>
            <a:spLocks noChangeShapeType="1"/>
          </p:cNvSpPr>
          <p:nvPr/>
        </p:nvSpPr>
        <p:spPr bwMode="auto">
          <a:xfrm>
            <a:off x="7048500" y="45720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8" name="Line 36"/>
          <p:cNvSpPr>
            <a:spLocks noChangeShapeType="1"/>
          </p:cNvSpPr>
          <p:nvPr/>
        </p:nvSpPr>
        <p:spPr bwMode="auto">
          <a:xfrm>
            <a:off x="7048500" y="5410200"/>
            <a:ext cx="2967038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69" name="Oval 37"/>
          <p:cNvSpPr>
            <a:spLocks noChangeArrowheads="1"/>
          </p:cNvSpPr>
          <p:nvPr/>
        </p:nvSpPr>
        <p:spPr bwMode="auto">
          <a:xfrm>
            <a:off x="7005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0" name="Oval 38"/>
          <p:cNvSpPr>
            <a:spLocks noChangeArrowheads="1"/>
          </p:cNvSpPr>
          <p:nvPr/>
        </p:nvSpPr>
        <p:spPr bwMode="auto">
          <a:xfrm>
            <a:off x="76152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1" name="Oval 39"/>
          <p:cNvSpPr>
            <a:spLocks noChangeArrowheads="1"/>
          </p:cNvSpPr>
          <p:nvPr/>
        </p:nvSpPr>
        <p:spPr bwMode="auto">
          <a:xfrm>
            <a:off x="7234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2" name="Oval 40"/>
          <p:cNvSpPr>
            <a:spLocks noChangeArrowheads="1"/>
          </p:cNvSpPr>
          <p:nvPr/>
        </p:nvSpPr>
        <p:spPr bwMode="auto">
          <a:xfrm>
            <a:off x="7386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3" name="Oval 41"/>
          <p:cNvSpPr>
            <a:spLocks noChangeArrowheads="1"/>
          </p:cNvSpPr>
          <p:nvPr/>
        </p:nvSpPr>
        <p:spPr bwMode="auto">
          <a:xfrm>
            <a:off x="68532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4" name="Oval 42"/>
          <p:cNvSpPr>
            <a:spLocks noChangeArrowheads="1"/>
          </p:cNvSpPr>
          <p:nvPr/>
        </p:nvSpPr>
        <p:spPr bwMode="auto">
          <a:xfrm>
            <a:off x="7005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5" name="Oval 43"/>
          <p:cNvSpPr>
            <a:spLocks noChangeArrowheads="1"/>
          </p:cNvSpPr>
          <p:nvPr/>
        </p:nvSpPr>
        <p:spPr bwMode="auto">
          <a:xfrm>
            <a:off x="88344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6" name="Oval 44"/>
          <p:cNvSpPr>
            <a:spLocks noChangeArrowheads="1"/>
          </p:cNvSpPr>
          <p:nvPr/>
        </p:nvSpPr>
        <p:spPr bwMode="auto">
          <a:xfrm>
            <a:off x="7843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7" name="Oval 45"/>
          <p:cNvSpPr>
            <a:spLocks noChangeArrowheads="1"/>
          </p:cNvSpPr>
          <p:nvPr/>
        </p:nvSpPr>
        <p:spPr bwMode="auto">
          <a:xfrm>
            <a:off x="7996238" y="4572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8" name="Oval 46"/>
          <p:cNvSpPr>
            <a:spLocks noChangeArrowheads="1"/>
          </p:cNvSpPr>
          <p:nvPr/>
        </p:nvSpPr>
        <p:spPr bwMode="auto">
          <a:xfrm>
            <a:off x="82248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79" name="Oval 47"/>
          <p:cNvSpPr>
            <a:spLocks noChangeArrowheads="1"/>
          </p:cNvSpPr>
          <p:nvPr/>
        </p:nvSpPr>
        <p:spPr bwMode="auto">
          <a:xfrm>
            <a:off x="84534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0" name="Oval 48"/>
          <p:cNvSpPr>
            <a:spLocks noChangeArrowheads="1"/>
          </p:cNvSpPr>
          <p:nvPr/>
        </p:nvSpPr>
        <p:spPr bwMode="auto">
          <a:xfrm>
            <a:off x="8148638" y="5029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1" name="Oval 49"/>
          <p:cNvSpPr>
            <a:spLocks noChangeArrowheads="1"/>
          </p:cNvSpPr>
          <p:nvPr/>
        </p:nvSpPr>
        <p:spPr bwMode="auto">
          <a:xfrm>
            <a:off x="92916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2" name="Oval 50"/>
          <p:cNvSpPr>
            <a:spLocks noChangeArrowheads="1"/>
          </p:cNvSpPr>
          <p:nvPr/>
        </p:nvSpPr>
        <p:spPr bwMode="auto">
          <a:xfrm>
            <a:off x="8529638" y="4800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3" name="Oval 51"/>
          <p:cNvSpPr>
            <a:spLocks noChangeArrowheads="1"/>
          </p:cNvSpPr>
          <p:nvPr/>
        </p:nvSpPr>
        <p:spPr bwMode="auto">
          <a:xfrm>
            <a:off x="8758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4" name="Oval 52"/>
          <p:cNvSpPr>
            <a:spLocks noChangeArrowheads="1"/>
          </p:cNvSpPr>
          <p:nvPr/>
        </p:nvSpPr>
        <p:spPr bwMode="auto">
          <a:xfrm>
            <a:off x="92916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5" name="Oval 53"/>
          <p:cNvSpPr>
            <a:spLocks noChangeArrowheads="1"/>
          </p:cNvSpPr>
          <p:nvPr/>
        </p:nvSpPr>
        <p:spPr bwMode="auto">
          <a:xfrm>
            <a:off x="9063038" y="4876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6" name="Oval 54"/>
          <p:cNvSpPr>
            <a:spLocks noChangeArrowheads="1"/>
          </p:cNvSpPr>
          <p:nvPr/>
        </p:nvSpPr>
        <p:spPr bwMode="auto">
          <a:xfrm>
            <a:off x="9748838" y="4648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7" name="Oval 55"/>
          <p:cNvSpPr>
            <a:spLocks noChangeArrowheads="1"/>
          </p:cNvSpPr>
          <p:nvPr/>
        </p:nvSpPr>
        <p:spPr bwMode="auto">
          <a:xfrm>
            <a:off x="9520238" y="4953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8" name="Oval 56"/>
          <p:cNvSpPr>
            <a:spLocks noChangeArrowheads="1"/>
          </p:cNvSpPr>
          <p:nvPr/>
        </p:nvSpPr>
        <p:spPr bwMode="auto">
          <a:xfrm>
            <a:off x="9901238" y="5105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89" name="Line 57"/>
          <p:cNvSpPr>
            <a:spLocks noChangeShapeType="1"/>
          </p:cNvSpPr>
          <p:nvPr/>
        </p:nvSpPr>
        <p:spPr bwMode="auto">
          <a:xfrm>
            <a:off x="2433638" y="2519364"/>
            <a:ext cx="0" cy="1519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0" name="Line 58"/>
          <p:cNvSpPr>
            <a:spLocks noChangeShapeType="1"/>
          </p:cNvSpPr>
          <p:nvPr/>
        </p:nvSpPr>
        <p:spPr bwMode="auto">
          <a:xfrm>
            <a:off x="2433638" y="4038600"/>
            <a:ext cx="3352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1" name="Line 59"/>
          <p:cNvSpPr>
            <a:spLocks noChangeShapeType="1"/>
          </p:cNvSpPr>
          <p:nvPr/>
        </p:nvSpPr>
        <p:spPr bwMode="auto">
          <a:xfrm flipV="1">
            <a:off x="2433638" y="2438400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2" name="Oval 60"/>
          <p:cNvSpPr>
            <a:spLocks noChangeArrowheads="1"/>
          </p:cNvSpPr>
          <p:nvPr/>
        </p:nvSpPr>
        <p:spPr bwMode="auto">
          <a:xfrm rot="-7282380">
            <a:off x="27384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3" name="Oval 61"/>
          <p:cNvSpPr>
            <a:spLocks noChangeArrowheads="1"/>
          </p:cNvSpPr>
          <p:nvPr/>
        </p:nvSpPr>
        <p:spPr bwMode="auto">
          <a:xfrm rot="-7282380">
            <a:off x="3119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4" name="Oval 62"/>
          <p:cNvSpPr>
            <a:spLocks noChangeArrowheads="1"/>
          </p:cNvSpPr>
          <p:nvPr/>
        </p:nvSpPr>
        <p:spPr bwMode="auto">
          <a:xfrm rot="-7282380">
            <a:off x="43386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5" name="Oval 63"/>
          <p:cNvSpPr>
            <a:spLocks noChangeArrowheads="1"/>
          </p:cNvSpPr>
          <p:nvPr/>
        </p:nvSpPr>
        <p:spPr bwMode="auto">
          <a:xfrm rot="-7282380">
            <a:off x="4643438" y="3124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6" name="Oval 64"/>
          <p:cNvSpPr>
            <a:spLocks noChangeArrowheads="1"/>
          </p:cNvSpPr>
          <p:nvPr/>
        </p:nvSpPr>
        <p:spPr bwMode="auto">
          <a:xfrm rot="-7282380">
            <a:off x="4948238" y="2057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7" name="Oval 65"/>
          <p:cNvSpPr>
            <a:spLocks noChangeArrowheads="1"/>
          </p:cNvSpPr>
          <p:nvPr/>
        </p:nvSpPr>
        <p:spPr bwMode="auto">
          <a:xfrm rot="-7282380">
            <a:off x="35004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8" name="Oval 66"/>
          <p:cNvSpPr>
            <a:spLocks noChangeArrowheads="1"/>
          </p:cNvSpPr>
          <p:nvPr/>
        </p:nvSpPr>
        <p:spPr bwMode="auto">
          <a:xfrm rot="-7282380">
            <a:off x="48720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899" name="Oval 67"/>
          <p:cNvSpPr>
            <a:spLocks noChangeArrowheads="1"/>
          </p:cNvSpPr>
          <p:nvPr/>
        </p:nvSpPr>
        <p:spPr bwMode="auto">
          <a:xfrm rot="-7282380">
            <a:off x="5176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0" name="Oval 68"/>
          <p:cNvSpPr>
            <a:spLocks noChangeArrowheads="1"/>
          </p:cNvSpPr>
          <p:nvPr/>
        </p:nvSpPr>
        <p:spPr bwMode="auto">
          <a:xfrm rot="-7282380">
            <a:off x="5024438" y="167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1" name="Oval 69"/>
          <p:cNvSpPr>
            <a:spLocks noChangeArrowheads="1"/>
          </p:cNvSpPr>
          <p:nvPr/>
        </p:nvSpPr>
        <p:spPr bwMode="auto">
          <a:xfrm rot="-7282380">
            <a:off x="5176838" y="2286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2" name="Oval 70"/>
          <p:cNvSpPr>
            <a:spLocks noChangeArrowheads="1"/>
          </p:cNvSpPr>
          <p:nvPr/>
        </p:nvSpPr>
        <p:spPr bwMode="auto">
          <a:xfrm rot="-7282380">
            <a:off x="4719638" y="2362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3" name="Oval 71"/>
          <p:cNvSpPr>
            <a:spLocks noChangeArrowheads="1"/>
          </p:cNvSpPr>
          <p:nvPr/>
        </p:nvSpPr>
        <p:spPr bwMode="auto">
          <a:xfrm rot="-7282380">
            <a:off x="4033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4" name="Oval 72"/>
          <p:cNvSpPr>
            <a:spLocks noChangeArrowheads="1"/>
          </p:cNvSpPr>
          <p:nvPr/>
        </p:nvSpPr>
        <p:spPr bwMode="auto">
          <a:xfrm rot="-7282380">
            <a:off x="43386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5" name="Oval 73"/>
          <p:cNvSpPr>
            <a:spLocks noChangeArrowheads="1"/>
          </p:cNvSpPr>
          <p:nvPr/>
        </p:nvSpPr>
        <p:spPr bwMode="auto">
          <a:xfrm rot="-7282380">
            <a:off x="3957638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6" name="Oval 74"/>
          <p:cNvSpPr>
            <a:spLocks noChangeArrowheads="1"/>
          </p:cNvSpPr>
          <p:nvPr/>
        </p:nvSpPr>
        <p:spPr bwMode="auto">
          <a:xfrm rot="-7282380">
            <a:off x="29670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7" name="Oval 75"/>
          <p:cNvSpPr>
            <a:spLocks noChangeArrowheads="1"/>
          </p:cNvSpPr>
          <p:nvPr/>
        </p:nvSpPr>
        <p:spPr bwMode="auto">
          <a:xfrm rot="-7282380">
            <a:off x="32718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8" name="Oval 76"/>
          <p:cNvSpPr>
            <a:spLocks noChangeArrowheads="1"/>
          </p:cNvSpPr>
          <p:nvPr/>
        </p:nvSpPr>
        <p:spPr bwMode="auto">
          <a:xfrm rot="-7282380">
            <a:off x="3652838" y="3276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09" name="Oval 77"/>
          <p:cNvSpPr>
            <a:spLocks noChangeArrowheads="1"/>
          </p:cNvSpPr>
          <p:nvPr/>
        </p:nvSpPr>
        <p:spPr bwMode="auto">
          <a:xfrm rot="-7282380">
            <a:off x="4262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0" name="Oval 78"/>
          <p:cNvSpPr>
            <a:spLocks noChangeArrowheads="1"/>
          </p:cNvSpPr>
          <p:nvPr/>
        </p:nvSpPr>
        <p:spPr bwMode="auto">
          <a:xfrm rot="-7282380">
            <a:off x="5329238" y="2743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1" name="Oval 79"/>
          <p:cNvSpPr>
            <a:spLocks noChangeArrowheads="1"/>
          </p:cNvSpPr>
          <p:nvPr/>
        </p:nvSpPr>
        <p:spPr bwMode="auto">
          <a:xfrm rot="-7282380">
            <a:off x="3881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2" name="Text Box 80"/>
          <p:cNvSpPr txBox="1">
            <a:spLocks noChangeArrowheads="1"/>
          </p:cNvSpPr>
          <p:nvPr/>
        </p:nvSpPr>
        <p:spPr bwMode="auto">
          <a:xfrm>
            <a:off x="2209800" y="2057400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16913" name="Line 81"/>
          <p:cNvSpPr>
            <a:spLocks noChangeShapeType="1"/>
          </p:cNvSpPr>
          <p:nvPr/>
        </p:nvSpPr>
        <p:spPr bwMode="auto">
          <a:xfrm flipV="1">
            <a:off x="2738438" y="1752600"/>
            <a:ext cx="1905000" cy="15240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4" name="Line 82"/>
          <p:cNvSpPr>
            <a:spLocks noChangeShapeType="1"/>
          </p:cNvSpPr>
          <p:nvPr/>
        </p:nvSpPr>
        <p:spPr bwMode="auto">
          <a:xfrm flipV="1">
            <a:off x="2738438" y="3657601"/>
            <a:ext cx="2743200" cy="4763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5" name="Rectangle 83"/>
          <p:cNvSpPr>
            <a:spLocks noChangeArrowheads="1"/>
          </p:cNvSpPr>
          <p:nvPr/>
        </p:nvSpPr>
        <p:spPr bwMode="auto">
          <a:xfrm>
            <a:off x="5715001" y="38100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6916" name="Rectangle 84"/>
          <p:cNvSpPr>
            <a:spLocks noChangeArrowheads="1"/>
          </p:cNvSpPr>
          <p:nvPr/>
        </p:nvSpPr>
        <p:spPr bwMode="auto">
          <a:xfrm>
            <a:off x="10058401" y="3733800"/>
            <a:ext cx="4667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6917" name="Line 85"/>
          <p:cNvSpPr>
            <a:spLocks noChangeShapeType="1"/>
          </p:cNvSpPr>
          <p:nvPr/>
        </p:nvSpPr>
        <p:spPr bwMode="auto">
          <a:xfrm flipH="1">
            <a:off x="6705601" y="2325688"/>
            <a:ext cx="11113" cy="1636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8" name="Line 86"/>
          <p:cNvSpPr>
            <a:spLocks noChangeShapeType="1"/>
          </p:cNvSpPr>
          <p:nvPr/>
        </p:nvSpPr>
        <p:spPr bwMode="auto">
          <a:xfrm flipV="1">
            <a:off x="6705600" y="3962400"/>
            <a:ext cx="3429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19" name="Line 87"/>
          <p:cNvSpPr>
            <a:spLocks noChangeShapeType="1"/>
          </p:cNvSpPr>
          <p:nvPr/>
        </p:nvSpPr>
        <p:spPr bwMode="auto">
          <a:xfrm flipV="1">
            <a:off x="6716713" y="2320925"/>
            <a:ext cx="3429000" cy="1143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0" name="Oval 88"/>
          <p:cNvSpPr>
            <a:spLocks noChangeArrowheads="1"/>
          </p:cNvSpPr>
          <p:nvPr/>
        </p:nvSpPr>
        <p:spPr bwMode="auto">
          <a:xfrm rot="-7282380">
            <a:off x="6853238" y="3235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1" name="Oval 89"/>
          <p:cNvSpPr>
            <a:spLocks noChangeArrowheads="1"/>
          </p:cNvSpPr>
          <p:nvPr/>
        </p:nvSpPr>
        <p:spPr bwMode="auto">
          <a:xfrm rot="-7282380">
            <a:off x="7005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2" name="Oval 90"/>
          <p:cNvSpPr>
            <a:spLocks noChangeArrowheads="1"/>
          </p:cNvSpPr>
          <p:nvPr/>
        </p:nvSpPr>
        <p:spPr bwMode="auto">
          <a:xfrm rot="-7282380">
            <a:off x="8610600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3" name="Oval 91"/>
          <p:cNvSpPr>
            <a:spLocks noChangeArrowheads="1"/>
          </p:cNvSpPr>
          <p:nvPr/>
        </p:nvSpPr>
        <p:spPr bwMode="auto">
          <a:xfrm rot="-7282380">
            <a:off x="92916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4" name="Oval 92"/>
          <p:cNvSpPr>
            <a:spLocks noChangeArrowheads="1"/>
          </p:cNvSpPr>
          <p:nvPr/>
        </p:nvSpPr>
        <p:spPr bwMode="auto">
          <a:xfrm rot="-7282380">
            <a:off x="7386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5" name="Oval 93"/>
          <p:cNvSpPr>
            <a:spLocks noChangeArrowheads="1"/>
          </p:cNvSpPr>
          <p:nvPr/>
        </p:nvSpPr>
        <p:spPr bwMode="auto">
          <a:xfrm rot="-7282380">
            <a:off x="9063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6" name="Oval 94"/>
          <p:cNvSpPr>
            <a:spLocks noChangeArrowheads="1"/>
          </p:cNvSpPr>
          <p:nvPr/>
        </p:nvSpPr>
        <p:spPr bwMode="auto">
          <a:xfrm rot="-7282380">
            <a:off x="9291638" y="2819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16927" name="Oval 95"/>
          <p:cNvSpPr>
            <a:spLocks noChangeArrowheads="1"/>
          </p:cNvSpPr>
          <p:nvPr/>
        </p:nvSpPr>
        <p:spPr bwMode="auto">
          <a:xfrm rot="-7282380">
            <a:off x="9459913" y="2438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8" name="Oval 96"/>
          <p:cNvSpPr>
            <a:spLocks noChangeArrowheads="1"/>
          </p:cNvSpPr>
          <p:nvPr/>
        </p:nvSpPr>
        <p:spPr bwMode="auto">
          <a:xfrm rot="-7282380">
            <a:off x="8834438" y="2209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29" name="Oval 97"/>
          <p:cNvSpPr>
            <a:spLocks noChangeArrowheads="1"/>
          </p:cNvSpPr>
          <p:nvPr/>
        </p:nvSpPr>
        <p:spPr bwMode="auto">
          <a:xfrm rot="-7282380">
            <a:off x="81486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0" name="Oval 98"/>
          <p:cNvSpPr>
            <a:spLocks noChangeArrowheads="1"/>
          </p:cNvSpPr>
          <p:nvPr/>
        </p:nvSpPr>
        <p:spPr bwMode="auto">
          <a:xfrm rot="-7282380">
            <a:off x="8224838" y="2667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1" name="Oval 99"/>
          <p:cNvSpPr>
            <a:spLocks noChangeArrowheads="1"/>
          </p:cNvSpPr>
          <p:nvPr/>
        </p:nvSpPr>
        <p:spPr bwMode="auto">
          <a:xfrm rot="-7282380">
            <a:off x="7920038" y="2590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2" name="Oval 100"/>
          <p:cNvSpPr>
            <a:spLocks noChangeArrowheads="1"/>
          </p:cNvSpPr>
          <p:nvPr/>
        </p:nvSpPr>
        <p:spPr bwMode="auto">
          <a:xfrm rot="-7282380">
            <a:off x="7081838" y="3352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3" name="Oval 101"/>
          <p:cNvSpPr>
            <a:spLocks noChangeArrowheads="1"/>
          </p:cNvSpPr>
          <p:nvPr/>
        </p:nvSpPr>
        <p:spPr bwMode="auto">
          <a:xfrm rot="-7282380">
            <a:off x="7234238" y="3082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4" name="Oval 102"/>
          <p:cNvSpPr>
            <a:spLocks noChangeArrowheads="1"/>
          </p:cNvSpPr>
          <p:nvPr/>
        </p:nvSpPr>
        <p:spPr bwMode="auto">
          <a:xfrm rot="-7282380">
            <a:off x="7615238" y="3200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5" name="Oval 103"/>
          <p:cNvSpPr>
            <a:spLocks noChangeArrowheads="1"/>
          </p:cNvSpPr>
          <p:nvPr/>
        </p:nvSpPr>
        <p:spPr bwMode="auto">
          <a:xfrm rot="-7282380">
            <a:off x="8453438" y="2971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6" name="Oval 104"/>
          <p:cNvSpPr>
            <a:spLocks noChangeArrowheads="1"/>
          </p:cNvSpPr>
          <p:nvPr/>
        </p:nvSpPr>
        <p:spPr bwMode="auto">
          <a:xfrm rot="-7282380">
            <a:off x="9748838" y="2625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7" name="Oval 105"/>
          <p:cNvSpPr>
            <a:spLocks noChangeArrowheads="1"/>
          </p:cNvSpPr>
          <p:nvPr/>
        </p:nvSpPr>
        <p:spPr bwMode="auto">
          <a:xfrm rot="-7282380">
            <a:off x="7767638" y="2895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38" name="Text Box 106"/>
          <p:cNvSpPr txBox="1">
            <a:spLocks noChangeArrowheads="1"/>
          </p:cNvSpPr>
          <p:nvPr/>
        </p:nvSpPr>
        <p:spPr bwMode="auto">
          <a:xfrm>
            <a:off x="6492875" y="1939925"/>
            <a:ext cx="38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>
                <a:latin typeface="Arial" panose="020B0604020202020204" pitchFamily="34" charset="0"/>
              </a:rPr>
              <a:t>Y</a:t>
            </a:r>
          </a:p>
        </p:txBody>
      </p:sp>
      <p:sp>
        <p:nvSpPr>
          <p:cNvPr id="1016939" name="Oval 107"/>
          <p:cNvSpPr>
            <a:spLocks noChangeArrowheads="1"/>
          </p:cNvSpPr>
          <p:nvPr/>
        </p:nvSpPr>
        <p:spPr bwMode="auto">
          <a:xfrm rot="-7282380">
            <a:off x="9596438" y="198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40" name="Line 108"/>
          <p:cNvSpPr>
            <a:spLocks noChangeShapeType="1"/>
          </p:cNvSpPr>
          <p:nvPr/>
        </p:nvSpPr>
        <p:spPr bwMode="auto">
          <a:xfrm flipV="1">
            <a:off x="7005638" y="1905000"/>
            <a:ext cx="2667000" cy="9144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41" name="Line 109"/>
          <p:cNvSpPr>
            <a:spLocks noChangeShapeType="1"/>
          </p:cNvSpPr>
          <p:nvPr/>
        </p:nvSpPr>
        <p:spPr bwMode="auto">
          <a:xfrm flipV="1">
            <a:off x="7158038" y="2971800"/>
            <a:ext cx="2667000" cy="83820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6942" name="Rectangle 110"/>
          <p:cNvSpPr>
            <a:spLocks noChangeArrowheads="1"/>
          </p:cNvSpPr>
          <p:nvPr/>
        </p:nvSpPr>
        <p:spPr bwMode="auto">
          <a:xfrm rot="16200000">
            <a:off x="1449388" y="48752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6943" name="Rectangle 111"/>
          <p:cNvSpPr>
            <a:spLocks noChangeArrowheads="1"/>
          </p:cNvSpPr>
          <p:nvPr/>
        </p:nvSpPr>
        <p:spPr bwMode="auto">
          <a:xfrm rot="16200000">
            <a:off x="5868988" y="48752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6944" name="Line 112"/>
          <p:cNvSpPr>
            <a:spLocks noChangeShapeType="1"/>
          </p:cNvSpPr>
          <p:nvPr/>
        </p:nvSpPr>
        <p:spPr bwMode="auto">
          <a:xfrm>
            <a:off x="6172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6945" name="Rectangle 113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11632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ChangeArrowheads="1"/>
          </p:cNvSpPr>
          <p:nvPr/>
        </p:nvSpPr>
        <p:spPr bwMode="auto">
          <a:xfrm>
            <a:off x="2819400" y="2124076"/>
            <a:ext cx="26670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017859" name="Rectangle 3"/>
          <p:cNvSpPr>
            <a:spLocks noChangeArrowheads="1"/>
          </p:cNvSpPr>
          <p:nvPr/>
        </p:nvSpPr>
        <p:spPr bwMode="auto">
          <a:xfrm>
            <a:off x="7239000" y="2514601"/>
            <a:ext cx="2362200" cy="466725"/>
          </a:xfrm>
          <a:prstGeom prst="rect">
            <a:avLst/>
          </a:prstGeom>
          <a:solidFill>
            <a:srgbClr val="FDE0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Arial" panose="020B0604020202020204" pitchFamily="34" charset="0"/>
            </a:endParaRPr>
          </a:p>
        </p:txBody>
      </p:sp>
      <p:graphicFrame>
        <p:nvGraphicFramePr>
          <p:cNvPr id="101786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828800" y="1752600"/>
          <a:ext cx="10414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21" name="Clip" r:id="rId4" imgW="780840" imgH="752400" progId="MS_ClipArt_Gallery.2">
                  <p:embed/>
                </p:oleObj>
              </mc:Choice>
              <mc:Fallback>
                <p:oleObj name="Clip" r:id="rId4" imgW="780840" imgH="75240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752600"/>
                        <a:ext cx="10414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7861" name="Rectangle 5"/>
          <p:cNvSpPr>
            <a:spLocks noChangeArrowheads="1"/>
          </p:cNvSpPr>
          <p:nvPr/>
        </p:nvSpPr>
        <p:spPr bwMode="auto">
          <a:xfrm>
            <a:off x="2667001" y="307976"/>
            <a:ext cx="6969125" cy="1074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en-US" sz="4000">
                <a:solidFill>
                  <a:schemeClr val="tx2"/>
                </a:solidFill>
                <a:latin typeface="Arial" panose="020B0604020202020204" pitchFamily="34" charset="0"/>
              </a:rPr>
              <a:t>Residual Analysis for Independence</a:t>
            </a:r>
          </a:p>
        </p:txBody>
      </p:sp>
      <p:sp>
        <p:nvSpPr>
          <p:cNvPr id="1017862" name="Rectangle 6"/>
          <p:cNvSpPr>
            <a:spLocks noChangeArrowheads="1"/>
          </p:cNvSpPr>
          <p:nvPr/>
        </p:nvSpPr>
        <p:spPr bwMode="auto">
          <a:xfrm>
            <a:off x="2801939" y="2116138"/>
            <a:ext cx="33115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Not Independent</a:t>
            </a:r>
          </a:p>
        </p:txBody>
      </p:sp>
      <p:sp>
        <p:nvSpPr>
          <p:cNvPr id="1017863" name="Rectangle 7"/>
          <p:cNvSpPr>
            <a:spLocks noChangeArrowheads="1"/>
          </p:cNvSpPr>
          <p:nvPr/>
        </p:nvSpPr>
        <p:spPr bwMode="auto">
          <a:xfrm>
            <a:off x="7391401" y="2497138"/>
            <a:ext cx="2836863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Arial" panose="020B0604020202020204" pitchFamily="34" charset="0"/>
              </a:rPr>
              <a:t>Independent</a:t>
            </a:r>
          </a:p>
        </p:txBody>
      </p:sp>
      <p:sp>
        <p:nvSpPr>
          <p:cNvPr id="1017864" name="Line 8"/>
          <p:cNvSpPr>
            <a:spLocks noChangeShapeType="1"/>
          </p:cNvSpPr>
          <p:nvPr/>
        </p:nvSpPr>
        <p:spPr bwMode="auto">
          <a:xfrm>
            <a:off x="2590800" y="294640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65" name="Line 9"/>
          <p:cNvSpPr>
            <a:spLocks noChangeShapeType="1"/>
          </p:cNvSpPr>
          <p:nvPr/>
        </p:nvSpPr>
        <p:spPr bwMode="auto">
          <a:xfrm>
            <a:off x="2590800" y="357505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66" name="Rectangle 10"/>
          <p:cNvSpPr>
            <a:spLocks noChangeArrowheads="1"/>
          </p:cNvSpPr>
          <p:nvPr/>
        </p:nvSpPr>
        <p:spPr bwMode="auto">
          <a:xfrm>
            <a:off x="5697539" y="3355975"/>
            <a:ext cx="4921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7867" name="Line 11"/>
          <p:cNvSpPr>
            <a:spLocks noChangeShapeType="1"/>
          </p:cNvSpPr>
          <p:nvPr/>
        </p:nvSpPr>
        <p:spPr bwMode="auto">
          <a:xfrm flipV="1">
            <a:off x="2873375" y="2895600"/>
            <a:ext cx="25590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68" name="Line 12"/>
          <p:cNvSpPr>
            <a:spLocks noChangeShapeType="1"/>
          </p:cNvSpPr>
          <p:nvPr/>
        </p:nvSpPr>
        <p:spPr bwMode="auto">
          <a:xfrm flipV="1">
            <a:off x="3025775" y="3352800"/>
            <a:ext cx="2482850" cy="75565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69" name="Oval 13"/>
          <p:cNvSpPr>
            <a:spLocks noChangeArrowheads="1"/>
          </p:cNvSpPr>
          <p:nvPr/>
        </p:nvSpPr>
        <p:spPr bwMode="auto">
          <a:xfrm>
            <a:off x="3124200" y="35401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0" name="Oval 14"/>
          <p:cNvSpPr>
            <a:spLocks noChangeArrowheads="1"/>
          </p:cNvSpPr>
          <p:nvPr/>
        </p:nvSpPr>
        <p:spPr bwMode="auto">
          <a:xfrm>
            <a:off x="3048000" y="3768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1" name="Oval 15"/>
          <p:cNvSpPr>
            <a:spLocks noChangeArrowheads="1"/>
          </p:cNvSpPr>
          <p:nvPr/>
        </p:nvSpPr>
        <p:spPr bwMode="auto">
          <a:xfrm>
            <a:off x="3429000" y="3463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2" name="Oval 16"/>
          <p:cNvSpPr>
            <a:spLocks noChangeArrowheads="1"/>
          </p:cNvSpPr>
          <p:nvPr/>
        </p:nvSpPr>
        <p:spPr bwMode="auto">
          <a:xfrm>
            <a:off x="3352800" y="3692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3" name="Oval 17"/>
          <p:cNvSpPr>
            <a:spLocks noChangeArrowheads="1"/>
          </p:cNvSpPr>
          <p:nvPr/>
        </p:nvSpPr>
        <p:spPr bwMode="auto">
          <a:xfrm>
            <a:off x="3733800" y="3463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4" name="Oval 18"/>
          <p:cNvSpPr>
            <a:spLocks noChangeArrowheads="1"/>
          </p:cNvSpPr>
          <p:nvPr/>
        </p:nvSpPr>
        <p:spPr bwMode="auto">
          <a:xfrm>
            <a:off x="2743200" y="3616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5" name="Oval 19"/>
          <p:cNvSpPr>
            <a:spLocks noChangeArrowheads="1"/>
          </p:cNvSpPr>
          <p:nvPr/>
        </p:nvSpPr>
        <p:spPr bwMode="auto">
          <a:xfrm>
            <a:off x="4495800" y="32353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6" name="Oval 20"/>
          <p:cNvSpPr>
            <a:spLocks noChangeArrowheads="1"/>
          </p:cNvSpPr>
          <p:nvPr/>
        </p:nvSpPr>
        <p:spPr bwMode="auto">
          <a:xfrm>
            <a:off x="4267200" y="3387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7" name="Oval 21"/>
          <p:cNvSpPr>
            <a:spLocks noChangeArrowheads="1"/>
          </p:cNvSpPr>
          <p:nvPr/>
        </p:nvSpPr>
        <p:spPr bwMode="auto">
          <a:xfrm>
            <a:off x="4038600" y="3311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8" name="Oval 22"/>
          <p:cNvSpPr>
            <a:spLocks noChangeArrowheads="1"/>
          </p:cNvSpPr>
          <p:nvPr/>
        </p:nvSpPr>
        <p:spPr bwMode="auto">
          <a:xfrm>
            <a:off x="5181600" y="31591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79" name="Oval 23"/>
          <p:cNvSpPr>
            <a:spLocks noChangeArrowheads="1"/>
          </p:cNvSpPr>
          <p:nvPr/>
        </p:nvSpPr>
        <p:spPr bwMode="auto">
          <a:xfrm>
            <a:off x="4876800" y="30829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0" name="Oval 24"/>
          <p:cNvSpPr>
            <a:spLocks noChangeArrowheads="1"/>
          </p:cNvSpPr>
          <p:nvPr/>
        </p:nvSpPr>
        <p:spPr bwMode="auto">
          <a:xfrm>
            <a:off x="4724400" y="33115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1" name="Oval 25"/>
          <p:cNvSpPr>
            <a:spLocks noChangeArrowheads="1"/>
          </p:cNvSpPr>
          <p:nvPr/>
        </p:nvSpPr>
        <p:spPr bwMode="auto">
          <a:xfrm>
            <a:off x="5410200" y="300672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2" name="Oval 26"/>
          <p:cNvSpPr>
            <a:spLocks noChangeArrowheads="1"/>
          </p:cNvSpPr>
          <p:nvPr/>
        </p:nvSpPr>
        <p:spPr bwMode="auto">
          <a:xfrm>
            <a:off x="7467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3" name="Line 27"/>
          <p:cNvSpPr>
            <a:spLocks noChangeShapeType="1"/>
          </p:cNvSpPr>
          <p:nvPr/>
        </p:nvSpPr>
        <p:spPr bwMode="auto">
          <a:xfrm>
            <a:off x="6781800" y="35623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4" name="Line 28"/>
          <p:cNvSpPr>
            <a:spLocks noChangeShapeType="1"/>
          </p:cNvSpPr>
          <p:nvPr/>
        </p:nvSpPr>
        <p:spPr bwMode="auto">
          <a:xfrm>
            <a:off x="6781800" y="41910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5" name="Rectangle 29"/>
          <p:cNvSpPr>
            <a:spLocks noChangeArrowheads="1"/>
          </p:cNvSpPr>
          <p:nvPr/>
        </p:nvSpPr>
        <p:spPr bwMode="auto">
          <a:xfrm>
            <a:off x="9812339" y="3962400"/>
            <a:ext cx="4921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7886" name="Line 30"/>
          <p:cNvSpPr>
            <a:spLocks noChangeShapeType="1"/>
          </p:cNvSpPr>
          <p:nvPr/>
        </p:nvSpPr>
        <p:spPr bwMode="auto">
          <a:xfrm>
            <a:off x="6915150" y="37338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7" name="Line 31"/>
          <p:cNvSpPr>
            <a:spLocks noChangeShapeType="1"/>
          </p:cNvSpPr>
          <p:nvPr/>
        </p:nvSpPr>
        <p:spPr bwMode="auto">
          <a:xfrm>
            <a:off x="6915150" y="4572000"/>
            <a:ext cx="278765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8" name="Oval 32"/>
          <p:cNvSpPr>
            <a:spLocks noChangeArrowheads="1"/>
          </p:cNvSpPr>
          <p:nvPr/>
        </p:nvSpPr>
        <p:spPr bwMode="auto">
          <a:xfrm>
            <a:off x="74676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89" name="Oval 33"/>
          <p:cNvSpPr>
            <a:spLocks noChangeArrowheads="1"/>
          </p:cNvSpPr>
          <p:nvPr/>
        </p:nvSpPr>
        <p:spPr bwMode="auto">
          <a:xfrm>
            <a:off x="72390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0" name="Oval 34"/>
          <p:cNvSpPr>
            <a:spLocks noChangeArrowheads="1"/>
          </p:cNvSpPr>
          <p:nvPr/>
        </p:nvSpPr>
        <p:spPr bwMode="auto">
          <a:xfrm>
            <a:off x="6934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1" name="Oval 35"/>
          <p:cNvSpPr>
            <a:spLocks noChangeArrowheads="1"/>
          </p:cNvSpPr>
          <p:nvPr/>
        </p:nvSpPr>
        <p:spPr bwMode="auto">
          <a:xfrm>
            <a:off x="67818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2" name="Oval 36"/>
          <p:cNvSpPr>
            <a:spLocks noChangeArrowheads="1"/>
          </p:cNvSpPr>
          <p:nvPr/>
        </p:nvSpPr>
        <p:spPr bwMode="auto">
          <a:xfrm>
            <a:off x="70866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3" name="Oval 37"/>
          <p:cNvSpPr>
            <a:spLocks noChangeArrowheads="1"/>
          </p:cNvSpPr>
          <p:nvPr/>
        </p:nvSpPr>
        <p:spPr bwMode="auto">
          <a:xfrm>
            <a:off x="84582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4" name="Oval 38"/>
          <p:cNvSpPr>
            <a:spLocks noChangeArrowheads="1"/>
          </p:cNvSpPr>
          <p:nvPr/>
        </p:nvSpPr>
        <p:spPr bwMode="auto">
          <a:xfrm>
            <a:off x="8305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5" name="Oval 39"/>
          <p:cNvSpPr>
            <a:spLocks noChangeArrowheads="1"/>
          </p:cNvSpPr>
          <p:nvPr/>
        </p:nvSpPr>
        <p:spPr bwMode="auto">
          <a:xfrm>
            <a:off x="8153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6" name="Oval 40"/>
          <p:cNvSpPr>
            <a:spLocks noChangeArrowheads="1"/>
          </p:cNvSpPr>
          <p:nvPr/>
        </p:nvSpPr>
        <p:spPr bwMode="auto">
          <a:xfrm>
            <a:off x="7924800" y="4343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7" name="Oval 41"/>
          <p:cNvSpPr>
            <a:spLocks noChangeArrowheads="1"/>
          </p:cNvSpPr>
          <p:nvPr/>
        </p:nvSpPr>
        <p:spPr bwMode="auto">
          <a:xfrm>
            <a:off x="8001000" y="38100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8" name="Oval 42"/>
          <p:cNvSpPr>
            <a:spLocks noChangeArrowheads="1"/>
          </p:cNvSpPr>
          <p:nvPr/>
        </p:nvSpPr>
        <p:spPr bwMode="auto">
          <a:xfrm>
            <a:off x="7696200" y="3962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899" name="Oval 43"/>
          <p:cNvSpPr>
            <a:spLocks noChangeArrowheads="1"/>
          </p:cNvSpPr>
          <p:nvPr/>
        </p:nvSpPr>
        <p:spPr bwMode="auto">
          <a:xfrm>
            <a:off x="90678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0" name="Oval 44"/>
          <p:cNvSpPr>
            <a:spLocks noChangeArrowheads="1"/>
          </p:cNvSpPr>
          <p:nvPr/>
        </p:nvSpPr>
        <p:spPr bwMode="auto">
          <a:xfrm>
            <a:off x="8763000" y="4038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1" name="Oval 45"/>
          <p:cNvSpPr>
            <a:spLocks noChangeArrowheads="1"/>
          </p:cNvSpPr>
          <p:nvPr/>
        </p:nvSpPr>
        <p:spPr bwMode="auto">
          <a:xfrm>
            <a:off x="85344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2" name="Oval 46"/>
          <p:cNvSpPr>
            <a:spLocks noChangeArrowheads="1"/>
          </p:cNvSpPr>
          <p:nvPr/>
        </p:nvSpPr>
        <p:spPr bwMode="auto">
          <a:xfrm>
            <a:off x="9372600" y="4114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3" name="Oval 47"/>
          <p:cNvSpPr>
            <a:spLocks noChangeArrowheads="1"/>
          </p:cNvSpPr>
          <p:nvPr/>
        </p:nvSpPr>
        <p:spPr bwMode="auto">
          <a:xfrm>
            <a:off x="9525000" y="3733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4" name="Oval 48"/>
          <p:cNvSpPr>
            <a:spLocks noChangeArrowheads="1"/>
          </p:cNvSpPr>
          <p:nvPr/>
        </p:nvSpPr>
        <p:spPr bwMode="auto">
          <a:xfrm>
            <a:off x="9067800" y="3886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5" name="Oval 49"/>
          <p:cNvSpPr>
            <a:spLocks noChangeArrowheads="1"/>
          </p:cNvSpPr>
          <p:nvPr/>
        </p:nvSpPr>
        <p:spPr bwMode="auto">
          <a:xfrm>
            <a:off x="9601200" y="4267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6" name="Rectangle 50"/>
          <p:cNvSpPr>
            <a:spLocks noChangeArrowheads="1"/>
          </p:cNvSpPr>
          <p:nvPr/>
        </p:nvSpPr>
        <p:spPr bwMode="auto">
          <a:xfrm rot="16200000">
            <a:off x="1601788" y="342106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7907" name="Rectangle 51"/>
          <p:cNvSpPr>
            <a:spLocks noChangeArrowheads="1"/>
          </p:cNvSpPr>
          <p:nvPr/>
        </p:nvSpPr>
        <p:spPr bwMode="auto">
          <a:xfrm rot="16200000">
            <a:off x="5868988" y="40370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7908" name="Line 52"/>
          <p:cNvSpPr>
            <a:spLocks noChangeShapeType="1"/>
          </p:cNvSpPr>
          <p:nvPr/>
        </p:nvSpPr>
        <p:spPr bwMode="auto">
          <a:xfrm>
            <a:off x="2590800" y="4857750"/>
            <a:ext cx="0" cy="139065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09" name="Line 53"/>
          <p:cNvSpPr>
            <a:spLocks noChangeShapeType="1"/>
          </p:cNvSpPr>
          <p:nvPr/>
        </p:nvSpPr>
        <p:spPr bwMode="auto">
          <a:xfrm>
            <a:off x="2590800" y="5486400"/>
            <a:ext cx="3073400" cy="0"/>
          </a:xfrm>
          <a:prstGeom prst="line">
            <a:avLst/>
          </a:prstGeom>
          <a:noFill/>
          <a:ln w="254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0" name="Rectangle 54"/>
          <p:cNvSpPr>
            <a:spLocks noChangeArrowheads="1"/>
          </p:cNvSpPr>
          <p:nvPr/>
        </p:nvSpPr>
        <p:spPr bwMode="auto">
          <a:xfrm>
            <a:off x="5697539" y="5257800"/>
            <a:ext cx="492125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bg2"/>
                </a:solidFill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1017911" name="Oval 55"/>
          <p:cNvSpPr>
            <a:spLocks noChangeArrowheads="1"/>
          </p:cNvSpPr>
          <p:nvPr/>
        </p:nvSpPr>
        <p:spPr bwMode="auto">
          <a:xfrm>
            <a:off x="3276600" y="5181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2" name="Oval 56"/>
          <p:cNvSpPr>
            <a:spLocks noChangeArrowheads="1"/>
          </p:cNvSpPr>
          <p:nvPr/>
        </p:nvSpPr>
        <p:spPr bwMode="auto">
          <a:xfrm>
            <a:off x="2971800" y="5257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3" name="Oval 57"/>
          <p:cNvSpPr>
            <a:spLocks noChangeArrowheads="1"/>
          </p:cNvSpPr>
          <p:nvPr/>
        </p:nvSpPr>
        <p:spPr bwMode="auto">
          <a:xfrm>
            <a:off x="3429000" y="53752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4" name="Oval 58"/>
          <p:cNvSpPr>
            <a:spLocks noChangeArrowheads="1"/>
          </p:cNvSpPr>
          <p:nvPr/>
        </p:nvSpPr>
        <p:spPr bwMode="auto">
          <a:xfrm>
            <a:off x="36576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5" name="Oval 59"/>
          <p:cNvSpPr>
            <a:spLocks noChangeArrowheads="1"/>
          </p:cNvSpPr>
          <p:nvPr/>
        </p:nvSpPr>
        <p:spPr bwMode="auto">
          <a:xfrm>
            <a:off x="3886200" y="57912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6" name="Oval 60"/>
          <p:cNvSpPr>
            <a:spLocks noChangeArrowheads="1"/>
          </p:cNvSpPr>
          <p:nvPr/>
        </p:nvSpPr>
        <p:spPr bwMode="auto">
          <a:xfrm>
            <a:off x="2743200" y="5527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7" name="Oval 61"/>
          <p:cNvSpPr>
            <a:spLocks noChangeArrowheads="1"/>
          </p:cNvSpPr>
          <p:nvPr/>
        </p:nvSpPr>
        <p:spPr bwMode="auto">
          <a:xfrm>
            <a:off x="4495800" y="51466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8" name="Oval 62"/>
          <p:cNvSpPr>
            <a:spLocks noChangeArrowheads="1"/>
          </p:cNvSpPr>
          <p:nvPr/>
        </p:nvSpPr>
        <p:spPr bwMode="auto">
          <a:xfrm>
            <a:off x="4267200" y="52990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19" name="Oval 63"/>
          <p:cNvSpPr>
            <a:spLocks noChangeArrowheads="1"/>
          </p:cNvSpPr>
          <p:nvPr/>
        </p:nvSpPr>
        <p:spPr bwMode="auto">
          <a:xfrm>
            <a:off x="41148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20" name="Oval 64"/>
          <p:cNvSpPr>
            <a:spLocks noChangeArrowheads="1"/>
          </p:cNvSpPr>
          <p:nvPr/>
        </p:nvSpPr>
        <p:spPr bwMode="auto">
          <a:xfrm>
            <a:off x="5105400" y="56388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21" name="Oval 65"/>
          <p:cNvSpPr>
            <a:spLocks noChangeArrowheads="1"/>
          </p:cNvSpPr>
          <p:nvPr/>
        </p:nvSpPr>
        <p:spPr bwMode="auto">
          <a:xfrm>
            <a:off x="4876800" y="54864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22" name="Oval 66"/>
          <p:cNvSpPr>
            <a:spLocks noChangeArrowheads="1"/>
          </p:cNvSpPr>
          <p:nvPr/>
        </p:nvSpPr>
        <p:spPr bwMode="auto">
          <a:xfrm>
            <a:off x="4724400" y="5222875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23" name="Oval 67"/>
          <p:cNvSpPr>
            <a:spLocks noChangeArrowheads="1"/>
          </p:cNvSpPr>
          <p:nvPr/>
        </p:nvSpPr>
        <p:spPr bwMode="auto">
          <a:xfrm>
            <a:off x="5410200" y="5562600"/>
            <a:ext cx="228600" cy="228600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7924" name="Rectangle 68"/>
          <p:cNvSpPr>
            <a:spLocks noChangeArrowheads="1"/>
          </p:cNvSpPr>
          <p:nvPr/>
        </p:nvSpPr>
        <p:spPr bwMode="auto">
          <a:xfrm rot="16200000">
            <a:off x="1601788" y="5332413"/>
            <a:ext cx="13049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>
                <a:latin typeface="Arial" panose="020B0604020202020204" pitchFamily="34" charset="0"/>
              </a:rPr>
              <a:t>residuals</a:t>
            </a:r>
          </a:p>
        </p:txBody>
      </p:sp>
      <p:sp>
        <p:nvSpPr>
          <p:cNvPr id="1017925" name="Freeform 69"/>
          <p:cNvSpPr>
            <a:spLocks/>
          </p:cNvSpPr>
          <p:nvPr/>
        </p:nvSpPr>
        <p:spPr bwMode="auto">
          <a:xfrm>
            <a:off x="2640014" y="5003800"/>
            <a:ext cx="3303587" cy="369332"/>
          </a:xfrm>
          <a:custGeom>
            <a:avLst/>
            <a:gdLst>
              <a:gd name="T0" fmla="*/ 11 w 2081"/>
              <a:gd name="T1" fmla="*/ 388 h 414"/>
              <a:gd name="T2" fmla="*/ 65 w 2081"/>
              <a:gd name="T3" fmla="*/ 352 h 414"/>
              <a:gd name="T4" fmla="*/ 401 w 2081"/>
              <a:gd name="T5" fmla="*/ 16 h 414"/>
              <a:gd name="T6" fmla="*/ 833 w 2081"/>
              <a:gd name="T7" fmla="*/ 400 h 414"/>
              <a:gd name="T8" fmla="*/ 1217 w 2081"/>
              <a:gd name="T9" fmla="*/ 16 h 414"/>
              <a:gd name="T10" fmla="*/ 1697 w 2081"/>
              <a:gd name="T11" fmla="*/ 304 h 414"/>
              <a:gd name="T12" fmla="*/ 2081 w 2081"/>
              <a:gd name="T13" fmla="*/ 160 h 4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081" h="414">
                <a:moveTo>
                  <a:pt x="11" y="388"/>
                </a:moveTo>
                <a:cubicBezTo>
                  <a:pt x="20" y="381"/>
                  <a:pt x="0" y="414"/>
                  <a:pt x="65" y="352"/>
                </a:cubicBezTo>
                <a:cubicBezTo>
                  <a:pt x="130" y="290"/>
                  <a:pt x="273" y="8"/>
                  <a:pt x="401" y="16"/>
                </a:cubicBezTo>
                <a:cubicBezTo>
                  <a:pt x="529" y="24"/>
                  <a:pt x="697" y="400"/>
                  <a:pt x="833" y="400"/>
                </a:cubicBezTo>
                <a:cubicBezTo>
                  <a:pt x="969" y="400"/>
                  <a:pt x="1073" y="32"/>
                  <a:pt x="1217" y="16"/>
                </a:cubicBezTo>
                <a:cubicBezTo>
                  <a:pt x="1361" y="0"/>
                  <a:pt x="1553" y="280"/>
                  <a:pt x="1697" y="304"/>
                </a:cubicBezTo>
                <a:cubicBezTo>
                  <a:pt x="1841" y="328"/>
                  <a:pt x="2017" y="184"/>
                  <a:pt x="2081" y="160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7926" name="Freeform 70"/>
          <p:cNvSpPr>
            <a:spLocks/>
          </p:cNvSpPr>
          <p:nvPr/>
        </p:nvSpPr>
        <p:spPr bwMode="auto">
          <a:xfrm>
            <a:off x="2716214" y="5551488"/>
            <a:ext cx="3398837" cy="369332"/>
          </a:xfrm>
          <a:custGeom>
            <a:avLst/>
            <a:gdLst>
              <a:gd name="T0" fmla="*/ 11 w 2141"/>
              <a:gd name="T1" fmla="*/ 397 h 421"/>
              <a:gd name="T2" fmla="*/ 65 w 2141"/>
              <a:gd name="T3" fmla="*/ 359 h 421"/>
              <a:gd name="T4" fmla="*/ 401 w 2141"/>
              <a:gd name="T5" fmla="*/ 23 h 421"/>
              <a:gd name="T6" fmla="*/ 833 w 2141"/>
              <a:gd name="T7" fmla="*/ 407 h 421"/>
              <a:gd name="T8" fmla="*/ 1217 w 2141"/>
              <a:gd name="T9" fmla="*/ 23 h 421"/>
              <a:gd name="T10" fmla="*/ 1703 w 2141"/>
              <a:gd name="T11" fmla="*/ 271 h 421"/>
              <a:gd name="T12" fmla="*/ 2141 w 2141"/>
              <a:gd name="T13" fmla="*/ 79 h 4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1" h="421">
                <a:moveTo>
                  <a:pt x="11" y="397"/>
                </a:moveTo>
                <a:cubicBezTo>
                  <a:pt x="20" y="392"/>
                  <a:pt x="0" y="421"/>
                  <a:pt x="65" y="359"/>
                </a:cubicBezTo>
                <a:cubicBezTo>
                  <a:pt x="130" y="297"/>
                  <a:pt x="273" y="15"/>
                  <a:pt x="401" y="23"/>
                </a:cubicBezTo>
                <a:cubicBezTo>
                  <a:pt x="529" y="31"/>
                  <a:pt x="697" y="407"/>
                  <a:pt x="833" y="407"/>
                </a:cubicBezTo>
                <a:cubicBezTo>
                  <a:pt x="969" y="407"/>
                  <a:pt x="1072" y="46"/>
                  <a:pt x="1217" y="23"/>
                </a:cubicBezTo>
                <a:cubicBezTo>
                  <a:pt x="1362" y="0"/>
                  <a:pt x="1549" y="262"/>
                  <a:pt x="1703" y="271"/>
                </a:cubicBezTo>
                <a:cubicBezTo>
                  <a:pt x="1857" y="280"/>
                  <a:pt x="2050" y="119"/>
                  <a:pt x="2141" y="79"/>
                </a:cubicBezTo>
              </a:path>
            </a:pathLst>
          </a:custGeom>
          <a:noFill/>
          <a:ln w="28575" cap="flat" cmpd="sng">
            <a:solidFill>
              <a:schemeClr val="folHlink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17927" name="Line 71"/>
          <p:cNvSpPr>
            <a:spLocks noChangeShapeType="1"/>
          </p:cNvSpPr>
          <p:nvPr/>
        </p:nvSpPr>
        <p:spPr bwMode="auto">
          <a:xfrm>
            <a:off x="62484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017928" name="Rectangle 72"/>
          <p:cNvSpPr>
            <a:spLocks noChangeArrowheads="1"/>
          </p:cNvSpPr>
          <p:nvPr/>
        </p:nvSpPr>
        <p:spPr bwMode="auto">
          <a:xfrm>
            <a:off x="6629400" y="2286001"/>
            <a:ext cx="914400" cy="920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5400" dirty="0">
                <a:solidFill>
                  <a:srgbClr val="FF0000"/>
                </a:solidFill>
                <a:latin typeface="Wingdings" panose="05000000000000000000" pitchFamily="2" charset="2"/>
              </a:rPr>
              <a:t></a:t>
            </a:r>
          </a:p>
        </p:txBody>
      </p:sp>
      <p:sp>
        <p:nvSpPr>
          <p:cNvPr id="1017929" name="Rectangle 73"/>
          <p:cNvSpPr>
            <a:spLocks noChangeArrowheads="1"/>
          </p:cNvSpPr>
          <p:nvPr/>
        </p:nvSpPr>
        <p:spPr bwMode="auto">
          <a:xfrm>
            <a:off x="1524000" y="6510338"/>
            <a:ext cx="7854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en-US" sz="1600"/>
              <a:t>Slide from: Statistics for Managers Using Microsoft® Excel  4th Edition, 2004 Prentice-Hall</a:t>
            </a:r>
          </a:p>
        </p:txBody>
      </p:sp>
    </p:spTree>
    <p:extLst>
      <p:ext uri="{BB962C8B-B14F-4D97-AF65-F5344CB8AC3E}">
        <p14:creationId xmlns:p14="http://schemas.microsoft.com/office/powerpoint/2010/main" val="1215356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Example: weekly advertising expenditure</a:t>
            </a:r>
          </a:p>
        </p:txBody>
      </p:sp>
      <p:graphicFrame>
        <p:nvGraphicFramePr>
          <p:cNvPr id="14338" name="Object 1029"/>
          <p:cNvGraphicFramePr>
            <a:graphicFrameLocks noGrp="1" noChangeAspect="1"/>
          </p:cNvGraphicFramePr>
          <p:nvPr>
            <p:ph type="body" idx="1"/>
          </p:nvPr>
        </p:nvGraphicFramePr>
        <p:xfrm>
          <a:off x="3648075" y="2017713"/>
          <a:ext cx="588803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07" name="Worksheet" r:id="rId3" imgW="2562820" imgH="1791057" progId="Excel.Sheet.8">
                  <p:embed/>
                </p:oleObj>
              </mc:Choice>
              <mc:Fallback>
                <p:oleObj name="Worksheet" r:id="rId3" imgW="2562820" imgH="179105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075" y="2017713"/>
                        <a:ext cx="588803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0413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>
                <a:latin typeface="Times New Roman" panose="02020603050405020304" pitchFamily="18" charset="0"/>
              </a:rPr>
              <a:t>Estimation of the variance</a:t>
            </a:r>
            <a:r>
              <a:rPr lang="en-US" altLang="en-US" sz="3600">
                <a:latin typeface="Times New Roman" panose="02020603050405020304" pitchFamily="18" charset="0"/>
                <a:sym typeface="Symbol" panose="05050102010706020507" pitchFamily="18" charset="2"/>
              </a:rPr>
              <a:t> of the </a:t>
            </a:r>
            <a:r>
              <a:rPr lang="en-US" altLang="en-US" sz="3600">
                <a:latin typeface="Times New Roman" panose="02020603050405020304" pitchFamily="18" charset="0"/>
              </a:rPr>
              <a:t>error terms, </a:t>
            </a:r>
            <a:r>
              <a:rPr lang="en-US" altLang="en-US" sz="3600">
                <a:latin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en-US" sz="3600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variance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altLang="en-US" baseline="30000" smtClean="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mtClean="0">
                <a:latin typeface="Times New Roman" panose="02020603050405020304" pitchFamily="18" charset="0"/>
              </a:rPr>
              <a:t>of the error terms 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</a:t>
            </a:r>
            <a:r>
              <a:rPr lang="en-US" altLang="en-US" baseline="-25000" smtClean="0">
                <a:latin typeface="Times New Roman" panose="02020603050405020304" pitchFamily="18" charset="0"/>
                <a:sym typeface="Symbol" panose="05050102010706020507" pitchFamily="18" charset="2"/>
              </a:rPr>
              <a:t>i</a:t>
            </a:r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 in the regression model needs to be estimated for a variety of purposes.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It gives an indication of the variability of the probability distributions of y.</a:t>
            </a:r>
          </a:p>
          <a:p>
            <a:pPr lvl="1" eaLnBrk="1" hangingPunct="1"/>
            <a:r>
              <a:rPr lang="en-US" altLang="en-US" smtClean="0">
                <a:latin typeface="Times New Roman" panose="02020603050405020304" pitchFamily="18" charset="0"/>
                <a:sym typeface="Symbol" panose="05050102010706020507" pitchFamily="18" charset="2"/>
              </a:rPr>
              <a:t>It is needed for making inference concerning regression function and the prediction of y. </a:t>
            </a:r>
            <a:endParaRPr lang="en-US" altLang="en-US" smtClean="0">
              <a:latin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092652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Regression Standard  Error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To estimate </a:t>
            </a:r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 we work with the variance and take the square root to obtain the standard deviation.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For simple linear regression the estimate of </a:t>
            </a:r>
            <a:r>
              <a:rPr lang="en-US" altLang="en-US" baseline="30000">
                <a:latin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 is the average squared residual.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To estimate  , use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>
                <a:latin typeface="Times New Roman" panose="02020603050405020304" pitchFamily="18" charset="0"/>
              </a:rPr>
              <a:t>s estimates the standard deviation </a:t>
            </a:r>
            <a:r>
              <a:rPr lang="en-US" altLang="en-US">
                <a:latin typeface="Times New Roman" panose="02020603050405020304" pitchFamily="18" charset="0"/>
                <a:sym typeface="Symbol" panose="05050102010706020507" pitchFamily="18" charset="2"/>
              </a:rPr>
              <a:t> of the error term  in the statistical model for simple linear regression. </a:t>
            </a:r>
            <a:endParaRPr lang="en-US" altLang="en-US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>
                <a:latin typeface="Times New Roman" panose="02020603050405020304" pitchFamily="18" charset="0"/>
              </a:rPr>
              <a:t>			 </a:t>
            </a:r>
          </a:p>
        </p:txBody>
      </p:sp>
      <p:graphicFrame>
        <p:nvGraphicFramePr>
          <p:cNvPr id="15362" name="Object 4"/>
          <p:cNvGraphicFramePr>
            <a:graphicFrameLocks noChangeAspect="1"/>
          </p:cNvGraphicFramePr>
          <p:nvPr/>
        </p:nvGraphicFramePr>
        <p:xfrm>
          <a:off x="4090194" y="3043991"/>
          <a:ext cx="5133870" cy="866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6" name="Equation" r:id="rId3" imgW="2336760" imgH="393480" progId="Equation.3">
                  <p:embed/>
                </p:oleObj>
              </mc:Choice>
              <mc:Fallback>
                <p:oleObj name="Equation" r:id="rId3" imgW="2336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194" y="3043991"/>
                        <a:ext cx="5133870" cy="866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5943600" y="4572001"/>
          <a:ext cx="13604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37" name="Equation" r:id="rId5" imgW="774360" imgH="317160" progId="Equation.3">
                  <p:embed/>
                </p:oleObj>
              </mc:Choice>
              <mc:Fallback>
                <p:oleObj name="Equation" r:id="rId5" imgW="77436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572001"/>
                        <a:ext cx="1360488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8642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Regression Standard  Error</a:t>
            </a:r>
          </a:p>
        </p:txBody>
      </p:sp>
      <p:graphicFrame>
        <p:nvGraphicFramePr>
          <p:cNvPr id="16386" name="Object 3"/>
          <p:cNvGraphicFramePr>
            <a:graphicFrameLocks noGrp="1" noChangeAspect="1"/>
          </p:cNvGraphicFramePr>
          <p:nvPr>
            <p:ph type="body" idx="1"/>
          </p:nvPr>
        </p:nvGraphicFramePr>
        <p:xfrm>
          <a:off x="2819400" y="2017713"/>
          <a:ext cx="70866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5" name="Worksheet" r:id="rId3" imgW="3172206" imgH="2314893" progId="Excel.Sheet.8">
                  <p:embed/>
                </p:oleObj>
              </mc:Choice>
              <mc:Fallback>
                <p:oleObj name="Worksheet" r:id="rId3" imgW="3172206" imgH="231489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17713"/>
                        <a:ext cx="70866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44135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Residual plots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points in this residual plot have a curve pattern, so a straight line fits poorly</a:t>
            </a:r>
          </a:p>
        </p:txBody>
      </p:sp>
      <p:pic>
        <p:nvPicPr>
          <p:cNvPr id="77828" name="Picture 5" descr="figure-02-17b.JPG                                              000246F3&#10;production                     B8414D3D: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69088" y="2590801"/>
            <a:ext cx="3998912" cy="2473325"/>
          </a:xfrm>
          <a:noFill/>
        </p:spPr>
      </p:pic>
    </p:spTree>
    <p:extLst>
      <p:ext uri="{BB962C8B-B14F-4D97-AF65-F5344CB8AC3E}">
        <p14:creationId xmlns:p14="http://schemas.microsoft.com/office/powerpoint/2010/main" val="778921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Residual plots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The points in this plot show more spread for larger values of the explanatory variable </a:t>
            </a:r>
            <a:r>
              <a:rPr lang="en-US" altLang="en-US" i="1" smtClean="0">
                <a:latin typeface="Times New Roman" panose="02020603050405020304" pitchFamily="18" charset="0"/>
              </a:rPr>
              <a:t>x</a:t>
            </a:r>
            <a:r>
              <a:rPr lang="en-US" altLang="en-US" smtClean="0">
                <a:latin typeface="Times New Roman" panose="02020603050405020304" pitchFamily="18" charset="0"/>
              </a:rPr>
              <a:t>, so prediction will be less accurate when </a:t>
            </a:r>
            <a:r>
              <a:rPr lang="en-US" altLang="en-US" i="1" smtClean="0">
                <a:latin typeface="Times New Roman" panose="02020603050405020304" pitchFamily="18" charset="0"/>
              </a:rPr>
              <a:t>x</a:t>
            </a:r>
            <a:r>
              <a:rPr lang="en-US" altLang="en-US" smtClean="0">
                <a:latin typeface="Times New Roman" panose="02020603050405020304" pitchFamily="18" charset="0"/>
              </a:rPr>
              <a:t> is large.</a:t>
            </a:r>
          </a:p>
        </p:txBody>
      </p:sp>
      <p:pic>
        <p:nvPicPr>
          <p:cNvPr id="78852" name="Picture 5" descr="figure-02-17c.JPG                                              000246F3&#10;production                     B8414D3D: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667001"/>
            <a:ext cx="4114800" cy="2716213"/>
          </a:xfrm>
          <a:noFill/>
        </p:spPr>
      </p:pic>
    </p:spTree>
    <p:extLst>
      <p:ext uri="{BB962C8B-B14F-4D97-AF65-F5344CB8AC3E}">
        <p14:creationId xmlns:p14="http://schemas.microsoft.com/office/powerpoint/2010/main" val="327837176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</a:rPr>
              <a:t>Variable transformations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498600"/>
            <a:ext cx="10515600" cy="43513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If the residual plot suggests that the variance is not constant, a transformation can be used to stabilize the variance.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If the residual plot suggests a non linear relationship between x and y, a transformation may reduce it to one that is approximately linear.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Common linearizing transformations are: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</a:rPr>
              <a:t>Variance stabilizing transformations are: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latin typeface="Times New Roman" panose="02020603050405020304" pitchFamily="18" charset="0"/>
              </a:rPr>
              <a:t>		   </a:t>
            </a:r>
          </a:p>
        </p:txBody>
      </p:sp>
      <p:graphicFrame>
        <p:nvGraphicFramePr>
          <p:cNvPr id="19458" name="Object 4"/>
          <p:cNvGraphicFramePr>
            <a:graphicFrameLocks noChangeAspect="1"/>
          </p:cNvGraphicFramePr>
          <p:nvPr/>
        </p:nvGraphicFramePr>
        <p:xfrm>
          <a:off x="4648200" y="4876800"/>
          <a:ext cx="14478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4" name="Equation" r:id="rId3" imgW="736560" imgH="393480" progId="Equation.3">
                  <p:embed/>
                </p:oleObj>
              </mc:Choice>
              <mc:Fallback>
                <p:oleObj name="Equation" r:id="rId3" imgW="736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876800"/>
                        <a:ext cx="14478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5"/>
          <p:cNvGraphicFramePr>
            <a:graphicFrameLocks noChangeAspect="1"/>
          </p:cNvGraphicFramePr>
          <p:nvPr/>
        </p:nvGraphicFramePr>
        <p:xfrm>
          <a:off x="4235450" y="5849938"/>
          <a:ext cx="2425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085" name="Equation" r:id="rId5" imgW="1447560" imgH="419040" progId="Equation.3">
                  <p:embed/>
                </p:oleObj>
              </mc:Choice>
              <mc:Fallback>
                <p:oleObj name="Equation" r:id="rId5" imgW="14475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5450" y="5849938"/>
                        <a:ext cx="2425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2683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9621" cy="68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7289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 predictors: age and vit D…</a:t>
            </a:r>
          </a:p>
        </p:txBody>
      </p:sp>
      <p:sp>
        <p:nvSpPr>
          <p:cNvPr id="1118212" name="Rectangle 4"/>
          <p:cNvSpPr>
            <a:spLocks noChangeArrowheads="1"/>
          </p:cNvSpPr>
          <p:nvPr/>
        </p:nvSpPr>
        <p:spPr bwMode="auto">
          <a:xfrm>
            <a:off x="1524001" y="2061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6845" r:id="rId2" imgW="8025417" imgH="4834259"/>
        </mc:Choice>
        <mc:Fallback>
          <p:control r:id="rId2" imgW="8025417" imgH="4834259">
            <p:pic>
              <p:nvPicPr>
                <p:cNvPr id="1118213" name="DefaultOcxNam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82801" y="1765300"/>
                  <a:ext cx="8024813" cy="483393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162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Different 3D view…</a:t>
            </a:r>
          </a:p>
        </p:txBody>
      </p:sp>
      <p:sp>
        <p:nvSpPr>
          <p:cNvPr id="112538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7869" r:id="rId2" imgW="5812599" imgH="4753639"/>
        </mc:Choice>
        <mc:Fallback>
          <p:control r:id="rId2" imgW="5812599" imgH="4753639">
            <p:pic>
              <p:nvPicPr>
                <p:cNvPr id="1125381" name="DefaultOcxName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5351" y="2105026"/>
                  <a:ext cx="5813425" cy="475297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3035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Fit a plane rather than a line…</a:t>
            </a:r>
          </a:p>
        </p:txBody>
      </p:sp>
      <p:sp>
        <p:nvSpPr>
          <p:cNvPr id="1126404" name="Rectangle 4"/>
          <p:cNvSpPr>
            <a:spLocks noChangeArrowheads="1"/>
          </p:cNvSpPr>
          <p:nvPr/>
        </p:nvSpPr>
        <p:spPr bwMode="auto">
          <a:xfrm>
            <a:off x="1524001" y="5011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6408" name="Text Box 8"/>
          <p:cNvSpPr txBox="1">
            <a:spLocks noChangeArrowheads="1"/>
          </p:cNvSpPr>
          <p:nvPr/>
        </p:nvSpPr>
        <p:spPr bwMode="auto">
          <a:xfrm>
            <a:off x="8442326" y="2811464"/>
            <a:ext cx="1870075" cy="2847975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On the plane, the slope for vitamin D is the same at every age; thus, the slope for vitamin D represents the effect of vitamin D when age is held constant.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8893" r:id="rId2" imgW="6590476" imgH="4354685"/>
        </mc:Choice>
        <mc:Fallback>
          <p:control r:id="rId2" imgW="6590476" imgH="4354685">
            <p:pic>
              <p:nvPicPr>
                <p:cNvPr id="1126405" name="DefaultOcxName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55775" y="2027238"/>
                  <a:ext cx="6591300" cy="4354512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1849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815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7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EPI 809/Spring 2008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35068-DB08-4B0B-B14D-C3476992F7C0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 anchor="ctr">
            <a:normAutofit/>
          </a:bodyPr>
          <a:lstStyle/>
          <a:p>
            <a:r>
              <a:rPr lang="en-US" altLang="en-US" dirty="0"/>
              <a:t>What is a </a:t>
            </a:r>
            <a:r>
              <a:rPr lang="en-US" altLang="en-US" dirty="0" smtClean="0"/>
              <a:t>Model</a:t>
            </a:r>
            <a:r>
              <a:rPr lang="en-US" altLang="en-US" dirty="0"/>
              <a:t>?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676401"/>
            <a:ext cx="8763000" cy="44227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0488" tIns="44450" rIns="90488" bIns="44450" rtlCol="0">
            <a:normAutofit/>
          </a:bodyPr>
          <a:lstStyle/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/>
              <a:t>Often Describe Relationship between Variables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en-US" altLang="en-US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/>
              <a:t>Types</a:t>
            </a:r>
          </a:p>
          <a:p>
            <a:pPr marL="1371600" lvl="2" indent="-457200">
              <a:buFontTx/>
              <a:buChar char="-"/>
            </a:pPr>
            <a:r>
              <a:rPr lang="en-US" altLang="en-US"/>
              <a:t>Deterministic Models (no randomness)</a:t>
            </a:r>
          </a:p>
          <a:p>
            <a:pPr marL="1371600" lvl="2" indent="-457200">
              <a:buFontTx/>
              <a:buChar char="-"/>
            </a:pPr>
            <a:endParaRPr lang="en-US" altLang="en-US"/>
          </a:p>
          <a:p>
            <a:pPr marL="1371600" lvl="2" indent="-457200">
              <a:buFontTx/>
              <a:buChar char="-"/>
            </a:pPr>
            <a:r>
              <a:rPr lang="en-US" altLang="en-US"/>
              <a:t>Probabilistic Models (with randomness)</a:t>
            </a:r>
          </a:p>
          <a:p>
            <a:pPr marL="1371600" lvl="2" indent="-457200">
              <a:buFontTx/>
              <a:buChar char="-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825712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5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091" grpId="0" build="p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2184</Words>
  <Application>Microsoft Office PowerPoint</Application>
  <PresentationFormat>Widescreen</PresentationFormat>
  <Paragraphs>453</Paragraphs>
  <Slides>72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72</vt:i4>
      </vt:variant>
    </vt:vector>
  </HeadingPairs>
  <TitlesOfParts>
    <vt:vector size="89" baseType="lpstr">
      <vt:lpstr>SimSun</vt:lpstr>
      <vt:lpstr>Arial</vt:lpstr>
      <vt:lpstr>Calibri</vt:lpstr>
      <vt:lpstr>Calibri Light</vt:lpstr>
      <vt:lpstr>Symbol</vt:lpstr>
      <vt:lpstr>Tahoma</vt:lpstr>
      <vt:lpstr>Times</vt:lpstr>
      <vt:lpstr>Times New Roman</vt:lpstr>
      <vt:lpstr>Wingdings</vt:lpstr>
      <vt:lpstr>Office Theme</vt:lpstr>
      <vt:lpstr>Equation</vt:lpstr>
      <vt:lpstr>Worksheet</vt:lpstr>
      <vt:lpstr>Chart</vt:lpstr>
      <vt:lpstr>Image</vt:lpstr>
      <vt:lpstr>VISIO</vt:lpstr>
      <vt:lpstr>MathType Equation</vt:lpstr>
      <vt:lpstr>Clip</vt:lpstr>
      <vt:lpstr>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Model?</vt:lpstr>
      <vt:lpstr>Deterministic Models</vt:lpstr>
      <vt:lpstr>Probabilistic Models</vt:lpstr>
      <vt:lpstr>Simple Regression</vt:lpstr>
      <vt:lpstr>Introduction</vt:lpstr>
      <vt:lpstr>Introduction</vt:lpstr>
      <vt:lpstr>Pictorial Presentation of Linear Regression Model</vt:lpstr>
      <vt:lpstr>Linear Regression Model</vt:lpstr>
      <vt:lpstr>PowerPoint Presentation</vt:lpstr>
      <vt:lpstr>Assumptions</vt:lpstr>
      <vt:lpstr>Linear Equations</vt:lpstr>
      <vt:lpstr>Linear Regression Model</vt:lpstr>
      <vt:lpstr>Meaning of Regression Coefficients</vt:lpstr>
      <vt:lpstr>Population Linear Regression Model</vt:lpstr>
      <vt:lpstr>Estimating Parameters: Least Squares Method</vt:lpstr>
      <vt:lpstr>Scatter plot</vt:lpstr>
      <vt:lpstr>Thinking Challenge</vt:lpstr>
      <vt:lpstr>Thinking Challenge</vt:lpstr>
      <vt:lpstr>Thinking Challenge</vt:lpstr>
      <vt:lpstr>Thinking Challenge</vt:lpstr>
      <vt:lpstr>What is the best fitting line</vt:lpstr>
      <vt:lpstr>Prediction Error</vt:lpstr>
      <vt:lpstr>  Least Squares</vt:lpstr>
      <vt:lpstr>Least Squares Graphically</vt:lpstr>
      <vt:lpstr>How to estimate parameters</vt:lpstr>
      <vt:lpstr>Estimating the intercept and slope: least squares estimation</vt:lpstr>
      <vt:lpstr>PowerPoint Presentation</vt:lpstr>
      <vt:lpstr>PowerPoint Presentation</vt:lpstr>
      <vt:lpstr>Regression Picture</vt:lpstr>
      <vt:lpstr>Regression Line</vt:lpstr>
      <vt:lpstr>Regression Line</vt:lpstr>
      <vt:lpstr>Regression Line</vt:lpstr>
      <vt:lpstr>Estimation of Mean Response</vt:lpstr>
      <vt:lpstr>Point Estimation of Mean Response</vt:lpstr>
      <vt:lpstr>Point Estimation of Mean Response</vt:lpstr>
      <vt:lpstr>Point Estimation of Mean Response</vt:lpstr>
      <vt:lpstr>Linear correlation and linear regression</vt:lpstr>
      <vt:lpstr>Covariance</vt:lpstr>
      <vt:lpstr>Interpreting Covariance</vt:lpstr>
      <vt:lpstr>Correlation coefficient</vt:lpstr>
      <vt:lpstr>Correlation</vt:lpstr>
      <vt:lpstr>Scatter Plots of Data with Various Correlation Coefficients</vt:lpstr>
      <vt:lpstr>Linear Correlation</vt:lpstr>
      <vt:lpstr>Linear Correlation</vt:lpstr>
      <vt:lpstr>Linear Correlation</vt:lpstr>
      <vt:lpstr>Calculating by hand…</vt:lpstr>
      <vt:lpstr>Simpler calculation formula…</vt:lpstr>
      <vt:lpstr>Least Square estimation</vt:lpstr>
      <vt:lpstr>Relationship with correlation</vt:lpstr>
      <vt:lpstr>Residual Analysis: check assumptions</vt:lpstr>
      <vt:lpstr>Residual =  observed - predicted</vt:lpstr>
      <vt:lpstr>Residual Analysis for Linearity</vt:lpstr>
      <vt:lpstr>Residual Analysis for  Homoscedasticity </vt:lpstr>
      <vt:lpstr>PowerPoint Presentation</vt:lpstr>
      <vt:lpstr>Example: weekly advertising expenditure</vt:lpstr>
      <vt:lpstr>Estimation of the variance of the error terms, 2</vt:lpstr>
      <vt:lpstr>Regression Standard  Error</vt:lpstr>
      <vt:lpstr>Regression Standard  Error</vt:lpstr>
      <vt:lpstr>Residual plots</vt:lpstr>
      <vt:lpstr>Residual plots</vt:lpstr>
      <vt:lpstr>Variable transformations</vt:lpstr>
      <vt:lpstr>2 predictors: age and vit D…</vt:lpstr>
      <vt:lpstr>Different 3D view…</vt:lpstr>
      <vt:lpstr>Fit a plane rather than a line…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Business Forecasting and Planning</dc:title>
  <dc:creator>Pinar Duygulu</dc:creator>
  <cp:lastModifiedBy>Pinar Duygulu</cp:lastModifiedBy>
  <cp:revision>38</cp:revision>
  <dcterms:created xsi:type="dcterms:W3CDTF">2017-03-23T12:36:36Z</dcterms:created>
  <dcterms:modified xsi:type="dcterms:W3CDTF">2017-03-24T14:36:44Z</dcterms:modified>
</cp:coreProperties>
</file>