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57" r:id="rId11"/>
    <p:sldId id="260" r:id="rId12"/>
    <p:sldId id="261" r:id="rId13"/>
    <p:sldId id="262" r:id="rId14"/>
    <p:sldId id="263" r:id="rId15"/>
    <p:sldId id="297" r:id="rId16"/>
    <p:sldId id="298" r:id="rId17"/>
    <p:sldId id="355" r:id="rId18"/>
    <p:sldId id="264" r:id="rId19"/>
    <p:sldId id="265" r:id="rId20"/>
    <p:sldId id="356" r:id="rId21"/>
    <p:sldId id="266" r:id="rId22"/>
    <p:sldId id="267" r:id="rId23"/>
    <p:sldId id="268" r:id="rId24"/>
    <p:sldId id="299" r:id="rId25"/>
    <p:sldId id="300" r:id="rId26"/>
    <p:sldId id="269" r:id="rId27"/>
    <p:sldId id="301" r:id="rId28"/>
    <p:sldId id="270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6" r:id="rId43"/>
    <p:sldId id="317" r:id="rId44"/>
    <p:sldId id="318" r:id="rId45"/>
    <p:sldId id="319" r:id="rId46"/>
    <p:sldId id="320" r:id="rId47"/>
    <p:sldId id="338" r:id="rId48"/>
    <p:sldId id="339" r:id="rId49"/>
    <p:sldId id="34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274" r:id="rId68"/>
    <p:sldId id="275" r:id="rId69"/>
    <p:sldId id="276" r:id="rId70"/>
    <p:sldId id="277" r:id="rId71"/>
    <p:sldId id="278" r:id="rId72"/>
    <p:sldId id="341" r:id="rId73"/>
    <p:sldId id="342" r:id="rId74"/>
    <p:sldId id="343" r:id="rId75"/>
    <p:sldId id="344" r:id="rId76"/>
    <p:sldId id="345" r:id="rId77"/>
    <p:sldId id="347" r:id="rId78"/>
    <p:sldId id="279" r:id="rId79"/>
    <p:sldId id="282" r:id="rId80"/>
    <p:sldId id="280" r:id="rId81"/>
    <p:sldId id="281" r:id="rId82"/>
    <p:sldId id="283" r:id="rId83"/>
    <p:sldId id="284" r:id="rId84"/>
    <p:sldId id="285" r:id="rId85"/>
    <p:sldId id="286" r:id="rId86"/>
    <p:sldId id="346" r:id="rId87"/>
    <p:sldId id="348" r:id="rId88"/>
    <p:sldId id="349" r:id="rId89"/>
    <p:sldId id="350" r:id="rId90"/>
    <p:sldId id="351" r:id="rId91"/>
    <p:sldId id="352" r:id="rId92"/>
    <p:sldId id="353" r:id="rId93"/>
    <p:sldId id="287" r:id="rId94"/>
    <p:sldId id="288" r:id="rId9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955-5195-4A25-9392-0DE9D253E4F9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832-CC00-441B-AA05-A87267FE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2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955-5195-4A25-9392-0DE9D253E4F9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832-CC00-441B-AA05-A87267FE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2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955-5195-4A25-9392-0DE9D253E4F9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832-CC00-441B-AA05-A87267FE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46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113EDF8-633D-42E2-BA69-6945DEF0645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00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2362F09-0E36-43AB-97B3-839768E2B68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83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955-5195-4A25-9392-0DE9D253E4F9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832-CC00-441B-AA05-A87267FE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0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955-5195-4A25-9392-0DE9D253E4F9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832-CC00-441B-AA05-A87267FE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8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955-5195-4A25-9392-0DE9D253E4F9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832-CC00-441B-AA05-A87267FE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5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955-5195-4A25-9392-0DE9D253E4F9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832-CC00-441B-AA05-A87267FE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4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955-5195-4A25-9392-0DE9D253E4F9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832-CC00-441B-AA05-A87267FE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5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955-5195-4A25-9392-0DE9D253E4F9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832-CC00-441B-AA05-A87267FE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6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955-5195-4A25-9392-0DE9D253E4F9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832-CC00-441B-AA05-A87267FE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7955-5195-4A25-9392-0DE9D253E4F9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832-CC00-441B-AA05-A87267FE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4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E7955-5195-4A25-9392-0DE9D253E4F9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2832-CC00-441B-AA05-A87267FE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3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8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rnel-machines.org/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Slides are adapted from Andrew Moore (CMU), </a:t>
            </a:r>
            <a:r>
              <a:rPr lang="tr-TR" dirty="0" smtClean="0"/>
              <a:t>Andrew Z</a:t>
            </a:r>
            <a:r>
              <a:rPr lang="en-US" dirty="0" err="1" smtClean="0"/>
              <a:t>i</a:t>
            </a:r>
            <a:r>
              <a:rPr lang="tr-TR" dirty="0" smtClean="0"/>
              <a:t>sserman </a:t>
            </a:r>
            <a:r>
              <a:rPr lang="en-US" dirty="0" smtClean="0"/>
              <a:t>(Oxford), </a:t>
            </a:r>
            <a:r>
              <a:rPr lang="en-US" altLang="zh-CN" dirty="0" err="1" smtClean="0"/>
              <a:t>Mingyue</a:t>
            </a:r>
            <a:r>
              <a:rPr lang="en-US" altLang="zh-CN" dirty="0" smtClean="0"/>
              <a:t> Tan </a:t>
            </a:r>
            <a:r>
              <a:rPr lang="en-US" dirty="0" smtClean="0"/>
              <a:t>(UBC)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6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1676400" y="304800"/>
            <a:ext cx="464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 Linear Classifiers</a:t>
            </a:r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6858000" y="776288"/>
            <a:ext cx="1600200" cy="654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3600" i="1">
                <a:latin typeface="Tahoma" panose="020B0604030504040204" pitchFamily="34" charset="0"/>
              </a:rPr>
              <a:t>f </a:t>
            </a:r>
            <a:r>
              <a:rPr lang="en-US" altLang="zh-CN" sz="2000">
                <a:latin typeface="Tahoma" panose="020B0604030504040204" pitchFamily="34" charset="0"/>
              </a:rPr>
              <a:t>        </a:t>
            </a:r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>
            <a:off x="54864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5029200" y="7620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800" b="1" i="1"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237576" name="Line 8"/>
          <p:cNvSpPr>
            <a:spLocks noChangeShapeType="1"/>
          </p:cNvSpPr>
          <p:nvPr/>
        </p:nvSpPr>
        <p:spPr bwMode="auto">
          <a:xfrm>
            <a:off x="7543800" y="381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7315200" y="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3200">
                <a:solidFill>
                  <a:srgbClr val="00CC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37578" name="Line 10"/>
          <p:cNvSpPr>
            <a:spLocks noChangeShapeType="1"/>
          </p:cNvSpPr>
          <p:nvPr/>
        </p:nvSpPr>
        <p:spPr bwMode="auto">
          <a:xfrm>
            <a:off x="84582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Text Box 11"/>
          <p:cNvSpPr txBox="1">
            <a:spLocks noChangeArrowheads="1"/>
          </p:cNvSpPr>
          <p:nvPr/>
        </p:nvSpPr>
        <p:spPr bwMode="auto">
          <a:xfrm>
            <a:off x="9829800" y="838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en-US" altLang="zh-CN" sz="3200">
                <a:latin typeface="Tahoma" panose="020B0604030504040204" pitchFamily="34" charset="0"/>
              </a:rPr>
              <a:t>y</a:t>
            </a:r>
            <a:r>
              <a:rPr lang="en-US" altLang="zh-CN" sz="3200" baseline="30000">
                <a:latin typeface="Tahoma" panose="020B0604030504040204" pitchFamily="34" charset="0"/>
              </a:rPr>
              <a:t>est</a:t>
            </a:r>
          </a:p>
        </p:txBody>
      </p:sp>
      <p:sp>
        <p:nvSpPr>
          <p:cNvPr id="237580" name="Text Box 12"/>
          <p:cNvSpPr txBox="1">
            <a:spLocks noChangeArrowheads="1"/>
          </p:cNvSpPr>
          <p:nvPr/>
        </p:nvSpPr>
        <p:spPr bwMode="auto">
          <a:xfrm>
            <a:off x="1905000" y="1828801"/>
            <a:ext cx="1905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denotes +1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denotes -1</a:t>
            </a:r>
          </a:p>
        </p:txBody>
      </p:sp>
      <p:sp>
        <p:nvSpPr>
          <p:cNvPr id="237581" name="Oval 13"/>
          <p:cNvSpPr>
            <a:spLocks noChangeAspect="1" noChangeArrowheads="1"/>
          </p:cNvSpPr>
          <p:nvPr/>
        </p:nvSpPr>
        <p:spPr bwMode="auto">
          <a:xfrm rot="4777107">
            <a:off x="1905794" y="1980407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2" name="Oval 14"/>
          <p:cNvSpPr>
            <a:spLocks noChangeAspect="1" noChangeArrowheads="1"/>
          </p:cNvSpPr>
          <p:nvPr/>
        </p:nvSpPr>
        <p:spPr bwMode="auto">
          <a:xfrm rot="5895381">
            <a:off x="1906588" y="2436813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3" name="Line 15"/>
          <p:cNvSpPr>
            <a:spLocks noChangeShapeType="1"/>
          </p:cNvSpPr>
          <p:nvPr/>
        </p:nvSpPr>
        <p:spPr bwMode="auto">
          <a:xfrm>
            <a:off x="4114800" y="22098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84" name="Line 16"/>
          <p:cNvSpPr>
            <a:spLocks noChangeShapeType="1"/>
          </p:cNvSpPr>
          <p:nvPr/>
        </p:nvSpPr>
        <p:spPr bwMode="auto">
          <a:xfrm flipV="1">
            <a:off x="3962400" y="55626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7585" name="Oval 17"/>
          <p:cNvSpPr>
            <a:spLocks noChangeAspect="1" noChangeArrowheads="1"/>
          </p:cNvSpPr>
          <p:nvPr/>
        </p:nvSpPr>
        <p:spPr bwMode="auto">
          <a:xfrm>
            <a:off x="5241926" y="5032376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6" name="Oval 18"/>
          <p:cNvSpPr>
            <a:spLocks noChangeAspect="1" noChangeArrowheads="1"/>
          </p:cNvSpPr>
          <p:nvPr/>
        </p:nvSpPr>
        <p:spPr bwMode="auto">
          <a:xfrm>
            <a:off x="4010026" y="3903664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7" name="Oval 19"/>
          <p:cNvSpPr>
            <a:spLocks noChangeAspect="1" noChangeArrowheads="1"/>
          </p:cNvSpPr>
          <p:nvPr/>
        </p:nvSpPr>
        <p:spPr bwMode="auto">
          <a:xfrm>
            <a:off x="5864226" y="281463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8" name="Oval 20"/>
          <p:cNvSpPr>
            <a:spLocks noChangeAspect="1" noChangeArrowheads="1"/>
          </p:cNvSpPr>
          <p:nvPr/>
        </p:nvSpPr>
        <p:spPr bwMode="auto">
          <a:xfrm>
            <a:off x="5927726" y="3635376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9" name="Oval 21"/>
          <p:cNvSpPr>
            <a:spLocks noChangeAspect="1" noChangeArrowheads="1"/>
          </p:cNvSpPr>
          <p:nvPr/>
        </p:nvSpPr>
        <p:spPr bwMode="auto">
          <a:xfrm>
            <a:off x="4933951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0" name="Oval 22"/>
          <p:cNvSpPr>
            <a:spLocks noChangeAspect="1" noChangeArrowheads="1"/>
          </p:cNvSpPr>
          <p:nvPr/>
        </p:nvSpPr>
        <p:spPr bwMode="auto">
          <a:xfrm>
            <a:off x="5410201" y="3733801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1" name="Oval 23"/>
          <p:cNvSpPr>
            <a:spLocks noChangeAspect="1" noChangeArrowheads="1"/>
          </p:cNvSpPr>
          <p:nvPr/>
        </p:nvSpPr>
        <p:spPr bwMode="auto">
          <a:xfrm>
            <a:off x="4572001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2" name="Oval 24"/>
          <p:cNvSpPr>
            <a:spLocks noChangeAspect="1" noChangeArrowheads="1"/>
          </p:cNvSpPr>
          <p:nvPr/>
        </p:nvSpPr>
        <p:spPr bwMode="auto">
          <a:xfrm>
            <a:off x="6629401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3" name="Oval 25"/>
          <p:cNvSpPr>
            <a:spLocks noChangeAspect="1" noChangeArrowheads="1"/>
          </p:cNvSpPr>
          <p:nvPr/>
        </p:nvSpPr>
        <p:spPr bwMode="auto">
          <a:xfrm rot="-1118274">
            <a:off x="5411789" y="4443414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4" name="Oval 26"/>
          <p:cNvSpPr>
            <a:spLocks noChangeAspect="1" noChangeArrowheads="1"/>
          </p:cNvSpPr>
          <p:nvPr/>
        </p:nvSpPr>
        <p:spPr bwMode="auto">
          <a:xfrm rot="-1118274">
            <a:off x="7527926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5" name="Oval 27"/>
          <p:cNvSpPr>
            <a:spLocks noChangeAspect="1" noChangeArrowheads="1"/>
          </p:cNvSpPr>
          <p:nvPr/>
        </p:nvSpPr>
        <p:spPr bwMode="auto">
          <a:xfrm rot="-1118274">
            <a:off x="6819901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6" name="Oval 28"/>
          <p:cNvSpPr>
            <a:spLocks noChangeAspect="1" noChangeArrowheads="1"/>
          </p:cNvSpPr>
          <p:nvPr/>
        </p:nvSpPr>
        <p:spPr bwMode="auto">
          <a:xfrm rot="-1118274">
            <a:off x="4648201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7" name="Oval 29"/>
          <p:cNvSpPr>
            <a:spLocks noChangeAspect="1" noChangeArrowheads="1"/>
          </p:cNvSpPr>
          <p:nvPr/>
        </p:nvSpPr>
        <p:spPr bwMode="auto">
          <a:xfrm rot="-1118274">
            <a:off x="6235701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8" name="Oval 30"/>
          <p:cNvSpPr>
            <a:spLocks noChangeAspect="1" noChangeArrowheads="1"/>
          </p:cNvSpPr>
          <p:nvPr/>
        </p:nvSpPr>
        <p:spPr bwMode="auto">
          <a:xfrm rot="-1118274">
            <a:off x="7391401" y="4495801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9" name="Oval 31"/>
          <p:cNvSpPr>
            <a:spLocks noChangeAspect="1" noChangeArrowheads="1"/>
          </p:cNvSpPr>
          <p:nvPr/>
        </p:nvSpPr>
        <p:spPr bwMode="auto">
          <a:xfrm rot="-1118274">
            <a:off x="4638676" y="364013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0" name="Oval 32"/>
          <p:cNvSpPr>
            <a:spLocks noChangeAspect="1" noChangeArrowheads="1"/>
          </p:cNvSpPr>
          <p:nvPr/>
        </p:nvSpPr>
        <p:spPr bwMode="auto">
          <a:xfrm rot="5895381">
            <a:off x="5391151" y="3057526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1" name="Oval 33"/>
          <p:cNvSpPr>
            <a:spLocks noChangeAspect="1" noChangeArrowheads="1"/>
          </p:cNvSpPr>
          <p:nvPr/>
        </p:nvSpPr>
        <p:spPr bwMode="auto">
          <a:xfrm rot="5895381">
            <a:off x="5660232" y="5242720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2" name="Oval 34"/>
          <p:cNvSpPr>
            <a:spLocks noChangeAspect="1" noChangeArrowheads="1"/>
          </p:cNvSpPr>
          <p:nvPr/>
        </p:nvSpPr>
        <p:spPr bwMode="auto">
          <a:xfrm rot="5895381">
            <a:off x="4638676" y="4098926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3" name="Oval 35"/>
          <p:cNvSpPr>
            <a:spLocks noChangeAspect="1" noChangeArrowheads="1"/>
          </p:cNvSpPr>
          <p:nvPr/>
        </p:nvSpPr>
        <p:spPr bwMode="auto">
          <a:xfrm rot="5895381">
            <a:off x="5867401" y="2393951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4" name="Oval 36"/>
          <p:cNvSpPr>
            <a:spLocks noChangeAspect="1" noChangeArrowheads="1"/>
          </p:cNvSpPr>
          <p:nvPr/>
        </p:nvSpPr>
        <p:spPr bwMode="auto">
          <a:xfrm rot="5895381">
            <a:off x="6828633" y="4144170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5" name="Oval 37"/>
          <p:cNvSpPr>
            <a:spLocks noChangeAspect="1" noChangeArrowheads="1"/>
          </p:cNvSpPr>
          <p:nvPr/>
        </p:nvSpPr>
        <p:spPr bwMode="auto">
          <a:xfrm rot="5895381">
            <a:off x="5894389" y="407987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6" name="Oval 38"/>
          <p:cNvSpPr>
            <a:spLocks noChangeAspect="1" noChangeArrowheads="1"/>
          </p:cNvSpPr>
          <p:nvPr/>
        </p:nvSpPr>
        <p:spPr bwMode="auto">
          <a:xfrm rot="5895381">
            <a:off x="7143751" y="3365501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7" name="Oval 39"/>
          <p:cNvSpPr>
            <a:spLocks noChangeAspect="1" noChangeArrowheads="1"/>
          </p:cNvSpPr>
          <p:nvPr/>
        </p:nvSpPr>
        <p:spPr bwMode="auto">
          <a:xfrm rot="5895381">
            <a:off x="4611689" y="2346326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8" name="Oval 40"/>
          <p:cNvSpPr>
            <a:spLocks noChangeAspect="1" noChangeArrowheads="1"/>
          </p:cNvSpPr>
          <p:nvPr/>
        </p:nvSpPr>
        <p:spPr bwMode="auto">
          <a:xfrm rot="5895381">
            <a:off x="6784976" y="32734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9" name="Oval 41"/>
          <p:cNvSpPr>
            <a:spLocks noChangeAspect="1" noChangeArrowheads="1"/>
          </p:cNvSpPr>
          <p:nvPr/>
        </p:nvSpPr>
        <p:spPr bwMode="auto">
          <a:xfrm rot="5895381">
            <a:off x="6641308" y="4718845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0" name="Oval 42"/>
          <p:cNvSpPr>
            <a:spLocks noChangeAspect="1" noChangeArrowheads="1"/>
          </p:cNvSpPr>
          <p:nvPr/>
        </p:nvSpPr>
        <p:spPr bwMode="auto">
          <a:xfrm rot="4777107">
            <a:off x="5022058" y="3534570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1" name="Oval 43"/>
          <p:cNvSpPr>
            <a:spLocks noChangeAspect="1" noChangeArrowheads="1"/>
          </p:cNvSpPr>
          <p:nvPr/>
        </p:nvSpPr>
        <p:spPr bwMode="auto">
          <a:xfrm rot="4777107">
            <a:off x="6175376" y="52546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2" name="Oval 44"/>
          <p:cNvSpPr>
            <a:spLocks noChangeAspect="1" noChangeArrowheads="1"/>
          </p:cNvSpPr>
          <p:nvPr/>
        </p:nvSpPr>
        <p:spPr bwMode="auto">
          <a:xfrm rot="4777107">
            <a:off x="5870576" y="48736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3" name="Oval 45"/>
          <p:cNvSpPr>
            <a:spLocks noChangeAspect="1" noChangeArrowheads="1"/>
          </p:cNvSpPr>
          <p:nvPr/>
        </p:nvSpPr>
        <p:spPr bwMode="auto">
          <a:xfrm rot="4777107">
            <a:off x="4341019" y="3736182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4" name="Oval 46"/>
          <p:cNvSpPr>
            <a:spLocks noChangeAspect="1" noChangeArrowheads="1"/>
          </p:cNvSpPr>
          <p:nvPr/>
        </p:nvSpPr>
        <p:spPr bwMode="auto">
          <a:xfrm rot="4777107">
            <a:off x="5237163" y="2776538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5" name="Oval 47"/>
          <p:cNvSpPr>
            <a:spLocks noChangeAspect="1" noChangeArrowheads="1"/>
          </p:cNvSpPr>
          <p:nvPr/>
        </p:nvSpPr>
        <p:spPr bwMode="auto">
          <a:xfrm rot="4777107">
            <a:off x="5880101" y="4364038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6" name="Oval 48"/>
          <p:cNvSpPr>
            <a:spLocks noChangeAspect="1" noChangeArrowheads="1"/>
          </p:cNvSpPr>
          <p:nvPr/>
        </p:nvSpPr>
        <p:spPr bwMode="auto">
          <a:xfrm rot="4777107">
            <a:off x="4028282" y="3082132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7" name="Oval 49"/>
          <p:cNvSpPr>
            <a:spLocks noChangeAspect="1" noChangeArrowheads="1"/>
          </p:cNvSpPr>
          <p:nvPr/>
        </p:nvSpPr>
        <p:spPr bwMode="auto">
          <a:xfrm rot="4777107">
            <a:off x="5461795" y="5049045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8" name="Oval 50"/>
          <p:cNvSpPr>
            <a:spLocks noChangeAspect="1" noChangeArrowheads="1"/>
          </p:cNvSpPr>
          <p:nvPr/>
        </p:nvSpPr>
        <p:spPr bwMode="auto">
          <a:xfrm rot="4777107">
            <a:off x="6827838" y="4756151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9" name="Text Box 51"/>
          <p:cNvSpPr txBox="1">
            <a:spLocks noChangeArrowheads="1"/>
          </p:cNvSpPr>
          <p:nvPr/>
        </p:nvSpPr>
        <p:spPr bwMode="auto">
          <a:xfrm>
            <a:off x="7010400" y="167640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anose="020B0604030504040204" pitchFamily="34" charset="0"/>
              </a:rPr>
              <a:t>f</a:t>
            </a:r>
            <a:r>
              <a:rPr lang="en-US" altLang="zh-CN" sz="2000" i="1">
                <a:latin typeface="Tahoma" panose="020B0604030504040204" pitchFamily="34" charset="0"/>
              </a:rPr>
              <a:t>(</a:t>
            </a:r>
            <a:r>
              <a:rPr lang="en-US" altLang="zh-CN" sz="2000" b="1" i="1">
                <a:latin typeface="Tahoma" panose="020B0604030504040204" pitchFamily="34" charset="0"/>
              </a:rPr>
              <a:t>x</a:t>
            </a:r>
            <a:r>
              <a:rPr lang="en-US" altLang="zh-CN" sz="2000" i="1">
                <a:latin typeface="Tahoma" panose="020B0604030504040204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,b</a:t>
            </a:r>
            <a:r>
              <a:rPr lang="en-US" altLang="zh-CN" sz="2000" i="1">
                <a:latin typeface="Tahoma" panose="020B0604030504040204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b="1" i="1">
                <a:latin typeface="Tahoma" panose="020B0604030504040204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000" i="1">
                <a:latin typeface="Tahoma" panose="020B0604030504040204" pitchFamily="34" charset="0"/>
              </a:rPr>
              <a:t>+ 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2000" i="1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37620" name="Line 52"/>
          <p:cNvSpPr>
            <a:spLocks noChangeShapeType="1"/>
          </p:cNvSpPr>
          <p:nvPr/>
        </p:nvSpPr>
        <p:spPr bwMode="auto">
          <a:xfrm flipV="1">
            <a:off x="4114800" y="2209800"/>
            <a:ext cx="312420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7621" name="Text Box 53"/>
          <p:cNvSpPr txBox="1">
            <a:spLocks noChangeArrowheads="1"/>
          </p:cNvSpPr>
          <p:nvPr/>
        </p:nvSpPr>
        <p:spPr bwMode="auto">
          <a:xfrm>
            <a:off x="7772400" y="3200401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237622" name="Text Box 54"/>
          <p:cNvSpPr txBox="1">
            <a:spLocks noChangeArrowheads="1"/>
          </p:cNvSpPr>
          <p:nvPr/>
        </p:nvSpPr>
        <p:spPr bwMode="auto">
          <a:xfrm>
            <a:off x="7924800" y="3352801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How would you classify this data?</a:t>
            </a:r>
          </a:p>
        </p:txBody>
      </p:sp>
      <p:sp>
        <p:nvSpPr>
          <p:cNvPr id="237623" name="Rectangle 55"/>
          <p:cNvSpPr>
            <a:spLocks noChangeArrowheads="1"/>
          </p:cNvSpPr>
          <p:nvPr/>
        </p:nvSpPr>
        <p:spPr bwMode="auto">
          <a:xfrm rot="-24333336">
            <a:off x="5486400" y="27432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 i="1">
                <a:solidFill>
                  <a:srgbClr val="00CC00"/>
                </a:solidFill>
              </a:rPr>
              <a:t>w</a:t>
            </a:r>
            <a:r>
              <a:rPr lang="en-US" altLang="zh-CN" b="1" i="1"/>
              <a:t> x</a:t>
            </a:r>
            <a:r>
              <a:rPr lang="en-US" altLang="zh-CN" b="1" i="1">
                <a:solidFill>
                  <a:srgbClr val="00CC00"/>
                </a:solidFill>
              </a:rPr>
              <a:t> </a:t>
            </a:r>
            <a:r>
              <a:rPr lang="en-US" altLang="zh-CN" b="1" i="1"/>
              <a:t>+ </a:t>
            </a:r>
            <a:r>
              <a:rPr lang="en-US" altLang="zh-CN" b="1" i="1">
                <a:solidFill>
                  <a:srgbClr val="00CC00"/>
                </a:solidFill>
              </a:rPr>
              <a:t>b=0</a:t>
            </a:r>
          </a:p>
        </p:txBody>
      </p:sp>
      <p:sp>
        <p:nvSpPr>
          <p:cNvPr id="237624" name="Rectangle 56"/>
          <p:cNvSpPr>
            <a:spLocks noChangeArrowheads="1"/>
          </p:cNvSpPr>
          <p:nvPr/>
        </p:nvSpPr>
        <p:spPr bwMode="auto">
          <a:xfrm>
            <a:off x="6172200" y="48768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 i="1">
                <a:solidFill>
                  <a:srgbClr val="00CC00"/>
                </a:solidFill>
              </a:rPr>
              <a:t>w</a:t>
            </a:r>
            <a:r>
              <a:rPr lang="en-US" altLang="zh-CN" b="1" i="1"/>
              <a:t> x</a:t>
            </a:r>
            <a:r>
              <a:rPr lang="en-US" altLang="zh-CN" b="1" i="1">
                <a:solidFill>
                  <a:srgbClr val="00CC00"/>
                </a:solidFill>
              </a:rPr>
              <a:t> </a:t>
            </a:r>
            <a:r>
              <a:rPr lang="en-US" altLang="zh-CN" b="1" i="1"/>
              <a:t>+ </a:t>
            </a:r>
            <a:r>
              <a:rPr lang="en-US" altLang="zh-CN" b="1" i="1">
                <a:solidFill>
                  <a:srgbClr val="00CC00"/>
                </a:solidFill>
              </a:rPr>
              <a:t>b&lt;0</a:t>
            </a:r>
          </a:p>
        </p:txBody>
      </p:sp>
      <p:sp>
        <p:nvSpPr>
          <p:cNvPr id="237625" name="Rectangle 57"/>
          <p:cNvSpPr>
            <a:spLocks noChangeArrowheads="1"/>
          </p:cNvSpPr>
          <p:nvPr/>
        </p:nvSpPr>
        <p:spPr bwMode="auto">
          <a:xfrm>
            <a:off x="4114800" y="19050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 i="1">
                <a:solidFill>
                  <a:srgbClr val="00CC00"/>
                </a:solidFill>
              </a:rPr>
              <a:t>w</a:t>
            </a:r>
            <a:r>
              <a:rPr lang="en-US" altLang="zh-CN" b="1" i="1"/>
              <a:t> x</a:t>
            </a:r>
            <a:r>
              <a:rPr lang="en-US" altLang="zh-CN" b="1" i="1">
                <a:solidFill>
                  <a:srgbClr val="00CC00"/>
                </a:solidFill>
              </a:rPr>
              <a:t> </a:t>
            </a:r>
            <a:r>
              <a:rPr lang="en-US" altLang="zh-CN" b="1" i="1"/>
              <a:t>+ </a:t>
            </a:r>
            <a:r>
              <a:rPr lang="en-US" altLang="zh-CN" b="1" i="1">
                <a:solidFill>
                  <a:srgbClr val="00CC00"/>
                </a:solidFill>
              </a:rPr>
              <a:t>b&gt;0</a:t>
            </a:r>
          </a:p>
        </p:txBody>
      </p:sp>
    </p:spTree>
    <p:extLst>
      <p:ext uri="{BB962C8B-B14F-4D97-AF65-F5344CB8AC3E}">
        <p14:creationId xmlns:p14="http://schemas.microsoft.com/office/powerpoint/2010/main" val="23194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  <p:bldP spid="237574" grpId="0" animBg="1"/>
      <p:bldP spid="237575" grpId="0"/>
      <p:bldP spid="237576" grpId="0" animBg="1"/>
      <p:bldP spid="237577" grpId="0"/>
      <p:bldP spid="237578" grpId="0" animBg="1"/>
      <p:bldP spid="237579" grpId="0"/>
      <p:bldP spid="237619" grpId="0"/>
      <p:bldP spid="237620" grpId="0" animBg="1"/>
      <p:bldP spid="237623" grpId="0"/>
      <p:bldP spid="237624" grpId="0"/>
      <p:bldP spid="2376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1676400" y="304800"/>
            <a:ext cx="464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 Linear Classifiers</a:t>
            </a: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6858000" y="776288"/>
            <a:ext cx="1600200" cy="654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3600" i="1">
                <a:latin typeface="Tahoma" panose="020B0604030504040204" pitchFamily="34" charset="0"/>
              </a:rPr>
              <a:t>f </a:t>
            </a:r>
            <a:r>
              <a:rPr lang="en-US" altLang="zh-CN" sz="2000">
                <a:latin typeface="Tahoma" panose="020B0604030504040204" pitchFamily="34" charset="0"/>
              </a:rPr>
              <a:t>        </a:t>
            </a:r>
          </a:p>
        </p:txBody>
      </p:sp>
      <p:sp>
        <p:nvSpPr>
          <p:cNvPr id="240646" name="Line 6"/>
          <p:cNvSpPr>
            <a:spLocks noChangeShapeType="1"/>
          </p:cNvSpPr>
          <p:nvPr/>
        </p:nvSpPr>
        <p:spPr bwMode="auto">
          <a:xfrm>
            <a:off x="54864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5029200" y="7620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800" b="1" i="1"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7543800" y="381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7315200" y="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3200">
                <a:solidFill>
                  <a:srgbClr val="00CC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40650" name="Line 10"/>
          <p:cNvSpPr>
            <a:spLocks noChangeShapeType="1"/>
          </p:cNvSpPr>
          <p:nvPr/>
        </p:nvSpPr>
        <p:spPr bwMode="auto">
          <a:xfrm>
            <a:off x="84582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9829800" y="838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en-US" altLang="zh-CN" sz="3200">
                <a:latin typeface="Tahoma" panose="020B0604030504040204" pitchFamily="34" charset="0"/>
              </a:rPr>
              <a:t>y</a:t>
            </a:r>
            <a:r>
              <a:rPr lang="en-US" altLang="zh-CN" sz="3200" baseline="30000">
                <a:latin typeface="Tahoma" panose="020B0604030504040204" pitchFamily="34" charset="0"/>
              </a:rPr>
              <a:t>est</a:t>
            </a:r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>
            <a:off x="2362200" y="1905001"/>
            <a:ext cx="1905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denotes +1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denotes -1</a:t>
            </a:r>
          </a:p>
        </p:txBody>
      </p:sp>
      <p:sp>
        <p:nvSpPr>
          <p:cNvPr id="240653" name="Oval 13"/>
          <p:cNvSpPr>
            <a:spLocks noChangeAspect="1" noChangeArrowheads="1"/>
          </p:cNvSpPr>
          <p:nvPr/>
        </p:nvSpPr>
        <p:spPr bwMode="auto">
          <a:xfrm rot="4777107">
            <a:off x="2439194" y="2056607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4" name="Oval 14"/>
          <p:cNvSpPr>
            <a:spLocks noChangeAspect="1" noChangeArrowheads="1"/>
          </p:cNvSpPr>
          <p:nvPr/>
        </p:nvSpPr>
        <p:spPr bwMode="auto">
          <a:xfrm rot="5895381">
            <a:off x="2439988" y="2513013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5" name="Line 15"/>
          <p:cNvSpPr>
            <a:spLocks noChangeShapeType="1"/>
          </p:cNvSpPr>
          <p:nvPr/>
        </p:nvSpPr>
        <p:spPr bwMode="auto">
          <a:xfrm>
            <a:off x="4114800" y="22098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0656" name="Line 16"/>
          <p:cNvSpPr>
            <a:spLocks noChangeShapeType="1"/>
          </p:cNvSpPr>
          <p:nvPr/>
        </p:nvSpPr>
        <p:spPr bwMode="auto">
          <a:xfrm flipV="1">
            <a:off x="3962400" y="55626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0657" name="Oval 17"/>
          <p:cNvSpPr>
            <a:spLocks noChangeAspect="1" noChangeArrowheads="1"/>
          </p:cNvSpPr>
          <p:nvPr/>
        </p:nvSpPr>
        <p:spPr bwMode="auto">
          <a:xfrm>
            <a:off x="5241926" y="5032376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8" name="Oval 18"/>
          <p:cNvSpPr>
            <a:spLocks noChangeAspect="1" noChangeArrowheads="1"/>
          </p:cNvSpPr>
          <p:nvPr/>
        </p:nvSpPr>
        <p:spPr bwMode="auto">
          <a:xfrm>
            <a:off x="4010026" y="3903664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9" name="Oval 19"/>
          <p:cNvSpPr>
            <a:spLocks noChangeAspect="1" noChangeArrowheads="1"/>
          </p:cNvSpPr>
          <p:nvPr/>
        </p:nvSpPr>
        <p:spPr bwMode="auto">
          <a:xfrm>
            <a:off x="5864226" y="281463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Oval 20"/>
          <p:cNvSpPr>
            <a:spLocks noChangeAspect="1" noChangeArrowheads="1"/>
          </p:cNvSpPr>
          <p:nvPr/>
        </p:nvSpPr>
        <p:spPr bwMode="auto">
          <a:xfrm>
            <a:off x="5927726" y="3635376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Oval 21"/>
          <p:cNvSpPr>
            <a:spLocks noChangeAspect="1" noChangeArrowheads="1"/>
          </p:cNvSpPr>
          <p:nvPr/>
        </p:nvSpPr>
        <p:spPr bwMode="auto">
          <a:xfrm>
            <a:off x="4933951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2" name="Oval 22"/>
          <p:cNvSpPr>
            <a:spLocks noChangeAspect="1" noChangeArrowheads="1"/>
          </p:cNvSpPr>
          <p:nvPr/>
        </p:nvSpPr>
        <p:spPr bwMode="auto">
          <a:xfrm>
            <a:off x="5410201" y="3733801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3" name="Oval 23"/>
          <p:cNvSpPr>
            <a:spLocks noChangeAspect="1" noChangeArrowheads="1"/>
          </p:cNvSpPr>
          <p:nvPr/>
        </p:nvSpPr>
        <p:spPr bwMode="auto">
          <a:xfrm>
            <a:off x="4572001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4" name="Oval 24"/>
          <p:cNvSpPr>
            <a:spLocks noChangeAspect="1" noChangeArrowheads="1"/>
          </p:cNvSpPr>
          <p:nvPr/>
        </p:nvSpPr>
        <p:spPr bwMode="auto">
          <a:xfrm>
            <a:off x="6629401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5" name="Oval 25"/>
          <p:cNvSpPr>
            <a:spLocks noChangeAspect="1" noChangeArrowheads="1"/>
          </p:cNvSpPr>
          <p:nvPr/>
        </p:nvSpPr>
        <p:spPr bwMode="auto">
          <a:xfrm rot="-1118274">
            <a:off x="5411789" y="4443414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6" name="Oval 26"/>
          <p:cNvSpPr>
            <a:spLocks noChangeAspect="1" noChangeArrowheads="1"/>
          </p:cNvSpPr>
          <p:nvPr/>
        </p:nvSpPr>
        <p:spPr bwMode="auto">
          <a:xfrm rot="-1118274">
            <a:off x="7527926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7" name="Oval 27"/>
          <p:cNvSpPr>
            <a:spLocks noChangeAspect="1" noChangeArrowheads="1"/>
          </p:cNvSpPr>
          <p:nvPr/>
        </p:nvSpPr>
        <p:spPr bwMode="auto">
          <a:xfrm rot="-1118274">
            <a:off x="6819901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8" name="Oval 28"/>
          <p:cNvSpPr>
            <a:spLocks noChangeAspect="1" noChangeArrowheads="1"/>
          </p:cNvSpPr>
          <p:nvPr/>
        </p:nvSpPr>
        <p:spPr bwMode="auto">
          <a:xfrm rot="-1118274">
            <a:off x="4648201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9" name="Oval 29"/>
          <p:cNvSpPr>
            <a:spLocks noChangeAspect="1" noChangeArrowheads="1"/>
          </p:cNvSpPr>
          <p:nvPr/>
        </p:nvSpPr>
        <p:spPr bwMode="auto">
          <a:xfrm rot="-1118274">
            <a:off x="6235701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0" name="Oval 30"/>
          <p:cNvSpPr>
            <a:spLocks noChangeAspect="1" noChangeArrowheads="1"/>
          </p:cNvSpPr>
          <p:nvPr/>
        </p:nvSpPr>
        <p:spPr bwMode="auto">
          <a:xfrm rot="-1118274">
            <a:off x="7391401" y="4495801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1" name="Oval 31"/>
          <p:cNvSpPr>
            <a:spLocks noChangeAspect="1" noChangeArrowheads="1"/>
          </p:cNvSpPr>
          <p:nvPr/>
        </p:nvSpPr>
        <p:spPr bwMode="auto">
          <a:xfrm rot="-1118274">
            <a:off x="4638676" y="364013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2" name="Oval 32"/>
          <p:cNvSpPr>
            <a:spLocks noChangeAspect="1" noChangeArrowheads="1"/>
          </p:cNvSpPr>
          <p:nvPr/>
        </p:nvSpPr>
        <p:spPr bwMode="auto">
          <a:xfrm rot="5895381">
            <a:off x="5391151" y="3057526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3" name="Oval 33"/>
          <p:cNvSpPr>
            <a:spLocks noChangeAspect="1" noChangeArrowheads="1"/>
          </p:cNvSpPr>
          <p:nvPr/>
        </p:nvSpPr>
        <p:spPr bwMode="auto">
          <a:xfrm rot="5895381">
            <a:off x="5660232" y="5242720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4" name="Oval 34"/>
          <p:cNvSpPr>
            <a:spLocks noChangeAspect="1" noChangeArrowheads="1"/>
          </p:cNvSpPr>
          <p:nvPr/>
        </p:nvSpPr>
        <p:spPr bwMode="auto">
          <a:xfrm rot="5895381">
            <a:off x="4638676" y="4098926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5" name="Oval 35"/>
          <p:cNvSpPr>
            <a:spLocks noChangeAspect="1" noChangeArrowheads="1"/>
          </p:cNvSpPr>
          <p:nvPr/>
        </p:nvSpPr>
        <p:spPr bwMode="auto">
          <a:xfrm rot="5895381">
            <a:off x="5867401" y="2393951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6" name="Oval 36"/>
          <p:cNvSpPr>
            <a:spLocks noChangeAspect="1" noChangeArrowheads="1"/>
          </p:cNvSpPr>
          <p:nvPr/>
        </p:nvSpPr>
        <p:spPr bwMode="auto">
          <a:xfrm rot="5895381">
            <a:off x="6828633" y="4144170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7" name="Oval 37"/>
          <p:cNvSpPr>
            <a:spLocks noChangeAspect="1" noChangeArrowheads="1"/>
          </p:cNvSpPr>
          <p:nvPr/>
        </p:nvSpPr>
        <p:spPr bwMode="auto">
          <a:xfrm rot="5895381">
            <a:off x="5894389" y="407987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Oval 38"/>
          <p:cNvSpPr>
            <a:spLocks noChangeAspect="1" noChangeArrowheads="1"/>
          </p:cNvSpPr>
          <p:nvPr/>
        </p:nvSpPr>
        <p:spPr bwMode="auto">
          <a:xfrm rot="5895381">
            <a:off x="7143751" y="3365501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Oval 39"/>
          <p:cNvSpPr>
            <a:spLocks noChangeAspect="1" noChangeArrowheads="1"/>
          </p:cNvSpPr>
          <p:nvPr/>
        </p:nvSpPr>
        <p:spPr bwMode="auto">
          <a:xfrm rot="5895381">
            <a:off x="4611689" y="2346326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Oval 40"/>
          <p:cNvSpPr>
            <a:spLocks noChangeAspect="1" noChangeArrowheads="1"/>
          </p:cNvSpPr>
          <p:nvPr/>
        </p:nvSpPr>
        <p:spPr bwMode="auto">
          <a:xfrm rot="5895381">
            <a:off x="6784976" y="32734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1" name="Oval 41"/>
          <p:cNvSpPr>
            <a:spLocks noChangeAspect="1" noChangeArrowheads="1"/>
          </p:cNvSpPr>
          <p:nvPr/>
        </p:nvSpPr>
        <p:spPr bwMode="auto">
          <a:xfrm rot="5895381">
            <a:off x="6641308" y="4718845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2" name="Oval 42"/>
          <p:cNvSpPr>
            <a:spLocks noChangeAspect="1" noChangeArrowheads="1"/>
          </p:cNvSpPr>
          <p:nvPr/>
        </p:nvSpPr>
        <p:spPr bwMode="auto">
          <a:xfrm rot="4777107">
            <a:off x="5022058" y="3534570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3" name="Oval 43"/>
          <p:cNvSpPr>
            <a:spLocks noChangeAspect="1" noChangeArrowheads="1"/>
          </p:cNvSpPr>
          <p:nvPr/>
        </p:nvSpPr>
        <p:spPr bwMode="auto">
          <a:xfrm rot="4777107">
            <a:off x="6175376" y="52546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4" name="Oval 44"/>
          <p:cNvSpPr>
            <a:spLocks noChangeAspect="1" noChangeArrowheads="1"/>
          </p:cNvSpPr>
          <p:nvPr/>
        </p:nvSpPr>
        <p:spPr bwMode="auto">
          <a:xfrm rot="4777107">
            <a:off x="5870576" y="48736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5" name="Oval 45"/>
          <p:cNvSpPr>
            <a:spLocks noChangeAspect="1" noChangeArrowheads="1"/>
          </p:cNvSpPr>
          <p:nvPr/>
        </p:nvSpPr>
        <p:spPr bwMode="auto">
          <a:xfrm rot="4777107">
            <a:off x="4341019" y="3736182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6" name="Oval 46"/>
          <p:cNvSpPr>
            <a:spLocks noChangeAspect="1" noChangeArrowheads="1"/>
          </p:cNvSpPr>
          <p:nvPr/>
        </p:nvSpPr>
        <p:spPr bwMode="auto">
          <a:xfrm rot="4777107">
            <a:off x="5237163" y="2776538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7" name="Oval 47"/>
          <p:cNvSpPr>
            <a:spLocks noChangeAspect="1" noChangeArrowheads="1"/>
          </p:cNvSpPr>
          <p:nvPr/>
        </p:nvSpPr>
        <p:spPr bwMode="auto">
          <a:xfrm rot="4777107">
            <a:off x="5880101" y="4364038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8" name="Oval 48"/>
          <p:cNvSpPr>
            <a:spLocks noChangeAspect="1" noChangeArrowheads="1"/>
          </p:cNvSpPr>
          <p:nvPr/>
        </p:nvSpPr>
        <p:spPr bwMode="auto">
          <a:xfrm rot="4777107">
            <a:off x="4028282" y="3082132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9" name="Oval 49"/>
          <p:cNvSpPr>
            <a:spLocks noChangeAspect="1" noChangeArrowheads="1"/>
          </p:cNvSpPr>
          <p:nvPr/>
        </p:nvSpPr>
        <p:spPr bwMode="auto">
          <a:xfrm rot="4777107">
            <a:off x="5461795" y="5049045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0" name="Oval 50"/>
          <p:cNvSpPr>
            <a:spLocks noChangeAspect="1" noChangeArrowheads="1"/>
          </p:cNvSpPr>
          <p:nvPr/>
        </p:nvSpPr>
        <p:spPr bwMode="auto">
          <a:xfrm rot="4777107">
            <a:off x="6827838" y="4756151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1" name="Text Box 51"/>
          <p:cNvSpPr txBox="1">
            <a:spLocks noChangeArrowheads="1"/>
          </p:cNvSpPr>
          <p:nvPr/>
        </p:nvSpPr>
        <p:spPr bwMode="auto">
          <a:xfrm>
            <a:off x="7010400" y="167640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anose="020B0604030504040204" pitchFamily="34" charset="0"/>
              </a:rPr>
              <a:t>f</a:t>
            </a:r>
            <a:r>
              <a:rPr lang="en-US" altLang="zh-CN" sz="2000" i="1">
                <a:latin typeface="Tahoma" panose="020B0604030504040204" pitchFamily="34" charset="0"/>
              </a:rPr>
              <a:t>(</a:t>
            </a:r>
            <a:r>
              <a:rPr lang="en-US" altLang="zh-CN" sz="2000" b="1" i="1">
                <a:latin typeface="Tahoma" panose="020B0604030504040204" pitchFamily="34" charset="0"/>
              </a:rPr>
              <a:t>x</a:t>
            </a:r>
            <a:r>
              <a:rPr lang="en-US" altLang="zh-CN" sz="2000" i="1">
                <a:latin typeface="Tahoma" panose="020B0604030504040204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,b</a:t>
            </a:r>
            <a:r>
              <a:rPr lang="en-US" altLang="zh-CN" sz="2000" i="1">
                <a:latin typeface="Tahoma" panose="020B0604030504040204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b="1" i="1">
                <a:latin typeface="Tahoma" panose="020B0604030504040204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000" i="1">
                <a:latin typeface="Tahoma" panose="020B0604030504040204" pitchFamily="34" charset="0"/>
              </a:rPr>
              <a:t>+ 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2000" i="1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40692" name="Line 52"/>
          <p:cNvSpPr>
            <a:spLocks noChangeShapeType="1"/>
          </p:cNvSpPr>
          <p:nvPr/>
        </p:nvSpPr>
        <p:spPr bwMode="auto">
          <a:xfrm flipV="1">
            <a:off x="4953000" y="1676400"/>
            <a:ext cx="1447800" cy="403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0693" name="Text Box 53"/>
          <p:cNvSpPr txBox="1">
            <a:spLocks noChangeArrowheads="1"/>
          </p:cNvSpPr>
          <p:nvPr/>
        </p:nvSpPr>
        <p:spPr bwMode="auto">
          <a:xfrm>
            <a:off x="7772400" y="3200401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240694" name="Text Box 54"/>
          <p:cNvSpPr txBox="1">
            <a:spLocks noChangeArrowheads="1"/>
          </p:cNvSpPr>
          <p:nvPr/>
        </p:nvSpPr>
        <p:spPr bwMode="auto">
          <a:xfrm>
            <a:off x="7924800" y="3352801"/>
            <a:ext cx="2209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Any of these would be fine..</a:t>
            </a:r>
          </a:p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en-US" altLang="zh-CN" sz="2000">
              <a:latin typeface="Tahoma" panose="020B0604030504040204" pitchFamily="34" charset="0"/>
            </a:endParaRPr>
          </a:p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..but which is best?</a:t>
            </a:r>
          </a:p>
        </p:txBody>
      </p:sp>
      <p:sp>
        <p:nvSpPr>
          <p:cNvPr id="240695" name="Line 55"/>
          <p:cNvSpPr>
            <a:spLocks noChangeShapeType="1"/>
          </p:cNvSpPr>
          <p:nvPr/>
        </p:nvSpPr>
        <p:spPr bwMode="auto">
          <a:xfrm flipV="1">
            <a:off x="3810000" y="2362200"/>
            <a:ext cx="403860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0696" name="Line 56"/>
          <p:cNvSpPr>
            <a:spLocks noChangeShapeType="1"/>
          </p:cNvSpPr>
          <p:nvPr/>
        </p:nvSpPr>
        <p:spPr bwMode="auto">
          <a:xfrm flipV="1">
            <a:off x="4114800" y="2209800"/>
            <a:ext cx="312420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0697" name="Line 57"/>
          <p:cNvSpPr>
            <a:spLocks noChangeShapeType="1"/>
          </p:cNvSpPr>
          <p:nvPr/>
        </p:nvSpPr>
        <p:spPr bwMode="auto">
          <a:xfrm flipV="1">
            <a:off x="3581400" y="2438400"/>
            <a:ext cx="48006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0698" name="Line 58"/>
          <p:cNvSpPr>
            <a:spLocks noChangeShapeType="1"/>
          </p:cNvSpPr>
          <p:nvPr/>
        </p:nvSpPr>
        <p:spPr bwMode="auto">
          <a:xfrm flipV="1">
            <a:off x="3962400" y="2209800"/>
            <a:ext cx="381000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0699" name="Line 59"/>
          <p:cNvSpPr>
            <a:spLocks noChangeShapeType="1"/>
          </p:cNvSpPr>
          <p:nvPr/>
        </p:nvSpPr>
        <p:spPr bwMode="auto">
          <a:xfrm flipV="1">
            <a:off x="3886200" y="1905000"/>
            <a:ext cx="388620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0700" name="Line 60"/>
          <p:cNvSpPr>
            <a:spLocks noChangeShapeType="1"/>
          </p:cNvSpPr>
          <p:nvPr/>
        </p:nvSpPr>
        <p:spPr bwMode="auto">
          <a:xfrm flipV="1">
            <a:off x="4114800" y="1752600"/>
            <a:ext cx="342900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0701" name="Line 61"/>
          <p:cNvSpPr>
            <a:spLocks noChangeShapeType="1"/>
          </p:cNvSpPr>
          <p:nvPr/>
        </p:nvSpPr>
        <p:spPr bwMode="auto">
          <a:xfrm flipV="1">
            <a:off x="4343400" y="2133600"/>
            <a:ext cx="274320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0702" name="Line 62"/>
          <p:cNvSpPr>
            <a:spLocks noChangeShapeType="1"/>
          </p:cNvSpPr>
          <p:nvPr/>
        </p:nvSpPr>
        <p:spPr bwMode="auto">
          <a:xfrm flipV="1">
            <a:off x="3886200" y="2209800"/>
            <a:ext cx="411480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1676400" y="304800"/>
            <a:ext cx="464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 Linear Classifiers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6858000" y="776288"/>
            <a:ext cx="1600200" cy="654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3600" i="1">
                <a:latin typeface="Tahoma" panose="020B0604030504040204" pitchFamily="34" charset="0"/>
              </a:rPr>
              <a:t>f </a:t>
            </a:r>
            <a:r>
              <a:rPr lang="en-US" altLang="zh-CN" sz="2000">
                <a:latin typeface="Tahoma" panose="020B0604030504040204" pitchFamily="34" charset="0"/>
              </a:rPr>
              <a:t>        </a:t>
            </a:r>
          </a:p>
        </p:txBody>
      </p:sp>
      <p:sp>
        <p:nvSpPr>
          <p:cNvPr id="241668" name="Line 4"/>
          <p:cNvSpPr>
            <a:spLocks noChangeShapeType="1"/>
          </p:cNvSpPr>
          <p:nvPr/>
        </p:nvSpPr>
        <p:spPr bwMode="auto">
          <a:xfrm>
            <a:off x="54864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5029200" y="7620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800" b="1" i="1"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>
            <a:off x="7543800" y="381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7315200" y="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3200">
                <a:solidFill>
                  <a:srgbClr val="00CC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41672" name="Line 8"/>
          <p:cNvSpPr>
            <a:spLocks noChangeShapeType="1"/>
          </p:cNvSpPr>
          <p:nvPr/>
        </p:nvSpPr>
        <p:spPr bwMode="auto">
          <a:xfrm>
            <a:off x="84582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9829800" y="838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en-US" altLang="zh-CN" sz="3200">
                <a:latin typeface="Tahoma" panose="020B0604030504040204" pitchFamily="34" charset="0"/>
              </a:rPr>
              <a:t>y</a:t>
            </a:r>
            <a:r>
              <a:rPr lang="en-US" altLang="zh-CN" sz="3200" baseline="30000">
                <a:latin typeface="Tahoma" panose="020B0604030504040204" pitchFamily="34" charset="0"/>
              </a:rPr>
              <a:t>est</a:t>
            </a: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2362200" y="1905001"/>
            <a:ext cx="1905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denotes +1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denotes -1</a:t>
            </a:r>
          </a:p>
        </p:txBody>
      </p:sp>
      <p:sp>
        <p:nvSpPr>
          <p:cNvPr id="241675" name="Oval 11"/>
          <p:cNvSpPr>
            <a:spLocks noChangeAspect="1" noChangeArrowheads="1"/>
          </p:cNvSpPr>
          <p:nvPr/>
        </p:nvSpPr>
        <p:spPr bwMode="auto">
          <a:xfrm rot="4777107">
            <a:off x="2439194" y="2056607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6" name="Oval 12"/>
          <p:cNvSpPr>
            <a:spLocks noChangeAspect="1" noChangeArrowheads="1"/>
          </p:cNvSpPr>
          <p:nvPr/>
        </p:nvSpPr>
        <p:spPr bwMode="auto">
          <a:xfrm rot="5895381">
            <a:off x="2439988" y="2513013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7" name="Line 13"/>
          <p:cNvSpPr>
            <a:spLocks noChangeShapeType="1"/>
          </p:cNvSpPr>
          <p:nvPr/>
        </p:nvSpPr>
        <p:spPr bwMode="auto">
          <a:xfrm>
            <a:off x="4114800" y="22098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1678" name="Line 14"/>
          <p:cNvSpPr>
            <a:spLocks noChangeShapeType="1"/>
          </p:cNvSpPr>
          <p:nvPr/>
        </p:nvSpPr>
        <p:spPr bwMode="auto">
          <a:xfrm flipV="1">
            <a:off x="3962400" y="55626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1679" name="Oval 15"/>
          <p:cNvSpPr>
            <a:spLocks noChangeAspect="1" noChangeArrowheads="1"/>
          </p:cNvSpPr>
          <p:nvPr/>
        </p:nvSpPr>
        <p:spPr bwMode="auto">
          <a:xfrm>
            <a:off x="5241926" y="5032376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0" name="Oval 16"/>
          <p:cNvSpPr>
            <a:spLocks noChangeAspect="1" noChangeArrowheads="1"/>
          </p:cNvSpPr>
          <p:nvPr/>
        </p:nvSpPr>
        <p:spPr bwMode="auto">
          <a:xfrm>
            <a:off x="4010026" y="3903664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1" name="Oval 17"/>
          <p:cNvSpPr>
            <a:spLocks noChangeAspect="1" noChangeArrowheads="1"/>
          </p:cNvSpPr>
          <p:nvPr/>
        </p:nvSpPr>
        <p:spPr bwMode="auto">
          <a:xfrm>
            <a:off x="5864226" y="281463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2" name="Oval 18"/>
          <p:cNvSpPr>
            <a:spLocks noChangeAspect="1" noChangeArrowheads="1"/>
          </p:cNvSpPr>
          <p:nvPr/>
        </p:nvSpPr>
        <p:spPr bwMode="auto">
          <a:xfrm>
            <a:off x="5927726" y="3635376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3" name="Oval 19"/>
          <p:cNvSpPr>
            <a:spLocks noChangeAspect="1" noChangeArrowheads="1"/>
          </p:cNvSpPr>
          <p:nvPr/>
        </p:nvSpPr>
        <p:spPr bwMode="auto">
          <a:xfrm>
            <a:off x="4933951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4" name="Oval 20"/>
          <p:cNvSpPr>
            <a:spLocks noChangeAspect="1" noChangeArrowheads="1"/>
          </p:cNvSpPr>
          <p:nvPr/>
        </p:nvSpPr>
        <p:spPr bwMode="auto">
          <a:xfrm>
            <a:off x="5410201" y="3733801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5" name="Oval 21"/>
          <p:cNvSpPr>
            <a:spLocks noChangeAspect="1" noChangeArrowheads="1"/>
          </p:cNvSpPr>
          <p:nvPr/>
        </p:nvSpPr>
        <p:spPr bwMode="auto">
          <a:xfrm>
            <a:off x="4572001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6" name="Oval 22"/>
          <p:cNvSpPr>
            <a:spLocks noChangeAspect="1" noChangeArrowheads="1"/>
          </p:cNvSpPr>
          <p:nvPr/>
        </p:nvSpPr>
        <p:spPr bwMode="auto">
          <a:xfrm>
            <a:off x="6629401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7" name="Oval 23"/>
          <p:cNvSpPr>
            <a:spLocks noChangeAspect="1" noChangeArrowheads="1"/>
          </p:cNvSpPr>
          <p:nvPr/>
        </p:nvSpPr>
        <p:spPr bwMode="auto">
          <a:xfrm rot="-1118274">
            <a:off x="5411789" y="4443414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8" name="Oval 24"/>
          <p:cNvSpPr>
            <a:spLocks noChangeAspect="1" noChangeArrowheads="1"/>
          </p:cNvSpPr>
          <p:nvPr/>
        </p:nvSpPr>
        <p:spPr bwMode="auto">
          <a:xfrm rot="-1118274">
            <a:off x="7527926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9" name="Oval 25"/>
          <p:cNvSpPr>
            <a:spLocks noChangeAspect="1" noChangeArrowheads="1"/>
          </p:cNvSpPr>
          <p:nvPr/>
        </p:nvSpPr>
        <p:spPr bwMode="auto">
          <a:xfrm rot="-1118274">
            <a:off x="6819901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0" name="Oval 26"/>
          <p:cNvSpPr>
            <a:spLocks noChangeAspect="1" noChangeArrowheads="1"/>
          </p:cNvSpPr>
          <p:nvPr/>
        </p:nvSpPr>
        <p:spPr bwMode="auto">
          <a:xfrm rot="-1118274">
            <a:off x="4648201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1" name="Oval 27"/>
          <p:cNvSpPr>
            <a:spLocks noChangeAspect="1" noChangeArrowheads="1"/>
          </p:cNvSpPr>
          <p:nvPr/>
        </p:nvSpPr>
        <p:spPr bwMode="auto">
          <a:xfrm rot="-1118274">
            <a:off x="6235701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2" name="Oval 28"/>
          <p:cNvSpPr>
            <a:spLocks noChangeAspect="1" noChangeArrowheads="1"/>
          </p:cNvSpPr>
          <p:nvPr/>
        </p:nvSpPr>
        <p:spPr bwMode="auto">
          <a:xfrm rot="-1118274">
            <a:off x="7391401" y="4495801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3" name="Oval 29"/>
          <p:cNvSpPr>
            <a:spLocks noChangeAspect="1" noChangeArrowheads="1"/>
          </p:cNvSpPr>
          <p:nvPr/>
        </p:nvSpPr>
        <p:spPr bwMode="auto">
          <a:xfrm rot="-1118274">
            <a:off x="4638676" y="364013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4" name="Oval 30"/>
          <p:cNvSpPr>
            <a:spLocks noChangeAspect="1" noChangeArrowheads="1"/>
          </p:cNvSpPr>
          <p:nvPr/>
        </p:nvSpPr>
        <p:spPr bwMode="auto">
          <a:xfrm rot="5895381">
            <a:off x="5391151" y="3057526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5" name="Oval 31"/>
          <p:cNvSpPr>
            <a:spLocks noChangeAspect="1" noChangeArrowheads="1"/>
          </p:cNvSpPr>
          <p:nvPr/>
        </p:nvSpPr>
        <p:spPr bwMode="auto">
          <a:xfrm rot="5895381">
            <a:off x="5660232" y="5242720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6" name="Oval 32"/>
          <p:cNvSpPr>
            <a:spLocks noChangeAspect="1" noChangeArrowheads="1"/>
          </p:cNvSpPr>
          <p:nvPr/>
        </p:nvSpPr>
        <p:spPr bwMode="auto">
          <a:xfrm rot="5895381">
            <a:off x="4638676" y="4098926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7" name="Oval 33"/>
          <p:cNvSpPr>
            <a:spLocks noChangeAspect="1" noChangeArrowheads="1"/>
          </p:cNvSpPr>
          <p:nvPr/>
        </p:nvSpPr>
        <p:spPr bwMode="auto">
          <a:xfrm rot="5895381">
            <a:off x="5867401" y="2393951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8" name="Oval 34"/>
          <p:cNvSpPr>
            <a:spLocks noChangeAspect="1" noChangeArrowheads="1"/>
          </p:cNvSpPr>
          <p:nvPr/>
        </p:nvSpPr>
        <p:spPr bwMode="auto">
          <a:xfrm rot="5895381">
            <a:off x="6828633" y="4144170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9" name="Oval 35"/>
          <p:cNvSpPr>
            <a:spLocks noChangeAspect="1" noChangeArrowheads="1"/>
          </p:cNvSpPr>
          <p:nvPr/>
        </p:nvSpPr>
        <p:spPr bwMode="auto">
          <a:xfrm rot="5895381">
            <a:off x="5894389" y="407987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0" name="Oval 36"/>
          <p:cNvSpPr>
            <a:spLocks noChangeAspect="1" noChangeArrowheads="1"/>
          </p:cNvSpPr>
          <p:nvPr/>
        </p:nvSpPr>
        <p:spPr bwMode="auto">
          <a:xfrm rot="5895381">
            <a:off x="7143751" y="3365501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1" name="Oval 37"/>
          <p:cNvSpPr>
            <a:spLocks noChangeAspect="1" noChangeArrowheads="1"/>
          </p:cNvSpPr>
          <p:nvPr/>
        </p:nvSpPr>
        <p:spPr bwMode="auto">
          <a:xfrm rot="5895381">
            <a:off x="4611689" y="2346326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2" name="Oval 38"/>
          <p:cNvSpPr>
            <a:spLocks noChangeAspect="1" noChangeArrowheads="1"/>
          </p:cNvSpPr>
          <p:nvPr/>
        </p:nvSpPr>
        <p:spPr bwMode="auto">
          <a:xfrm rot="5895381">
            <a:off x="6784976" y="32734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3" name="Oval 39"/>
          <p:cNvSpPr>
            <a:spLocks noChangeAspect="1" noChangeArrowheads="1"/>
          </p:cNvSpPr>
          <p:nvPr/>
        </p:nvSpPr>
        <p:spPr bwMode="auto">
          <a:xfrm rot="5895381">
            <a:off x="6641308" y="4718845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4" name="Oval 40"/>
          <p:cNvSpPr>
            <a:spLocks noChangeAspect="1" noChangeArrowheads="1"/>
          </p:cNvSpPr>
          <p:nvPr/>
        </p:nvSpPr>
        <p:spPr bwMode="auto">
          <a:xfrm rot="4777107">
            <a:off x="5022058" y="3534570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5" name="Oval 41"/>
          <p:cNvSpPr>
            <a:spLocks noChangeAspect="1" noChangeArrowheads="1"/>
          </p:cNvSpPr>
          <p:nvPr/>
        </p:nvSpPr>
        <p:spPr bwMode="auto">
          <a:xfrm rot="4777107">
            <a:off x="6175376" y="52546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6" name="Oval 42"/>
          <p:cNvSpPr>
            <a:spLocks noChangeAspect="1" noChangeArrowheads="1"/>
          </p:cNvSpPr>
          <p:nvPr/>
        </p:nvSpPr>
        <p:spPr bwMode="auto">
          <a:xfrm rot="4777107">
            <a:off x="5870576" y="48736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7" name="Oval 43"/>
          <p:cNvSpPr>
            <a:spLocks noChangeAspect="1" noChangeArrowheads="1"/>
          </p:cNvSpPr>
          <p:nvPr/>
        </p:nvSpPr>
        <p:spPr bwMode="auto">
          <a:xfrm rot="4777107">
            <a:off x="4341019" y="3736182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8" name="Oval 44"/>
          <p:cNvSpPr>
            <a:spLocks noChangeAspect="1" noChangeArrowheads="1"/>
          </p:cNvSpPr>
          <p:nvPr/>
        </p:nvSpPr>
        <p:spPr bwMode="auto">
          <a:xfrm rot="4777107">
            <a:off x="5237163" y="2776538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9" name="Oval 45"/>
          <p:cNvSpPr>
            <a:spLocks noChangeAspect="1" noChangeArrowheads="1"/>
          </p:cNvSpPr>
          <p:nvPr/>
        </p:nvSpPr>
        <p:spPr bwMode="auto">
          <a:xfrm rot="4777107">
            <a:off x="5880101" y="4364038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0" name="Oval 46"/>
          <p:cNvSpPr>
            <a:spLocks noChangeAspect="1" noChangeArrowheads="1"/>
          </p:cNvSpPr>
          <p:nvPr/>
        </p:nvSpPr>
        <p:spPr bwMode="auto">
          <a:xfrm rot="4777107">
            <a:off x="4028282" y="3082132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1" name="Oval 47"/>
          <p:cNvSpPr>
            <a:spLocks noChangeAspect="1" noChangeArrowheads="1"/>
          </p:cNvSpPr>
          <p:nvPr/>
        </p:nvSpPr>
        <p:spPr bwMode="auto">
          <a:xfrm rot="4777107">
            <a:off x="5461795" y="5049045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2" name="Oval 48"/>
          <p:cNvSpPr>
            <a:spLocks noChangeAspect="1" noChangeArrowheads="1"/>
          </p:cNvSpPr>
          <p:nvPr/>
        </p:nvSpPr>
        <p:spPr bwMode="auto">
          <a:xfrm rot="4777107">
            <a:off x="6827838" y="4756151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3" name="Text Box 49"/>
          <p:cNvSpPr txBox="1">
            <a:spLocks noChangeArrowheads="1"/>
          </p:cNvSpPr>
          <p:nvPr/>
        </p:nvSpPr>
        <p:spPr bwMode="auto">
          <a:xfrm>
            <a:off x="7010400" y="167640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anose="020B0604030504040204" pitchFamily="34" charset="0"/>
              </a:rPr>
              <a:t>f</a:t>
            </a:r>
            <a:r>
              <a:rPr lang="en-US" altLang="zh-CN" sz="2000" i="1">
                <a:latin typeface="Tahoma" panose="020B0604030504040204" pitchFamily="34" charset="0"/>
              </a:rPr>
              <a:t>(</a:t>
            </a:r>
            <a:r>
              <a:rPr lang="en-US" altLang="zh-CN" sz="2000" b="1" i="1">
                <a:latin typeface="Tahoma" panose="020B0604030504040204" pitchFamily="34" charset="0"/>
              </a:rPr>
              <a:t>x</a:t>
            </a:r>
            <a:r>
              <a:rPr lang="en-US" altLang="zh-CN" sz="2000" i="1">
                <a:latin typeface="Tahoma" panose="020B0604030504040204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,b</a:t>
            </a:r>
            <a:r>
              <a:rPr lang="en-US" altLang="zh-CN" sz="2000" i="1">
                <a:latin typeface="Tahoma" panose="020B0604030504040204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b="1" i="1">
                <a:latin typeface="Tahoma" panose="020B0604030504040204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 +</a:t>
            </a:r>
            <a:r>
              <a:rPr lang="en-US" altLang="zh-CN" sz="2000" i="1">
                <a:latin typeface="Tahoma" panose="020B0604030504040204" pitchFamily="34" charset="0"/>
              </a:rPr>
              <a:t> 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2000" i="1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41715" name="Text Box 51"/>
          <p:cNvSpPr txBox="1">
            <a:spLocks noChangeArrowheads="1"/>
          </p:cNvSpPr>
          <p:nvPr/>
        </p:nvSpPr>
        <p:spPr bwMode="auto">
          <a:xfrm>
            <a:off x="7772400" y="3200401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241716" name="Text Box 52"/>
          <p:cNvSpPr txBox="1">
            <a:spLocks noChangeArrowheads="1"/>
          </p:cNvSpPr>
          <p:nvPr/>
        </p:nvSpPr>
        <p:spPr bwMode="auto">
          <a:xfrm>
            <a:off x="7924800" y="3352801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How would you classify this data?</a:t>
            </a:r>
          </a:p>
        </p:txBody>
      </p:sp>
      <p:sp>
        <p:nvSpPr>
          <p:cNvPr id="241717" name="Line 53"/>
          <p:cNvSpPr>
            <a:spLocks noChangeShapeType="1"/>
          </p:cNvSpPr>
          <p:nvPr/>
        </p:nvSpPr>
        <p:spPr bwMode="auto">
          <a:xfrm flipV="1">
            <a:off x="4953000" y="1676400"/>
            <a:ext cx="1447800" cy="403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1720" name="Rectangle 56"/>
          <p:cNvSpPr>
            <a:spLocks noChangeArrowheads="1"/>
          </p:cNvSpPr>
          <p:nvPr/>
        </p:nvSpPr>
        <p:spPr bwMode="auto">
          <a:xfrm>
            <a:off x="5181600" y="4724400"/>
            <a:ext cx="76200" cy="76200"/>
          </a:xfrm>
          <a:prstGeom prst="rect">
            <a:avLst/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21" name="Line 57"/>
          <p:cNvSpPr>
            <a:spLocks noChangeShapeType="1"/>
          </p:cNvSpPr>
          <p:nvPr/>
        </p:nvSpPr>
        <p:spPr bwMode="auto">
          <a:xfrm flipV="1">
            <a:off x="4114800" y="2209800"/>
            <a:ext cx="312420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1722" name="Oval 58"/>
          <p:cNvSpPr>
            <a:spLocks noChangeArrowheads="1"/>
          </p:cNvSpPr>
          <p:nvPr/>
        </p:nvSpPr>
        <p:spPr bwMode="auto">
          <a:xfrm>
            <a:off x="5867400" y="5867400"/>
            <a:ext cx="1676400" cy="685800"/>
          </a:xfrm>
          <a:prstGeom prst="ellipse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1400" b="1"/>
              <a:t>Misclassified</a:t>
            </a:r>
          </a:p>
          <a:p>
            <a:r>
              <a:rPr lang="en-US" altLang="zh-CN" sz="1400" b="1"/>
              <a:t> to +1 class</a:t>
            </a:r>
          </a:p>
        </p:txBody>
      </p:sp>
      <p:cxnSp>
        <p:nvCxnSpPr>
          <p:cNvPr id="241725" name="AutoShape 61"/>
          <p:cNvCxnSpPr>
            <a:cxnSpLocks noChangeShapeType="1"/>
            <a:stCxn id="241722" idx="2"/>
          </p:cNvCxnSpPr>
          <p:nvPr/>
        </p:nvCxnSpPr>
        <p:spPr bwMode="auto">
          <a:xfrm rot="10800000">
            <a:off x="5181600" y="4876800"/>
            <a:ext cx="685800" cy="1333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934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20" grpId="0" animBg="1"/>
      <p:bldP spid="241721" grpId="0" animBg="1"/>
      <p:bldP spid="2417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1828800" y="457200"/>
            <a:ext cx="464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Classifier Margin</a:t>
            </a:r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7010400" y="928688"/>
            <a:ext cx="1600200" cy="654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3600" i="1">
                <a:latin typeface="Tahoma" panose="020B0604030504040204" pitchFamily="34" charset="0"/>
              </a:rPr>
              <a:t>f </a:t>
            </a:r>
            <a:r>
              <a:rPr lang="en-US" altLang="zh-CN" sz="2000">
                <a:latin typeface="Tahoma" panose="020B0604030504040204" pitchFamily="34" charset="0"/>
              </a:rPr>
              <a:t>        </a:t>
            </a:r>
          </a:p>
        </p:txBody>
      </p:sp>
      <p:sp>
        <p:nvSpPr>
          <p:cNvPr id="242697" name="Line 9"/>
          <p:cNvSpPr>
            <a:spLocks noChangeShapeType="1"/>
          </p:cNvSpPr>
          <p:nvPr/>
        </p:nvSpPr>
        <p:spPr bwMode="auto">
          <a:xfrm>
            <a:off x="5638800" y="12192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5181600" y="9144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800" b="1" i="1"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242699" name="Line 11"/>
          <p:cNvSpPr>
            <a:spLocks noChangeShapeType="1"/>
          </p:cNvSpPr>
          <p:nvPr/>
        </p:nvSpPr>
        <p:spPr bwMode="auto">
          <a:xfrm>
            <a:off x="7696200" y="533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2700" name="Text Box 12"/>
          <p:cNvSpPr txBox="1">
            <a:spLocks noChangeArrowheads="1"/>
          </p:cNvSpPr>
          <p:nvPr/>
        </p:nvSpPr>
        <p:spPr bwMode="auto">
          <a:xfrm>
            <a:off x="7467600" y="1524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3200">
                <a:solidFill>
                  <a:srgbClr val="00CC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42701" name="Line 13"/>
          <p:cNvSpPr>
            <a:spLocks noChangeShapeType="1"/>
          </p:cNvSpPr>
          <p:nvPr/>
        </p:nvSpPr>
        <p:spPr bwMode="auto">
          <a:xfrm>
            <a:off x="8610600" y="12192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2702" name="Text Box 14"/>
          <p:cNvSpPr txBox="1">
            <a:spLocks noChangeArrowheads="1"/>
          </p:cNvSpPr>
          <p:nvPr/>
        </p:nvSpPr>
        <p:spPr bwMode="auto">
          <a:xfrm>
            <a:off x="9982200" y="9906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en-US" altLang="zh-CN" sz="3200">
                <a:latin typeface="Tahoma" panose="020B0604030504040204" pitchFamily="34" charset="0"/>
              </a:rPr>
              <a:t>y</a:t>
            </a:r>
            <a:r>
              <a:rPr lang="en-US" altLang="zh-CN" sz="3200" baseline="30000">
                <a:latin typeface="Tahoma" panose="020B0604030504040204" pitchFamily="34" charset="0"/>
              </a:rPr>
              <a:t>est</a:t>
            </a:r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 bwMode="auto">
          <a:xfrm>
            <a:off x="2514600" y="2057401"/>
            <a:ext cx="1905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denotes +1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denotes -1</a:t>
            </a:r>
          </a:p>
        </p:txBody>
      </p:sp>
      <p:sp>
        <p:nvSpPr>
          <p:cNvPr id="242704" name="Oval 16"/>
          <p:cNvSpPr>
            <a:spLocks noChangeAspect="1" noChangeArrowheads="1"/>
          </p:cNvSpPr>
          <p:nvPr/>
        </p:nvSpPr>
        <p:spPr bwMode="auto">
          <a:xfrm rot="4777107">
            <a:off x="2591594" y="2209007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05" name="Oval 17"/>
          <p:cNvSpPr>
            <a:spLocks noChangeAspect="1" noChangeArrowheads="1"/>
          </p:cNvSpPr>
          <p:nvPr/>
        </p:nvSpPr>
        <p:spPr bwMode="auto">
          <a:xfrm rot="5895381">
            <a:off x="2592388" y="2665413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06" name="Line 18"/>
          <p:cNvSpPr>
            <a:spLocks noChangeShapeType="1"/>
          </p:cNvSpPr>
          <p:nvPr/>
        </p:nvSpPr>
        <p:spPr bwMode="auto">
          <a:xfrm>
            <a:off x="4267200" y="23622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2707" name="Line 19"/>
          <p:cNvSpPr>
            <a:spLocks noChangeShapeType="1"/>
          </p:cNvSpPr>
          <p:nvPr/>
        </p:nvSpPr>
        <p:spPr bwMode="auto">
          <a:xfrm flipV="1">
            <a:off x="4114800" y="5715000"/>
            <a:ext cx="3657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708" name="Oval 20"/>
          <p:cNvSpPr>
            <a:spLocks noChangeAspect="1" noChangeArrowheads="1"/>
          </p:cNvSpPr>
          <p:nvPr/>
        </p:nvSpPr>
        <p:spPr bwMode="auto">
          <a:xfrm>
            <a:off x="5394326" y="5184776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09" name="Oval 21"/>
          <p:cNvSpPr>
            <a:spLocks noChangeAspect="1" noChangeArrowheads="1"/>
          </p:cNvSpPr>
          <p:nvPr/>
        </p:nvSpPr>
        <p:spPr bwMode="auto">
          <a:xfrm>
            <a:off x="4162426" y="4056064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10" name="Oval 22"/>
          <p:cNvSpPr>
            <a:spLocks noChangeAspect="1" noChangeArrowheads="1"/>
          </p:cNvSpPr>
          <p:nvPr/>
        </p:nvSpPr>
        <p:spPr bwMode="auto">
          <a:xfrm>
            <a:off x="6016626" y="296703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11" name="Oval 23"/>
          <p:cNvSpPr>
            <a:spLocks noChangeAspect="1" noChangeArrowheads="1"/>
          </p:cNvSpPr>
          <p:nvPr/>
        </p:nvSpPr>
        <p:spPr bwMode="auto">
          <a:xfrm>
            <a:off x="6080126" y="3787776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12" name="Oval 24"/>
          <p:cNvSpPr>
            <a:spLocks noChangeAspect="1" noChangeArrowheads="1"/>
          </p:cNvSpPr>
          <p:nvPr/>
        </p:nvSpPr>
        <p:spPr bwMode="auto">
          <a:xfrm>
            <a:off x="5086351" y="28162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13" name="Oval 25"/>
          <p:cNvSpPr>
            <a:spLocks noChangeAspect="1" noChangeArrowheads="1"/>
          </p:cNvSpPr>
          <p:nvPr/>
        </p:nvSpPr>
        <p:spPr bwMode="auto">
          <a:xfrm>
            <a:off x="5562601" y="3886201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14" name="Oval 26"/>
          <p:cNvSpPr>
            <a:spLocks noChangeAspect="1" noChangeArrowheads="1"/>
          </p:cNvSpPr>
          <p:nvPr/>
        </p:nvSpPr>
        <p:spPr bwMode="auto">
          <a:xfrm>
            <a:off x="4724401" y="32766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15" name="Oval 27"/>
          <p:cNvSpPr>
            <a:spLocks noChangeAspect="1" noChangeArrowheads="1"/>
          </p:cNvSpPr>
          <p:nvPr/>
        </p:nvSpPr>
        <p:spPr bwMode="auto">
          <a:xfrm>
            <a:off x="6781801" y="42672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16" name="Oval 28"/>
          <p:cNvSpPr>
            <a:spLocks noChangeAspect="1" noChangeArrowheads="1"/>
          </p:cNvSpPr>
          <p:nvPr/>
        </p:nvSpPr>
        <p:spPr bwMode="auto">
          <a:xfrm rot="-1118274">
            <a:off x="5564189" y="4595814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17" name="Oval 29"/>
          <p:cNvSpPr>
            <a:spLocks noChangeAspect="1" noChangeArrowheads="1"/>
          </p:cNvSpPr>
          <p:nvPr/>
        </p:nvSpPr>
        <p:spPr bwMode="auto">
          <a:xfrm rot="-1118274">
            <a:off x="7680326" y="33813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18" name="Oval 30"/>
          <p:cNvSpPr>
            <a:spLocks noChangeAspect="1" noChangeArrowheads="1"/>
          </p:cNvSpPr>
          <p:nvPr/>
        </p:nvSpPr>
        <p:spPr bwMode="auto">
          <a:xfrm rot="-1118274">
            <a:off x="6972301" y="46974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19" name="Oval 31"/>
          <p:cNvSpPr>
            <a:spLocks noChangeAspect="1" noChangeArrowheads="1"/>
          </p:cNvSpPr>
          <p:nvPr/>
        </p:nvSpPr>
        <p:spPr bwMode="auto">
          <a:xfrm rot="-1118274">
            <a:off x="4800601" y="28194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20" name="Oval 32"/>
          <p:cNvSpPr>
            <a:spLocks noChangeAspect="1" noChangeArrowheads="1"/>
          </p:cNvSpPr>
          <p:nvPr/>
        </p:nvSpPr>
        <p:spPr bwMode="auto">
          <a:xfrm rot="-1118274">
            <a:off x="6388101" y="3736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21" name="Oval 33"/>
          <p:cNvSpPr>
            <a:spLocks noChangeAspect="1" noChangeArrowheads="1"/>
          </p:cNvSpPr>
          <p:nvPr/>
        </p:nvSpPr>
        <p:spPr bwMode="auto">
          <a:xfrm rot="-1118274">
            <a:off x="7543801" y="4648201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22" name="Oval 34"/>
          <p:cNvSpPr>
            <a:spLocks noChangeAspect="1" noChangeArrowheads="1"/>
          </p:cNvSpPr>
          <p:nvPr/>
        </p:nvSpPr>
        <p:spPr bwMode="auto">
          <a:xfrm rot="-1118274">
            <a:off x="4791076" y="379253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23" name="Oval 35"/>
          <p:cNvSpPr>
            <a:spLocks noChangeAspect="1" noChangeArrowheads="1"/>
          </p:cNvSpPr>
          <p:nvPr/>
        </p:nvSpPr>
        <p:spPr bwMode="auto">
          <a:xfrm rot="5895381">
            <a:off x="5543551" y="3209926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24" name="Oval 36"/>
          <p:cNvSpPr>
            <a:spLocks noChangeAspect="1" noChangeArrowheads="1"/>
          </p:cNvSpPr>
          <p:nvPr/>
        </p:nvSpPr>
        <p:spPr bwMode="auto">
          <a:xfrm rot="5895381">
            <a:off x="5812632" y="5395120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25" name="Oval 37"/>
          <p:cNvSpPr>
            <a:spLocks noChangeAspect="1" noChangeArrowheads="1"/>
          </p:cNvSpPr>
          <p:nvPr/>
        </p:nvSpPr>
        <p:spPr bwMode="auto">
          <a:xfrm rot="5895381">
            <a:off x="4791076" y="4251326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26" name="Oval 38"/>
          <p:cNvSpPr>
            <a:spLocks noChangeAspect="1" noChangeArrowheads="1"/>
          </p:cNvSpPr>
          <p:nvPr/>
        </p:nvSpPr>
        <p:spPr bwMode="auto">
          <a:xfrm rot="5895381">
            <a:off x="6019801" y="2546351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27" name="Oval 39"/>
          <p:cNvSpPr>
            <a:spLocks noChangeAspect="1" noChangeArrowheads="1"/>
          </p:cNvSpPr>
          <p:nvPr/>
        </p:nvSpPr>
        <p:spPr bwMode="auto">
          <a:xfrm rot="5895381">
            <a:off x="6981033" y="4296570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28" name="Oval 40"/>
          <p:cNvSpPr>
            <a:spLocks noChangeAspect="1" noChangeArrowheads="1"/>
          </p:cNvSpPr>
          <p:nvPr/>
        </p:nvSpPr>
        <p:spPr bwMode="auto">
          <a:xfrm rot="5895381">
            <a:off x="6046789" y="423227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29" name="Oval 41"/>
          <p:cNvSpPr>
            <a:spLocks noChangeAspect="1" noChangeArrowheads="1"/>
          </p:cNvSpPr>
          <p:nvPr/>
        </p:nvSpPr>
        <p:spPr bwMode="auto">
          <a:xfrm rot="5895381">
            <a:off x="7296151" y="3517901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0" name="Oval 42"/>
          <p:cNvSpPr>
            <a:spLocks noChangeAspect="1" noChangeArrowheads="1"/>
          </p:cNvSpPr>
          <p:nvPr/>
        </p:nvSpPr>
        <p:spPr bwMode="auto">
          <a:xfrm rot="5895381">
            <a:off x="4764089" y="2498726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1" name="Oval 43"/>
          <p:cNvSpPr>
            <a:spLocks noChangeAspect="1" noChangeArrowheads="1"/>
          </p:cNvSpPr>
          <p:nvPr/>
        </p:nvSpPr>
        <p:spPr bwMode="auto">
          <a:xfrm rot="5895381">
            <a:off x="6937376" y="34258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2" name="Oval 44"/>
          <p:cNvSpPr>
            <a:spLocks noChangeAspect="1" noChangeArrowheads="1"/>
          </p:cNvSpPr>
          <p:nvPr/>
        </p:nvSpPr>
        <p:spPr bwMode="auto">
          <a:xfrm rot="5895381">
            <a:off x="6793708" y="4871245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3" name="Oval 45"/>
          <p:cNvSpPr>
            <a:spLocks noChangeAspect="1" noChangeArrowheads="1"/>
          </p:cNvSpPr>
          <p:nvPr/>
        </p:nvSpPr>
        <p:spPr bwMode="auto">
          <a:xfrm rot="4777107">
            <a:off x="5174458" y="3686970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4" name="Oval 46"/>
          <p:cNvSpPr>
            <a:spLocks noChangeAspect="1" noChangeArrowheads="1"/>
          </p:cNvSpPr>
          <p:nvPr/>
        </p:nvSpPr>
        <p:spPr bwMode="auto">
          <a:xfrm rot="4777107">
            <a:off x="6327776" y="54070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5" name="Oval 47"/>
          <p:cNvSpPr>
            <a:spLocks noChangeAspect="1" noChangeArrowheads="1"/>
          </p:cNvSpPr>
          <p:nvPr/>
        </p:nvSpPr>
        <p:spPr bwMode="auto">
          <a:xfrm rot="4777107">
            <a:off x="6022976" y="50260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6" name="Oval 48"/>
          <p:cNvSpPr>
            <a:spLocks noChangeAspect="1" noChangeArrowheads="1"/>
          </p:cNvSpPr>
          <p:nvPr/>
        </p:nvSpPr>
        <p:spPr bwMode="auto">
          <a:xfrm rot="4777107">
            <a:off x="4493419" y="3888582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7" name="Oval 49"/>
          <p:cNvSpPr>
            <a:spLocks noChangeAspect="1" noChangeArrowheads="1"/>
          </p:cNvSpPr>
          <p:nvPr/>
        </p:nvSpPr>
        <p:spPr bwMode="auto">
          <a:xfrm rot="4777107">
            <a:off x="5389563" y="2928938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8" name="Oval 50"/>
          <p:cNvSpPr>
            <a:spLocks noChangeAspect="1" noChangeArrowheads="1"/>
          </p:cNvSpPr>
          <p:nvPr/>
        </p:nvSpPr>
        <p:spPr bwMode="auto">
          <a:xfrm rot="4777107">
            <a:off x="6032501" y="4516438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9" name="Oval 51"/>
          <p:cNvSpPr>
            <a:spLocks noChangeAspect="1" noChangeArrowheads="1"/>
          </p:cNvSpPr>
          <p:nvPr/>
        </p:nvSpPr>
        <p:spPr bwMode="auto">
          <a:xfrm rot="4777107">
            <a:off x="4180682" y="3234532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40" name="Oval 52"/>
          <p:cNvSpPr>
            <a:spLocks noChangeAspect="1" noChangeArrowheads="1"/>
          </p:cNvSpPr>
          <p:nvPr/>
        </p:nvSpPr>
        <p:spPr bwMode="auto">
          <a:xfrm rot="4777107">
            <a:off x="5614195" y="5201445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41" name="Oval 53"/>
          <p:cNvSpPr>
            <a:spLocks noChangeAspect="1" noChangeArrowheads="1"/>
          </p:cNvSpPr>
          <p:nvPr/>
        </p:nvSpPr>
        <p:spPr bwMode="auto">
          <a:xfrm rot="4777107">
            <a:off x="6980238" y="4908551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42" name="Text Box 54"/>
          <p:cNvSpPr txBox="1">
            <a:spLocks noChangeArrowheads="1"/>
          </p:cNvSpPr>
          <p:nvPr/>
        </p:nvSpPr>
        <p:spPr bwMode="auto">
          <a:xfrm>
            <a:off x="7162800" y="182880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anose="020B0604030504040204" pitchFamily="34" charset="0"/>
              </a:rPr>
              <a:t>f</a:t>
            </a:r>
            <a:r>
              <a:rPr lang="en-US" altLang="zh-CN" sz="2000" i="1">
                <a:latin typeface="Tahoma" panose="020B0604030504040204" pitchFamily="34" charset="0"/>
              </a:rPr>
              <a:t>(</a:t>
            </a:r>
            <a:r>
              <a:rPr lang="en-US" altLang="zh-CN" sz="2000" b="1" i="1">
                <a:latin typeface="Tahoma" panose="020B0604030504040204" pitchFamily="34" charset="0"/>
              </a:rPr>
              <a:t>x</a:t>
            </a:r>
            <a:r>
              <a:rPr lang="en-US" altLang="zh-CN" sz="2000" i="1">
                <a:latin typeface="Tahoma" panose="020B0604030504040204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,b</a:t>
            </a:r>
            <a:r>
              <a:rPr lang="en-US" altLang="zh-CN" sz="2000" i="1">
                <a:latin typeface="Tahoma" panose="020B0604030504040204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b="1" i="1">
                <a:latin typeface="Tahoma" panose="020B0604030504040204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 +</a:t>
            </a:r>
            <a:r>
              <a:rPr lang="en-US" altLang="zh-CN" sz="2000" i="1">
                <a:latin typeface="Tahoma" panose="020B0604030504040204" pitchFamily="34" charset="0"/>
              </a:rPr>
              <a:t> 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2000" i="1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42743" name="Text Box 55"/>
          <p:cNvSpPr txBox="1">
            <a:spLocks noChangeArrowheads="1"/>
          </p:cNvSpPr>
          <p:nvPr/>
        </p:nvSpPr>
        <p:spPr bwMode="auto">
          <a:xfrm>
            <a:off x="7924800" y="3352801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242744" name="Text Box 56"/>
          <p:cNvSpPr txBox="1">
            <a:spLocks noChangeArrowheads="1"/>
          </p:cNvSpPr>
          <p:nvPr/>
        </p:nvSpPr>
        <p:spPr bwMode="auto">
          <a:xfrm>
            <a:off x="8077200" y="2438400"/>
            <a:ext cx="2743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>
                <a:latin typeface="Tahoma" panose="020B0604030504040204" pitchFamily="34" charset="0"/>
              </a:rPr>
              <a:t>Define the </a:t>
            </a:r>
            <a:r>
              <a:rPr lang="en-US" altLang="zh-CN" sz="2400">
                <a:solidFill>
                  <a:schemeClr val="hlink"/>
                </a:solidFill>
                <a:latin typeface="Tahoma" panose="020B0604030504040204" pitchFamily="34" charset="0"/>
              </a:rPr>
              <a:t>margin</a:t>
            </a:r>
            <a:r>
              <a:rPr lang="en-US" altLang="zh-CN" sz="2400">
                <a:latin typeface="Tahoma" panose="020B0604030504040204" pitchFamily="34" charset="0"/>
              </a:rPr>
              <a:t> of a linear classifier as the width that the boundary could be increased by before hitting a datapoint.</a:t>
            </a:r>
          </a:p>
        </p:txBody>
      </p:sp>
      <p:grpSp>
        <p:nvGrpSpPr>
          <p:cNvPr id="242745" name="Group 57"/>
          <p:cNvGrpSpPr>
            <a:grpSpLocks/>
          </p:cNvGrpSpPr>
          <p:nvPr/>
        </p:nvGrpSpPr>
        <p:grpSpPr bwMode="auto">
          <a:xfrm rot="-4217956">
            <a:off x="2882107" y="4228307"/>
            <a:ext cx="5562600" cy="1587"/>
            <a:chOff x="960" y="3888"/>
            <a:chExt cx="3504" cy="0"/>
          </a:xfrm>
        </p:grpSpPr>
        <p:sp>
          <p:nvSpPr>
            <p:cNvPr id="242746" name="Line 58"/>
            <p:cNvSpPr>
              <a:spLocks noChangeShapeType="1"/>
            </p:cNvSpPr>
            <p:nvPr/>
          </p:nvSpPr>
          <p:spPr bwMode="auto">
            <a:xfrm>
              <a:off x="1008" y="3888"/>
              <a:ext cx="3408" cy="0"/>
            </a:xfrm>
            <a:prstGeom prst="line">
              <a:avLst/>
            </a:prstGeom>
            <a:noFill/>
            <a:ln w="1047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2747" name="Line 59"/>
            <p:cNvSpPr>
              <a:spLocks noChangeShapeType="1"/>
            </p:cNvSpPr>
            <p:nvPr/>
          </p:nvSpPr>
          <p:spPr bwMode="auto">
            <a:xfrm>
              <a:off x="960" y="3888"/>
              <a:ext cx="35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42748" name="Rectangle 60"/>
          <p:cNvSpPr>
            <a:spLocks noChangeArrowheads="1"/>
          </p:cNvSpPr>
          <p:nvPr/>
        </p:nvSpPr>
        <p:spPr bwMode="auto">
          <a:xfrm>
            <a:off x="1828800" y="457200"/>
            <a:ext cx="464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Classifier Margin</a:t>
            </a:r>
          </a:p>
        </p:txBody>
      </p:sp>
      <p:sp>
        <p:nvSpPr>
          <p:cNvPr id="242749" name="Rectangle 61"/>
          <p:cNvSpPr>
            <a:spLocks noChangeArrowheads="1"/>
          </p:cNvSpPr>
          <p:nvPr/>
        </p:nvSpPr>
        <p:spPr bwMode="auto">
          <a:xfrm>
            <a:off x="7010400" y="928688"/>
            <a:ext cx="1600200" cy="654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3600" i="1">
                <a:latin typeface="Tahoma" panose="020B0604030504040204" pitchFamily="34" charset="0"/>
              </a:rPr>
              <a:t>f </a:t>
            </a:r>
            <a:r>
              <a:rPr lang="en-US" altLang="zh-CN" sz="2000">
                <a:latin typeface="Tahoma" panose="020B0604030504040204" pitchFamily="34" charset="0"/>
              </a:rPr>
              <a:t>        </a:t>
            </a:r>
          </a:p>
        </p:txBody>
      </p:sp>
      <p:sp>
        <p:nvSpPr>
          <p:cNvPr id="242750" name="Line 62"/>
          <p:cNvSpPr>
            <a:spLocks noChangeShapeType="1"/>
          </p:cNvSpPr>
          <p:nvPr/>
        </p:nvSpPr>
        <p:spPr bwMode="auto">
          <a:xfrm>
            <a:off x="5638800" y="12192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2751" name="Text Box 63"/>
          <p:cNvSpPr txBox="1">
            <a:spLocks noChangeArrowheads="1"/>
          </p:cNvSpPr>
          <p:nvPr/>
        </p:nvSpPr>
        <p:spPr bwMode="auto">
          <a:xfrm>
            <a:off x="5181600" y="9144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800" b="1" i="1"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242752" name="Line 64"/>
          <p:cNvSpPr>
            <a:spLocks noChangeShapeType="1"/>
          </p:cNvSpPr>
          <p:nvPr/>
        </p:nvSpPr>
        <p:spPr bwMode="auto">
          <a:xfrm>
            <a:off x="7696200" y="533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2753" name="Text Box 65"/>
          <p:cNvSpPr txBox="1">
            <a:spLocks noChangeArrowheads="1"/>
          </p:cNvSpPr>
          <p:nvPr/>
        </p:nvSpPr>
        <p:spPr bwMode="auto">
          <a:xfrm>
            <a:off x="7467600" y="1524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3200">
                <a:solidFill>
                  <a:srgbClr val="00CC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42754" name="Line 66"/>
          <p:cNvSpPr>
            <a:spLocks noChangeShapeType="1"/>
          </p:cNvSpPr>
          <p:nvPr/>
        </p:nvSpPr>
        <p:spPr bwMode="auto">
          <a:xfrm>
            <a:off x="8610600" y="12192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2755" name="Text Box 67"/>
          <p:cNvSpPr txBox="1">
            <a:spLocks noChangeArrowheads="1"/>
          </p:cNvSpPr>
          <p:nvPr/>
        </p:nvSpPr>
        <p:spPr bwMode="auto">
          <a:xfrm>
            <a:off x="9982200" y="9906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en-US" altLang="zh-CN" sz="3200">
                <a:latin typeface="Tahoma" panose="020B0604030504040204" pitchFamily="34" charset="0"/>
              </a:rPr>
              <a:t>y</a:t>
            </a:r>
            <a:r>
              <a:rPr lang="en-US" altLang="zh-CN" sz="3200" baseline="30000">
                <a:latin typeface="Tahoma" panose="020B0604030504040204" pitchFamily="34" charset="0"/>
              </a:rPr>
              <a:t>est</a:t>
            </a:r>
          </a:p>
        </p:txBody>
      </p:sp>
      <p:sp>
        <p:nvSpPr>
          <p:cNvPr id="242756" name="Text Box 68"/>
          <p:cNvSpPr txBox="1">
            <a:spLocks noChangeArrowheads="1"/>
          </p:cNvSpPr>
          <p:nvPr/>
        </p:nvSpPr>
        <p:spPr bwMode="auto">
          <a:xfrm>
            <a:off x="2514600" y="2057401"/>
            <a:ext cx="1905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denotes +1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denotes -1</a:t>
            </a:r>
          </a:p>
        </p:txBody>
      </p:sp>
      <p:sp>
        <p:nvSpPr>
          <p:cNvPr id="242757" name="Oval 69"/>
          <p:cNvSpPr>
            <a:spLocks noChangeAspect="1" noChangeArrowheads="1"/>
          </p:cNvSpPr>
          <p:nvPr/>
        </p:nvSpPr>
        <p:spPr bwMode="auto">
          <a:xfrm rot="4777107">
            <a:off x="2591594" y="2209007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58" name="Oval 70"/>
          <p:cNvSpPr>
            <a:spLocks noChangeAspect="1" noChangeArrowheads="1"/>
          </p:cNvSpPr>
          <p:nvPr/>
        </p:nvSpPr>
        <p:spPr bwMode="auto">
          <a:xfrm rot="5895381">
            <a:off x="2592388" y="2665413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59" name="Line 71"/>
          <p:cNvSpPr>
            <a:spLocks noChangeShapeType="1"/>
          </p:cNvSpPr>
          <p:nvPr/>
        </p:nvSpPr>
        <p:spPr bwMode="auto">
          <a:xfrm>
            <a:off x="4267200" y="23622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2760" name="Line 72"/>
          <p:cNvSpPr>
            <a:spLocks noChangeShapeType="1"/>
          </p:cNvSpPr>
          <p:nvPr/>
        </p:nvSpPr>
        <p:spPr bwMode="auto">
          <a:xfrm flipV="1">
            <a:off x="4114800" y="57150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761" name="Oval 73"/>
          <p:cNvSpPr>
            <a:spLocks noChangeAspect="1" noChangeArrowheads="1"/>
          </p:cNvSpPr>
          <p:nvPr/>
        </p:nvSpPr>
        <p:spPr bwMode="auto">
          <a:xfrm>
            <a:off x="5394326" y="5184776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62" name="Oval 74"/>
          <p:cNvSpPr>
            <a:spLocks noChangeAspect="1" noChangeArrowheads="1"/>
          </p:cNvSpPr>
          <p:nvPr/>
        </p:nvSpPr>
        <p:spPr bwMode="auto">
          <a:xfrm>
            <a:off x="4162426" y="4056064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63" name="Oval 75"/>
          <p:cNvSpPr>
            <a:spLocks noChangeAspect="1" noChangeArrowheads="1"/>
          </p:cNvSpPr>
          <p:nvPr/>
        </p:nvSpPr>
        <p:spPr bwMode="auto">
          <a:xfrm>
            <a:off x="6016626" y="296703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64" name="Oval 76"/>
          <p:cNvSpPr>
            <a:spLocks noChangeAspect="1" noChangeArrowheads="1"/>
          </p:cNvSpPr>
          <p:nvPr/>
        </p:nvSpPr>
        <p:spPr bwMode="auto">
          <a:xfrm>
            <a:off x="6080126" y="3787776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65" name="Oval 77"/>
          <p:cNvSpPr>
            <a:spLocks noChangeAspect="1" noChangeArrowheads="1"/>
          </p:cNvSpPr>
          <p:nvPr/>
        </p:nvSpPr>
        <p:spPr bwMode="auto">
          <a:xfrm>
            <a:off x="5086351" y="28162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66" name="Oval 78"/>
          <p:cNvSpPr>
            <a:spLocks noChangeAspect="1" noChangeArrowheads="1"/>
          </p:cNvSpPr>
          <p:nvPr/>
        </p:nvSpPr>
        <p:spPr bwMode="auto">
          <a:xfrm>
            <a:off x="5562601" y="3886201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67" name="Oval 79"/>
          <p:cNvSpPr>
            <a:spLocks noChangeAspect="1" noChangeArrowheads="1"/>
          </p:cNvSpPr>
          <p:nvPr/>
        </p:nvSpPr>
        <p:spPr bwMode="auto">
          <a:xfrm>
            <a:off x="4724401" y="32766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68" name="Oval 80"/>
          <p:cNvSpPr>
            <a:spLocks noChangeAspect="1" noChangeArrowheads="1"/>
          </p:cNvSpPr>
          <p:nvPr/>
        </p:nvSpPr>
        <p:spPr bwMode="auto">
          <a:xfrm>
            <a:off x="6781801" y="42672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69" name="Oval 81"/>
          <p:cNvSpPr>
            <a:spLocks noChangeAspect="1" noChangeArrowheads="1"/>
          </p:cNvSpPr>
          <p:nvPr/>
        </p:nvSpPr>
        <p:spPr bwMode="auto">
          <a:xfrm rot="-1118274">
            <a:off x="5564189" y="4595814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70" name="Oval 82"/>
          <p:cNvSpPr>
            <a:spLocks noChangeAspect="1" noChangeArrowheads="1"/>
          </p:cNvSpPr>
          <p:nvPr/>
        </p:nvSpPr>
        <p:spPr bwMode="auto">
          <a:xfrm rot="-1118274">
            <a:off x="7680326" y="33813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71" name="Oval 83"/>
          <p:cNvSpPr>
            <a:spLocks noChangeAspect="1" noChangeArrowheads="1"/>
          </p:cNvSpPr>
          <p:nvPr/>
        </p:nvSpPr>
        <p:spPr bwMode="auto">
          <a:xfrm rot="-1118274">
            <a:off x="6972301" y="46974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72" name="Oval 84"/>
          <p:cNvSpPr>
            <a:spLocks noChangeAspect="1" noChangeArrowheads="1"/>
          </p:cNvSpPr>
          <p:nvPr/>
        </p:nvSpPr>
        <p:spPr bwMode="auto">
          <a:xfrm rot="-1118274">
            <a:off x="4800601" y="28194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73" name="Oval 85"/>
          <p:cNvSpPr>
            <a:spLocks noChangeAspect="1" noChangeArrowheads="1"/>
          </p:cNvSpPr>
          <p:nvPr/>
        </p:nvSpPr>
        <p:spPr bwMode="auto">
          <a:xfrm rot="-1118274">
            <a:off x="6388101" y="3736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74" name="Oval 86"/>
          <p:cNvSpPr>
            <a:spLocks noChangeAspect="1" noChangeArrowheads="1"/>
          </p:cNvSpPr>
          <p:nvPr/>
        </p:nvSpPr>
        <p:spPr bwMode="auto">
          <a:xfrm rot="-1118274">
            <a:off x="7543801" y="4648201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75" name="Oval 87"/>
          <p:cNvSpPr>
            <a:spLocks noChangeAspect="1" noChangeArrowheads="1"/>
          </p:cNvSpPr>
          <p:nvPr/>
        </p:nvSpPr>
        <p:spPr bwMode="auto">
          <a:xfrm rot="-1118274">
            <a:off x="4791076" y="379253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76" name="Oval 88"/>
          <p:cNvSpPr>
            <a:spLocks noChangeAspect="1" noChangeArrowheads="1"/>
          </p:cNvSpPr>
          <p:nvPr/>
        </p:nvSpPr>
        <p:spPr bwMode="auto">
          <a:xfrm rot="5895381">
            <a:off x="5543551" y="3209926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77" name="Oval 89"/>
          <p:cNvSpPr>
            <a:spLocks noChangeAspect="1" noChangeArrowheads="1"/>
          </p:cNvSpPr>
          <p:nvPr/>
        </p:nvSpPr>
        <p:spPr bwMode="auto">
          <a:xfrm rot="5895381">
            <a:off x="5812632" y="5395120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78" name="Oval 90"/>
          <p:cNvSpPr>
            <a:spLocks noChangeAspect="1" noChangeArrowheads="1"/>
          </p:cNvSpPr>
          <p:nvPr/>
        </p:nvSpPr>
        <p:spPr bwMode="auto">
          <a:xfrm rot="5895381">
            <a:off x="4791076" y="4251326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79" name="Oval 91"/>
          <p:cNvSpPr>
            <a:spLocks noChangeAspect="1" noChangeArrowheads="1"/>
          </p:cNvSpPr>
          <p:nvPr/>
        </p:nvSpPr>
        <p:spPr bwMode="auto">
          <a:xfrm rot="5895381">
            <a:off x="6019801" y="2546351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80" name="Oval 92"/>
          <p:cNvSpPr>
            <a:spLocks noChangeAspect="1" noChangeArrowheads="1"/>
          </p:cNvSpPr>
          <p:nvPr/>
        </p:nvSpPr>
        <p:spPr bwMode="auto">
          <a:xfrm rot="5895381">
            <a:off x="6981033" y="4296570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81" name="Oval 93"/>
          <p:cNvSpPr>
            <a:spLocks noChangeAspect="1" noChangeArrowheads="1"/>
          </p:cNvSpPr>
          <p:nvPr/>
        </p:nvSpPr>
        <p:spPr bwMode="auto">
          <a:xfrm rot="5895381">
            <a:off x="6046789" y="423227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82" name="Oval 94"/>
          <p:cNvSpPr>
            <a:spLocks noChangeAspect="1" noChangeArrowheads="1"/>
          </p:cNvSpPr>
          <p:nvPr/>
        </p:nvSpPr>
        <p:spPr bwMode="auto">
          <a:xfrm rot="5895381">
            <a:off x="7296151" y="3517901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83" name="Oval 95"/>
          <p:cNvSpPr>
            <a:spLocks noChangeAspect="1" noChangeArrowheads="1"/>
          </p:cNvSpPr>
          <p:nvPr/>
        </p:nvSpPr>
        <p:spPr bwMode="auto">
          <a:xfrm rot="5895381">
            <a:off x="4764089" y="2498726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84" name="Oval 96"/>
          <p:cNvSpPr>
            <a:spLocks noChangeAspect="1" noChangeArrowheads="1"/>
          </p:cNvSpPr>
          <p:nvPr/>
        </p:nvSpPr>
        <p:spPr bwMode="auto">
          <a:xfrm rot="5895381">
            <a:off x="6937376" y="34258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85" name="Oval 97"/>
          <p:cNvSpPr>
            <a:spLocks noChangeAspect="1" noChangeArrowheads="1"/>
          </p:cNvSpPr>
          <p:nvPr/>
        </p:nvSpPr>
        <p:spPr bwMode="auto">
          <a:xfrm rot="5895381">
            <a:off x="6793708" y="4871245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86" name="Oval 98"/>
          <p:cNvSpPr>
            <a:spLocks noChangeAspect="1" noChangeArrowheads="1"/>
          </p:cNvSpPr>
          <p:nvPr/>
        </p:nvSpPr>
        <p:spPr bwMode="auto">
          <a:xfrm rot="4777107">
            <a:off x="5174458" y="3686970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87" name="Oval 99"/>
          <p:cNvSpPr>
            <a:spLocks noChangeAspect="1" noChangeArrowheads="1"/>
          </p:cNvSpPr>
          <p:nvPr/>
        </p:nvSpPr>
        <p:spPr bwMode="auto">
          <a:xfrm rot="4777107">
            <a:off x="6327776" y="54070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88" name="Oval 100"/>
          <p:cNvSpPr>
            <a:spLocks noChangeAspect="1" noChangeArrowheads="1"/>
          </p:cNvSpPr>
          <p:nvPr/>
        </p:nvSpPr>
        <p:spPr bwMode="auto">
          <a:xfrm rot="4777107">
            <a:off x="6022976" y="50260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89" name="Oval 101"/>
          <p:cNvSpPr>
            <a:spLocks noChangeAspect="1" noChangeArrowheads="1"/>
          </p:cNvSpPr>
          <p:nvPr/>
        </p:nvSpPr>
        <p:spPr bwMode="auto">
          <a:xfrm rot="4777107">
            <a:off x="4493419" y="3888582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90" name="Oval 102"/>
          <p:cNvSpPr>
            <a:spLocks noChangeAspect="1" noChangeArrowheads="1"/>
          </p:cNvSpPr>
          <p:nvPr/>
        </p:nvSpPr>
        <p:spPr bwMode="auto">
          <a:xfrm rot="4777107">
            <a:off x="5389563" y="2928938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91" name="Oval 103"/>
          <p:cNvSpPr>
            <a:spLocks noChangeAspect="1" noChangeArrowheads="1"/>
          </p:cNvSpPr>
          <p:nvPr/>
        </p:nvSpPr>
        <p:spPr bwMode="auto">
          <a:xfrm rot="4777107">
            <a:off x="6032501" y="4516438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92" name="Oval 104"/>
          <p:cNvSpPr>
            <a:spLocks noChangeAspect="1" noChangeArrowheads="1"/>
          </p:cNvSpPr>
          <p:nvPr/>
        </p:nvSpPr>
        <p:spPr bwMode="auto">
          <a:xfrm rot="4777107">
            <a:off x="4180682" y="3234532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93" name="Oval 105"/>
          <p:cNvSpPr>
            <a:spLocks noChangeAspect="1" noChangeArrowheads="1"/>
          </p:cNvSpPr>
          <p:nvPr/>
        </p:nvSpPr>
        <p:spPr bwMode="auto">
          <a:xfrm rot="4777107">
            <a:off x="5614195" y="5201445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94" name="Oval 106"/>
          <p:cNvSpPr>
            <a:spLocks noChangeAspect="1" noChangeArrowheads="1"/>
          </p:cNvSpPr>
          <p:nvPr/>
        </p:nvSpPr>
        <p:spPr bwMode="auto">
          <a:xfrm rot="4777107">
            <a:off x="6980238" y="4908551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95" name="Text Box 107"/>
          <p:cNvSpPr txBox="1">
            <a:spLocks noChangeArrowheads="1"/>
          </p:cNvSpPr>
          <p:nvPr/>
        </p:nvSpPr>
        <p:spPr bwMode="auto">
          <a:xfrm>
            <a:off x="7162800" y="182880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anose="020B0604030504040204" pitchFamily="34" charset="0"/>
              </a:rPr>
              <a:t>f</a:t>
            </a:r>
            <a:r>
              <a:rPr lang="en-US" altLang="zh-CN" sz="2000" i="1">
                <a:latin typeface="Tahoma" panose="020B0604030504040204" pitchFamily="34" charset="0"/>
              </a:rPr>
              <a:t>(</a:t>
            </a:r>
            <a:r>
              <a:rPr lang="en-US" altLang="zh-CN" sz="2000" b="1" i="1">
                <a:latin typeface="Tahoma" panose="020B0604030504040204" pitchFamily="34" charset="0"/>
              </a:rPr>
              <a:t>x</a:t>
            </a:r>
            <a:r>
              <a:rPr lang="en-US" altLang="zh-CN" sz="2000" i="1">
                <a:latin typeface="Tahoma" panose="020B0604030504040204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,b</a:t>
            </a:r>
            <a:r>
              <a:rPr lang="en-US" altLang="zh-CN" sz="2000" i="1">
                <a:latin typeface="Tahoma" panose="020B0604030504040204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b="1" i="1">
                <a:latin typeface="Tahoma" panose="020B0604030504040204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 +</a:t>
            </a:r>
            <a:r>
              <a:rPr lang="en-US" altLang="zh-CN" sz="2000" i="1">
                <a:latin typeface="Tahoma" panose="020B0604030504040204" pitchFamily="34" charset="0"/>
              </a:rPr>
              <a:t> 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2000" i="1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42796" name="Text Box 108"/>
          <p:cNvSpPr txBox="1">
            <a:spLocks noChangeArrowheads="1"/>
          </p:cNvSpPr>
          <p:nvPr/>
        </p:nvSpPr>
        <p:spPr bwMode="auto">
          <a:xfrm>
            <a:off x="7924800" y="3352801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242797" name="Text Box 109"/>
          <p:cNvSpPr txBox="1">
            <a:spLocks noChangeArrowheads="1"/>
          </p:cNvSpPr>
          <p:nvPr/>
        </p:nvSpPr>
        <p:spPr bwMode="auto">
          <a:xfrm>
            <a:off x="8077200" y="2438400"/>
            <a:ext cx="2743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>
                <a:latin typeface="Tahoma" panose="020B0604030504040204" pitchFamily="34" charset="0"/>
              </a:rPr>
              <a:t>Define the </a:t>
            </a:r>
            <a:r>
              <a:rPr lang="en-US" altLang="zh-CN" sz="2400">
                <a:solidFill>
                  <a:schemeClr val="accent2"/>
                </a:solidFill>
                <a:latin typeface="Tahoma" panose="020B0604030504040204" pitchFamily="34" charset="0"/>
              </a:rPr>
              <a:t>margin</a:t>
            </a:r>
            <a:r>
              <a:rPr lang="en-US" altLang="zh-CN" sz="2400">
                <a:latin typeface="Tahoma" panose="020B0604030504040204" pitchFamily="34" charset="0"/>
              </a:rPr>
              <a:t> of a linear classifier as the width that the boundary could be increased by before hitting a datapoint.</a:t>
            </a:r>
          </a:p>
        </p:txBody>
      </p:sp>
    </p:spTree>
    <p:extLst>
      <p:ext uri="{BB962C8B-B14F-4D97-AF65-F5344CB8AC3E}">
        <p14:creationId xmlns:p14="http://schemas.microsoft.com/office/powerpoint/2010/main" val="4831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Line 4"/>
          <p:cNvSpPr>
            <a:spLocks noChangeShapeType="1"/>
          </p:cNvSpPr>
          <p:nvPr/>
        </p:nvSpPr>
        <p:spPr bwMode="auto">
          <a:xfrm rot="-3472419">
            <a:off x="2763838" y="4076700"/>
            <a:ext cx="5410200" cy="0"/>
          </a:xfrm>
          <a:prstGeom prst="line">
            <a:avLst/>
          </a:prstGeom>
          <a:noFill/>
          <a:ln w="3619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3717" name="Line 5"/>
          <p:cNvSpPr>
            <a:spLocks noChangeShapeType="1"/>
          </p:cNvSpPr>
          <p:nvPr/>
        </p:nvSpPr>
        <p:spPr bwMode="auto">
          <a:xfrm rot="-3472419">
            <a:off x="2687638" y="4076700"/>
            <a:ext cx="556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1981200" y="304800"/>
            <a:ext cx="464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Maximum Margin</a:t>
            </a:r>
          </a:p>
        </p:txBody>
      </p:sp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6858000" y="776288"/>
            <a:ext cx="1600200" cy="654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3600" i="1">
                <a:latin typeface="Tahoma" panose="020B0604030504040204" pitchFamily="34" charset="0"/>
              </a:rPr>
              <a:t>f </a:t>
            </a:r>
            <a:r>
              <a:rPr lang="en-US" altLang="zh-CN" sz="2000">
                <a:latin typeface="Tahoma" panose="020B0604030504040204" pitchFamily="34" charset="0"/>
              </a:rPr>
              <a:t>        </a:t>
            </a:r>
          </a:p>
        </p:txBody>
      </p:sp>
      <p:sp>
        <p:nvSpPr>
          <p:cNvPr id="243720" name="Line 8"/>
          <p:cNvSpPr>
            <a:spLocks noChangeShapeType="1"/>
          </p:cNvSpPr>
          <p:nvPr/>
        </p:nvSpPr>
        <p:spPr bwMode="auto">
          <a:xfrm>
            <a:off x="54864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5029200" y="7620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800" b="1" i="1"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243722" name="Line 10"/>
          <p:cNvSpPr>
            <a:spLocks noChangeShapeType="1"/>
          </p:cNvSpPr>
          <p:nvPr/>
        </p:nvSpPr>
        <p:spPr bwMode="auto">
          <a:xfrm>
            <a:off x="7543800" y="381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3723" name="Text Box 11"/>
          <p:cNvSpPr txBox="1">
            <a:spLocks noChangeArrowheads="1"/>
          </p:cNvSpPr>
          <p:nvPr/>
        </p:nvSpPr>
        <p:spPr bwMode="auto">
          <a:xfrm>
            <a:off x="7315200" y="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3200">
                <a:solidFill>
                  <a:srgbClr val="00CC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43724" name="Line 12"/>
          <p:cNvSpPr>
            <a:spLocks noChangeShapeType="1"/>
          </p:cNvSpPr>
          <p:nvPr/>
        </p:nvSpPr>
        <p:spPr bwMode="auto">
          <a:xfrm>
            <a:off x="84582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3725" name="Text Box 13"/>
          <p:cNvSpPr txBox="1">
            <a:spLocks noChangeArrowheads="1"/>
          </p:cNvSpPr>
          <p:nvPr/>
        </p:nvSpPr>
        <p:spPr bwMode="auto">
          <a:xfrm>
            <a:off x="9829800" y="838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en-US" altLang="zh-CN" sz="3200">
                <a:latin typeface="Tahoma" panose="020B0604030504040204" pitchFamily="34" charset="0"/>
              </a:rPr>
              <a:t>y</a:t>
            </a:r>
            <a:r>
              <a:rPr lang="en-US" altLang="zh-CN" sz="3200" baseline="30000">
                <a:latin typeface="Tahoma" panose="020B0604030504040204" pitchFamily="34" charset="0"/>
              </a:rPr>
              <a:t>est</a:t>
            </a:r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2362200" y="1905001"/>
            <a:ext cx="1905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denotes +1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denotes -1</a:t>
            </a:r>
          </a:p>
        </p:txBody>
      </p:sp>
      <p:sp>
        <p:nvSpPr>
          <p:cNvPr id="243727" name="Oval 15"/>
          <p:cNvSpPr>
            <a:spLocks noChangeAspect="1" noChangeArrowheads="1"/>
          </p:cNvSpPr>
          <p:nvPr/>
        </p:nvSpPr>
        <p:spPr bwMode="auto">
          <a:xfrm rot="4777107">
            <a:off x="2439194" y="2056607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8" name="Oval 16"/>
          <p:cNvSpPr>
            <a:spLocks noChangeAspect="1" noChangeArrowheads="1"/>
          </p:cNvSpPr>
          <p:nvPr/>
        </p:nvSpPr>
        <p:spPr bwMode="auto">
          <a:xfrm rot="5895381">
            <a:off x="2439988" y="2513013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9" name="Line 17"/>
          <p:cNvSpPr>
            <a:spLocks noChangeShapeType="1"/>
          </p:cNvSpPr>
          <p:nvPr/>
        </p:nvSpPr>
        <p:spPr bwMode="auto">
          <a:xfrm>
            <a:off x="4114800" y="2209800"/>
            <a:ext cx="0" cy="3505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3730" name="Line 18"/>
          <p:cNvSpPr>
            <a:spLocks noChangeShapeType="1"/>
          </p:cNvSpPr>
          <p:nvPr/>
        </p:nvSpPr>
        <p:spPr bwMode="auto">
          <a:xfrm flipV="1">
            <a:off x="3962400" y="5562600"/>
            <a:ext cx="3657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3731" name="Oval 19"/>
          <p:cNvSpPr>
            <a:spLocks noChangeAspect="1" noChangeArrowheads="1"/>
          </p:cNvSpPr>
          <p:nvPr/>
        </p:nvSpPr>
        <p:spPr bwMode="auto">
          <a:xfrm>
            <a:off x="5241926" y="5032376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32" name="Oval 20"/>
          <p:cNvSpPr>
            <a:spLocks noChangeAspect="1" noChangeArrowheads="1"/>
          </p:cNvSpPr>
          <p:nvPr/>
        </p:nvSpPr>
        <p:spPr bwMode="auto">
          <a:xfrm>
            <a:off x="4010026" y="3903664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33" name="Oval 21"/>
          <p:cNvSpPr>
            <a:spLocks noChangeAspect="1" noChangeArrowheads="1"/>
          </p:cNvSpPr>
          <p:nvPr/>
        </p:nvSpPr>
        <p:spPr bwMode="auto">
          <a:xfrm>
            <a:off x="5864226" y="281463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34" name="Oval 22"/>
          <p:cNvSpPr>
            <a:spLocks noChangeAspect="1" noChangeArrowheads="1"/>
          </p:cNvSpPr>
          <p:nvPr/>
        </p:nvSpPr>
        <p:spPr bwMode="auto">
          <a:xfrm>
            <a:off x="5927726" y="3635376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35" name="Oval 23"/>
          <p:cNvSpPr>
            <a:spLocks noChangeAspect="1" noChangeArrowheads="1"/>
          </p:cNvSpPr>
          <p:nvPr/>
        </p:nvSpPr>
        <p:spPr bwMode="auto">
          <a:xfrm>
            <a:off x="4933951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36" name="Oval 24"/>
          <p:cNvSpPr>
            <a:spLocks noChangeAspect="1" noChangeArrowheads="1"/>
          </p:cNvSpPr>
          <p:nvPr/>
        </p:nvSpPr>
        <p:spPr bwMode="auto">
          <a:xfrm>
            <a:off x="5410201" y="3733801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37" name="Oval 25"/>
          <p:cNvSpPr>
            <a:spLocks noChangeAspect="1" noChangeArrowheads="1"/>
          </p:cNvSpPr>
          <p:nvPr/>
        </p:nvSpPr>
        <p:spPr bwMode="auto">
          <a:xfrm>
            <a:off x="4572001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38" name="Oval 26"/>
          <p:cNvSpPr>
            <a:spLocks noChangeAspect="1" noChangeArrowheads="1"/>
          </p:cNvSpPr>
          <p:nvPr/>
        </p:nvSpPr>
        <p:spPr bwMode="auto">
          <a:xfrm>
            <a:off x="6629401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39" name="Oval 27"/>
          <p:cNvSpPr>
            <a:spLocks noChangeAspect="1" noChangeArrowheads="1"/>
          </p:cNvSpPr>
          <p:nvPr/>
        </p:nvSpPr>
        <p:spPr bwMode="auto">
          <a:xfrm rot="-1118274">
            <a:off x="5411789" y="4443414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0" name="Oval 28"/>
          <p:cNvSpPr>
            <a:spLocks noChangeAspect="1" noChangeArrowheads="1"/>
          </p:cNvSpPr>
          <p:nvPr/>
        </p:nvSpPr>
        <p:spPr bwMode="auto">
          <a:xfrm rot="-1118274">
            <a:off x="7527926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1" name="Oval 29"/>
          <p:cNvSpPr>
            <a:spLocks noChangeAspect="1" noChangeArrowheads="1"/>
          </p:cNvSpPr>
          <p:nvPr/>
        </p:nvSpPr>
        <p:spPr bwMode="auto">
          <a:xfrm rot="-1118274">
            <a:off x="6819901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2" name="Oval 30"/>
          <p:cNvSpPr>
            <a:spLocks noChangeAspect="1" noChangeArrowheads="1"/>
          </p:cNvSpPr>
          <p:nvPr/>
        </p:nvSpPr>
        <p:spPr bwMode="auto">
          <a:xfrm rot="-1118274">
            <a:off x="4648201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3" name="Oval 31"/>
          <p:cNvSpPr>
            <a:spLocks noChangeAspect="1" noChangeArrowheads="1"/>
          </p:cNvSpPr>
          <p:nvPr/>
        </p:nvSpPr>
        <p:spPr bwMode="auto">
          <a:xfrm rot="-1118274">
            <a:off x="6235701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4" name="Oval 32"/>
          <p:cNvSpPr>
            <a:spLocks noChangeAspect="1" noChangeArrowheads="1"/>
          </p:cNvSpPr>
          <p:nvPr/>
        </p:nvSpPr>
        <p:spPr bwMode="auto">
          <a:xfrm rot="-1118274">
            <a:off x="7391401" y="4495801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5" name="Oval 33"/>
          <p:cNvSpPr>
            <a:spLocks noChangeAspect="1" noChangeArrowheads="1"/>
          </p:cNvSpPr>
          <p:nvPr/>
        </p:nvSpPr>
        <p:spPr bwMode="auto">
          <a:xfrm rot="-1118274">
            <a:off x="4638676" y="364013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6" name="Oval 34"/>
          <p:cNvSpPr>
            <a:spLocks noChangeAspect="1" noChangeArrowheads="1"/>
          </p:cNvSpPr>
          <p:nvPr/>
        </p:nvSpPr>
        <p:spPr bwMode="auto">
          <a:xfrm rot="5895381">
            <a:off x="5391151" y="3057526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7" name="Oval 35"/>
          <p:cNvSpPr>
            <a:spLocks noChangeAspect="1" noChangeArrowheads="1"/>
          </p:cNvSpPr>
          <p:nvPr/>
        </p:nvSpPr>
        <p:spPr bwMode="auto">
          <a:xfrm rot="5895381">
            <a:off x="5660232" y="5242720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8" name="Oval 36"/>
          <p:cNvSpPr>
            <a:spLocks noChangeAspect="1" noChangeArrowheads="1"/>
          </p:cNvSpPr>
          <p:nvPr/>
        </p:nvSpPr>
        <p:spPr bwMode="auto">
          <a:xfrm rot="5895381">
            <a:off x="4638676" y="4098926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9" name="Oval 37"/>
          <p:cNvSpPr>
            <a:spLocks noChangeAspect="1" noChangeArrowheads="1"/>
          </p:cNvSpPr>
          <p:nvPr/>
        </p:nvSpPr>
        <p:spPr bwMode="auto">
          <a:xfrm rot="5895381">
            <a:off x="5867401" y="2393951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50" name="Oval 38"/>
          <p:cNvSpPr>
            <a:spLocks noChangeAspect="1" noChangeArrowheads="1"/>
          </p:cNvSpPr>
          <p:nvPr/>
        </p:nvSpPr>
        <p:spPr bwMode="auto">
          <a:xfrm rot="5895381">
            <a:off x="6828633" y="4144170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51" name="Oval 39"/>
          <p:cNvSpPr>
            <a:spLocks noChangeAspect="1" noChangeArrowheads="1"/>
          </p:cNvSpPr>
          <p:nvPr/>
        </p:nvSpPr>
        <p:spPr bwMode="auto">
          <a:xfrm rot="5895381">
            <a:off x="5894389" y="407987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52" name="Oval 40"/>
          <p:cNvSpPr>
            <a:spLocks noChangeAspect="1" noChangeArrowheads="1"/>
          </p:cNvSpPr>
          <p:nvPr/>
        </p:nvSpPr>
        <p:spPr bwMode="auto">
          <a:xfrm rot="5895381">
            <a:off x="7143751" y="3365501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53" name="Oval 41"/>
          <p:cNvSpPr>
            <a:spLocks noChangeAspect="1" noChangeArrowheads="1"/>
          </p:cNvSpPr>
          <p:nvPr/>
        </p:nvSpPr>
        <p:spPr bwMode="auto">
          <a:xfrm rot="5895381">
            <a:off x="4611689" y="2346326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54" name="Oval 42"/>
          <p:cNvSpPr>
            <a:spLocks noChangeAspect="1" noChangeArrowheads="1"/>
          </p:cNvSpPr>
          <p:nvPr/>
        </p:nvSpPr>
        <p:spPr bwMode="auto">
          <a:xfrm rot="5895381">
            <a:off x="6784976" y="32734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55" name="Oval 43"/>
          <p:cNvSpPr>
            <a:spLocks noChangeAspect="1" noChangeArrowheads="1"/>
          </p:cNvSpPr>
          <p:nvPr/>
        </p:nvSpPr>
        <p:spPr bwMode="auto">
          <a:xfrm rot="5895381">
            <a:off x="6641308" y="4718845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56" name="Oval 44"/>
          <p:cNvSpPr>
            <a:spLocks noChangeAspect="1" noChangeArrowheads="1"/>
          </p:cNvSpPr>
          <p:nvPr/>
        </p:nvSpPr>
        <p:spPr bwMode="auto">
          <a:xfrm rot="4777107">
            <a:off x="5022058" y="3534570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57" name="Oval 45"/>
          <p:cNvSpPr>
            <a:spLocks noChangeAspect="1" noChangeArrowheads="1"/>
          </p:cNvSpPr>
          <p:nvPr/>
        </p:nvSpPr>
        <p:spPr bwMode="auto">
          <a:xfrm rot="4777107">
            <a:off x="6175376" y="52546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58" name="Oval 46"/>
          <p:cNvSpPr>
            <a:spLocks noChangeAspect="1" noChangeArrowheads="1"/>
          </p:cNvSpPr>
          <p:nvPr/>
        </p:nvSpPr>
        <p:spPr bwMode="auto">
          <a:xfrm rot="4777107">
            <a:off x="5870576" y="48736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59" name="Oval 47"/>
          <p:cNvSpPr>
            <a:spLocks noChangeAspect="1" noChangeArrowheads="1"/>
          </p:cNvSpPr>
          <p:nvPr/>
        </p:nvSpPr>
        <p:spPr bwMode="auto">
          <a:xfrm rot="4777107">
            <a:off x="4341019" y="3736182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60" name="Oval 48"/>
          <p:cNvSpPr>
            <a:spLocks noChangeAspect="1" noChangeArrowheads="1"/>
          </p:cNvSpPr>
          <p:nvPr/>
        </p:nvSpPr>
        <p:spPr bwMode="auto">
          <a:xfrm rot="4777107">
            <a:off x="5237163" y="2776538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61" name="Oval 49"/>
          <p:cNvSpPr>
            <a:spLocks noChangeAspect="1" noChangeArrowheads="1"/>
          </p:cNvSpPr>
          <p:nvPr/>
        </p:nvSpPr>
        <p:spPr bwMode="auto">
          <a:xfrm rot="4777107">
            <a:off x="5880101" y="4364038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62" name="Oval 50"/>
          <p:cNvSpPr>
            <a:spLocks noChangeAspect="1" noChangeArrowheads="1"/>
          </p:cNvSpPr>
          <p:nvPr/>
        </p:nvSpPr>
        <p:spPr bwMode="auto">
          <a:xfrm rot="4777107">
            <a:off x="4028282" y="3082132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63" name="Oval 51"/>
          <p:cNvSpPr>
            <a:spLocks noChangeAspect="1" noChangeArrowheads="1"/>
          </p:cNvSpPr>
          <p:nvPr/>
        </p:nvSpPr>
        <p:spPr bwMode="auto">
          <a:xfrm rot="4777107">
            <a:off x="5461795" y="5049045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64" name="Oval 52"/>
          <p:cNvSpPr>
            <a:spLocks noChangeAspect="1" noChangeArrowheads="1"/>
          </p:cNvSpPr>
          <p:nvPr/>
        </p:nvSpPr>
        <p:spPr bwMode="auto">
          <a:xfrm rot="4777107">
            <a:off x="6827838" y="4756151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65" name="Text Box 53"/>
          <p:cNvSpPr txBox="1">
            <a:spLocks noChangeArrowheads="1"/>
          </p:cNvSpPr>
          <p:nvPr/>
        </p:nvSpPr>
        <p:spPr bwMode="auto">
          <a:xfrm>
            <a:off x="7010400" y="167640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anose="020B0604030504040204" pitchFamily="34" charset="0"/>
              </a:rPr>
              <a:t>f</a:t>
            </a:r>
            <a:r>
              <a:rPr lang="en-US" altLang="zh-CN" sz="2000" i="1">
                <a:latin typeface="Tahoma" panose="020B0604030504040204" pitchFamily="34" charset="0"/>
              </a:rPr>
              <a:t>(</a:t>
            </a:r>
            <a:r>
              <a:rPr lang="en-US" altLang="zh-CN" sz="2000" b="1" i="1">
                <a:latin typeface="Tahoma" panose="020B0604030504040204" pitchFamily="34" charset="0"/>
              </a:rPr>
              <a:t>x</a:t>
            </a:r>
            <a:r>
              <a:rPr lang="en-US" altLang="zh-CN" sz="2000" i="1">
                <a:latin typeface="Tahoma" panose="020B0604030504040204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,b</a:t>
            </a:r>
            <a:r>
              <a:rPr lang="en-US" altLang="zh-CN" sz="2000" i="1">
                <a:latin typeface="Tahoma" panose="020B0604030504040204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b="1" i="1">
                <a:latin typeface="Tahoma" panose="020B0604030504040204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000" i="1">
                <a:latin typeface="Tahoma" panose="020B0604030504040204" pitchFamily="34" charset="0"/>
              </a:rPr>
              <a:t>+ 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2000" i="1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43766" name="Text Box 54"/>
          <p:cNvSpPr txBox="1">
            <a:spLocks noChangeArrowheads="1"/>
          </p:cNvSpPr>
          <p:nvPr/>
        </p:nvSpPr>
        <p:spPr bwMode="auto">
          <a:xfrm>
            <a:off x="7772400" y="3200401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243767" name="Text Box 55"/>
          <p:cNvSpPr txBox="1">
            <a:spLocks noChangeArrowheads="1"/>
          </p:cNvSpPr>
          <p:nvPr/>
        </p:nvSpPr>
        <p:spPr bwMode="auto">
          <a:xfrm>
            <a:off x="7924800" y="2286000"/>
            <a:ext cx="2743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>
                <a:latin typeface="Tahoma" panose="020B0604030504040204" pitchFamily="34" charset="0"/>
              </a:rPr>
              <a:t>The </a:t>
            </a:r>
            <a:r>
              <a:rPr lang="en-US" altLang="zh-CN" sz="2400">
                <a:solidFill>
                  <a:srgbClr val="CC0000"/>
                </a:solidFill>
                <a:latin typeface="Tahoma" panose="020B0604030504040204" pitchFamily="34" charset="0"/>
              </a:rPr>
              <a:t>maximum margin linear classifier</a:t>
            </a:r>
            <a:r>
              <a:rPr lang="en-US" altLang="zh-CN" sz="2400">
                <a:latin typeface="Tahoma" panose="020B0604030504040204" pitchFamily="34" charset="0"/>
              </a:rPr>
              <a:t> is the linear classifier with the, um, maximum margin.</a:t>
            </a:r>
          </a:p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>
                <a:latin typeface="Tahoma" panose="020B0604030504040204" pitchFamily="34" charset="0"/>
              </a:rPr>
              <a:t>This is the simplest kind of SVM (Called an LSVM)</a:t>
            </a:r>
          </a:p>
        </p:txBody>
      </p:sp>
      <p:sp>
        <p:nvSpPr>
          <p:cNvPr id="243768" name="AutoShape 56"/>
          <p:cNvSpPr>
            <a:spLocks noChangeArrowheads="1"/>
          </p:cNvSpPr>
          <p:nvPr/>
        </p:nvSpPr>
        <p:spPr bwMode="auto">
          <a:xfrm>
            <a:off x="5965825" y="6097588"/>
            <a:ext cx="1758950" cy="381000"/>
          </a:xfrm>
          <a:prstGeom prst="wedgeRectCallout">
            <a:avLst>
              <a:gd name="adj1" fmla="val 64713"/>
              <a:gd name="adj2" fmla="val -86250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latin typeface="Tahoma" panose="020B0604030504040204" pitchFamily="34" charset="0"/>
              </a:rPr>
              <a:t>Linear SVM</a:t>
            </a:r>
          </a:p>
        </p:txBody>
      </p:sp>
      <p:sp>
        <p:nvSpPr>
          <p:cNvPr id="243769" name="Text Box 57"/>
          <p:cNvSpPr txBox="1">
            <a:spLocks noChangeArrowheads="1"/>
          </p:cNvSpPr>
          <p:nvPr/>
        </p:nvSpPr>
        <p:spPr bwMode="auto">
          <a:xfrm>
            <a:off x="1697038" y="3675064"/>
            <a:ext cx="21209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solidFill>
                  <a:srgbClr val="00CC00"/>
                </a:solidFill>
                <a:latin typeface="Tahoma" panose="020B0604030504040204" pitchFamily="34" charset="0"/>
              </a:rPr>
              <a:t>Support Vectors </a:t>
            </a:r>
            <a:r>
              <a:rPr lang="en-US" altLang="zh-CN" sz="2000">
                <a:latin typeface="Tahoma" panose="020B0604030504040204" pitchFamily="34" charset="0"/>
              </a:rPr>
              <a:t>are those datapoints that the margin pushes up against</a:t>
            </a:r>
          </a:p>
        </p:txBody>
      </p:sp>
      <p:sp>
        <p:nvSpPr>
          <p:cNvPr id="243770" name="Freeform 58"/>
          <p:cNvSpPr>
            <a:spLocks/>
          </p:cNvSpPr>
          <p:nvPr/>
        </p:nvSpPr>
        <p:spPr bwMode="auto">
          <a:xfrm>
            <a:off x="3636963" y="3725863"/>
            <a:ext cx="1708150" cy="369332"/>
          </a:xfrm>
          <a:custGeom>
            <a:avLst/>
            <a:gdLst>
              <a:gd name="T0" fmla="*/ 0 w 1076"/>
              <a:gd name="T1" fmla="*/ 98 h 98"/>
              <a:gd name="T2" fmla="*/ 104 w 1076"/>
              <a:gd name="T3" fmla="*/ 39 h 98"/>
              <a:gd name="T4" fmla="*/ 212 w 1076"/>
              <a:gd name="T5" fmla="*/ 0 h 98"/>
              <a:gd name="T6" fmla="*/ 326 w 1076"/>
              <a:gd name="T7" fmla="*/ 11 h 98"/>
              <a:gd name="T8" fmla="*/ 386 w 1076"/>
              <a:gd name="T9" fmla="*/ 39 h 98"/>
              <a:gd name="T10" fmla="*/ 386 w 1076"/>
              <a:gd name="T11" fmla="*/ 39 h 98"/>
              <a:gd name="T12" fmla="*/ 511 w 1076"/>
              <a:gd name="T13" fmla="*/ 82 h 98"/>
              <a:gd name="T14" fmla="*/ 989 w 1076"/>
              <a:gd name="T15" fmla="*/ 55 h 98"/>
              <a:gd name="T16" fmla="*/ 1076 w 1076"/>
              <a:gd name="T17" fmla="*/ 4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6" h="98">
                <a:moveTo>
                  <a:pt x="0" y="98"/>
                </a:moveTo>
                <a:cubicBezTo>
                  <a:pt x="38" y="87"/>
                  <a:pt x="66" y="53"/>
                  <a:pt x="104" y="39"/>
                </a:cubicBezTo>
                <a:cubicBezTo>
                  <a:pt x="132" y="9"/>
                  <a:pt x="172" y="6"/>
                  <a:pt x="212" y="0"/>
                </a:cubicBezTo>
                <a:cubicBezTo>
                  <a:pt x="262" y="3"/>
                  <a:pt x="286" y="0"/>
                  <a:pt x="326" y="11"/>
                </a:cubicBezTo>
                <a:lnTo>
                  <a:pt x="386" y="39"/>
                </a:lnTo>
                <a:cubicBezTo>
                  <a:pt x="386" y="39"/>
                  <a:pt x="386" y="39"/>
                  <a:pt x="386" y="39"/>
                </a:cubicBezTo>
                <a:cubicBezTo>
                  <a:pt x="428" y="52"/>
                  <a:pt x="469" y="69"/>
                  <a:pt x="511" y="82"/>
                </a:cubicBezTo>
                <a:cubicBezTo>
                  <a:pt x="670" y="74"/>
                  <a:pt x="829" y="60"/>
                  <a:pt x="989" y="55"/>
                </a:cubicBezTo>
                <a:cubicBezTo>
                  <a:pt x="1017" y="51"/>
                  <a:pt x="1048" y="44"/>
                  <a:pt x="1076" y="44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3771" name="Freeform 59"/>
          <p:cNvSpPr>
            <a:spLocks/>
          </p:cNvSpPr>
          <p:nvPr/>
        </p:nvSpPr>
        <p:spPr bwMode="auto">
          <a:xfrm>
            <a:off x="3603625" y="3317875"/>
            <a:ext cx="2293938" cy="369332"/>
          </a:xfrm>
          <a:custGeom>
            <a:avLst/>
            <a:gdLst>
              <a:gd name="T0" fmla="*/ 0 w 1445"/>
              <a:gd name="T1" fmla="*/ 306 h 306"/>
              <a:gd name="T2" fmla="*/ 16 w 1445"/>
              <a:gd name="T3" fmla="*/ 301 h 306"/>
              <a:gd name="T4" fmla="*/ 27 w 1445"/>
              <a:gd name="T5" fmla="*/ 268 h 306"/>
              <a:gd name="T6" fmla="*/ 48 w 1445"/>
              <a:gd name="T7" fmla="*/ 236 h 306"/>
              <a:gd name="T8" fmla="*/ 125 w 1445"/>
              <a:gd name="T9" fmla="*/ 171 h 306"/>
              <a:gd name="T10" fmla="*/ 228 w 1445"/>
              <a:gd name="T11" fmla="*/ 105 h 306"/>
              <a:gd name="T12" fmla="*/ 298 w 1445"/>
              <a:gd name="T13" fmla="*/ 73 h 306"/>
              <a:gd name="T14" fmla="*/ 635 w 1445"/>
              <a:gd name="T15" fmla="*/ 2 h 306"/>
              <a:gd name="T16" fmla="*/ 1043 w 1445"/>
              <a:gd name="T17" fmla="*/ 18 h 306"/>
              <a:gd name="T18" fmla="*/ 1119 w 1445"/>
              <a:gd name="T19" fmla="*/ 40 h 306"/>
              <a:gd name="T20" fmla="*/ 1217 w 1445"/>
              <a:gd name="T21" fmla="*/ 84 h 306"/>
              <a:gd name="T22" fmla="*/ 1336 w 1445"/>
              <a:gd name="T23" fmla="*/ 132 h 306"/>
              <a:gd name="T24" fmla="*/ 1445 w 1445"/>
              <a:gd name="T25" fmla="*/ 165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5" h="306">
                <a:moveTo>
                  <a:pt x="0" y="306"/>
                </a:moveTo>
                <a:cubicBezTo>
                  <a:pt x="5" y="304"/>
                  <a:pt x="12" y="305"/>
                  <a:pt x="16" y="301"/>
                </a:cubicBezTo>
                <a:cubicBezTo>
                  <a:pt x="24" y="293"/>
                  <a:pt x="21" y="278"/>
                  <a:pt x="27" y="268"/>
                </a:cubicBezTo>
                <a:cubicBezTo>
                  <a:pt x="33" y="257"/>
                  <a:pt x="41" y="247"/>
                  <a:pt x="48" y="236"/>
                </a:cubicBezTo>
                <a:cubicBezTo>
                  <a:pt x="58" y="221"/>
                  <a:pt x="117" y="177"/>
                  <a:pt x="125" y="171"/>
                </a:cubicBezTo>
                <a:cubicBezTo>
                  <a:pt x="159" y="146"/>
                  <a:pt x="186" y="117"/>
                  <a:pt x="228" y="105"/>
                </a:cubicBezTo>
                <a:cubicBezTo>
                  <a:pt x="249" y="91"/>
                  <a:pt x="273" y="79"/>
                  <a:pt x="298" y="73"/>
                </a:cubicBezTo>
                <a:cubicBezTo>
                  <a:pt x="394" y="11"/>
                  <a:pt x="526" y="10"/>
                  <a:pt x="635" y="2"/>
                </a:cubicBezTo>
                <a:cubicBezTo>
                  <a:pt x="773" y="5"/>
                  <a:pt x="907" y="0"/>
                  <a:pt x="1043" y="18"/>
                </a:cubicBezTo>
                <a:cubicBezTo>
                  <a:pt x="1068" y="27"/>
                  <a:pt x="1093" y="34"/>
                  <a:pt x="1119" y="40"/>
                </a:cubicBezTo>
                <a:cubicBezTo>
                  <a:pt x="1150" y="63"/>
                  <a:pt x="1183" y="68"/>
                  <a:pt x="1217" y="84"/>
                </a:cubicBezTo>
                <a:cubicBezTo>
                  <a:pt x="1257" y="104"/>
                  <a:pt x="1293" y="119"/>
                  <a:pt x="1336" y="132"/>
                </a:cubicBezTo>
                <a:cubicBezTo>
                  <a:pt x="1370" y="142"/>
                  <a:pt x="1410" y="165"/>
                  <a:pt x="1445" y="165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3772" name="Freeform 60"/>
          <p:cNvSpPr>
            <a:spLocks/>
          </p:cNvSpPr>
          <p:nvPr/>
        </p:nvSpPr>
        <p:spPr bwMode="auto">
          <a:xfrm>
            <a:off x="3629025" y="3994150"/>
            <a:ext cx="1733550" cy="369332"/>
          </a:xfrm>
          <a:custGeom>
            <a:avLst/>
            <a:gdLst>
              <a:gd name="T0" fmla="*/ 0 w 1092"/>
              <a:gd name="T1" fmla="*/ 0 h 283"/>
              <a:gd name="T2" fmla="*/ 130 w 1092"/>
              <a:gd name="T3" fmla="*/ 54 h 283"/>
              <a:gd name="T4" fmla="*/ 326 w 1092"/>
              <a:gd name="T5" fmla="*/ 147 h 283"/>
              <a:gd name="T6" fmla="*/ 397 w 1092"/>
              <a:gd name="T7" fmla="*/ 174 h 283"/>
              <a:gd name="T8" fmla="*/ 527 w 1092"/>
              <a:gd name="T9" fmla="*/ 217 h 283"/>
              <a:gd name="T10" fmla="*/ 1092 w 1092"/>
              <a:gd name="T11" fmla="*/ 272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2" h="283">
                <a:moveTo>
                  <a:pt x="0" y="0"/>
                </a:moveTo>
                <a:cubicBezTo>
                  <a:pt x="47" y="9"/>
                  <a:pt x="84" y="40"/>
                  <a:pt x="130" y="54"/>
                </a:cubicBezTo>
                <a:cubicBezTo>
                  <a:pt x="184" y="96"/>
                  <a:pt x="261" y="129"/>
                  <a:pt x="326" y="147"/>
                </a:cubicBezTo>
                <a:cubicBezTo>
                  <a:pt x="348" y="162"/>
                  <a:pt x="373" y="163"/>
                  <a:pt x="397" y="174"/>
                </a:cubicBezTo>
                <a:cubicBezTo>
                  <a:pt x="439" y="193"/>
                  <a:pt x="481" y="209"/>
                  <a:pt x="527" y="217"/>
                </a:cubicBezTo>
                <a:cubicBezTo>
                  <a:pt x="704" y="283"/>
                  <a:pt x="907" y="272"/>
                  <a:pt x="1092" y="272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3775" name="Oval 63"/>
          <p:cNvSpPr>
            <a:spLocks noChangeArrowheads="1"/>
          </p:cNvSpPr>
          <p:nvPr/>
        </p:nvSpPr>
        <p:spPr bwMode="auto">
          <a:xfrm>
            <a:off x="5865813" y="3396339"/>
            <a:ext cx="259766" cy="519351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3776" name="Oval 64"/>
          <p:cNvSpPr>
            <a:spLocks noChangeArrowheads="1"/>
          </p:cNvSpPr>
          <p:nvPr/>
        </p:nvSpPr>
        <p:spPr bwMode="auto">
          <a:xfrm>
            <a:off x="5368925" y="3505876"/>
            <a:ext cx="259766" cy="519351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3777" name="Oval 65"/>
          <p:cNvSpPr>
            <a:spLocks noChangeArrowheads="1"/>
          </p:cNvSpPr>
          <p:nvPr/>
        </p:nvSpPr>
        <p:spPr bwMode="auto">
          <a:xfrm>
            <a:off x="5357813" y="4201201"/>
            <a:ext cx="259766" cy="519351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3778" name="Text Box 66"/>
          <p:cNvSpPr txBox="1">
            <a:spLocks noChangeArrowheads="1"/>
          </p:cNvSpPr>
          <p:nvPr/>
        </p:nvSpPr>
        <p:spPr bwMode="auto">
          <a:xfrm>
            <a:off x="5568951" y="1276351"/>
            <a:ext cx="4968875" cy="2162175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zh-CN" sz="2000">
                <a:latin typeface="Tahoma" panose="020B0604030504040204" pitchFamily="34" charset="0"/>
              </a:rPr>
              <a:t>Maximizing the margin is good according to intuition and PAC theory 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zh-CN" sz="2000">
                <a:latin typeface="Tahoma" panose="020B0604030504040204" pitchFamily="34" charset="0"/>
              </a:rPr>
              <a:t>Implies that only support vectors are important; other training examples are ignorable.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sz="2000">
                <a:latin typeface="Tahoma" panose="020B0604030504040204" pitchFamily="34" charset="0"/>
              </a:rPr>
              <a:t>Empirically it works very very well.</a:t>
            </a:r>
          </a:p>
        </p:txBody>
      </p:sp>
    </p:spTree>
    <p:extLst>
      <p:ext uri="{BB962C8B-B14F-4D97-AF65-F5344CB8AC3E}">
        <p14:creationId xmlns:p14="http://schemas.microsoft.com/office/powerpoint/2010/main" val="242363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3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3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3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3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69" grpId="0"/>
      <p:bldP spid="243770" grpId="0" animBg="1"/>
      <p:bldP spid="243771" grpId="0" animBg="1"/>
      <p:bldP spid="243772" grpId="0" animBg="1"/>
      <p:bldP spid="2437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556" y="-1"/>
            <a:ext cx="11252758" cy="67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3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71437"/>
            <a:ext cx="98393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87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Linear SVM Mathematically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4191001"/>
            <a:ext cx="3886200" cy="1939925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600" dirty="0"/>
              <a:t>What we know:</a:t>
            </a:r>
          </a:p>
          <a:p>
            <a:r>
              <a:rPr lang="en-US" altLang="zh-CN" sz="2600" b="1" i="1" dirty="0"/>
              <a:t>w</a:t>
            </a:r>
            <a:r>
              <a:rPr lang="en-US" altLang="zh-CN" sz="2600" i="1" dirty="0"/>
              <a:t> . </a:t>
            </a:r>
            <a:r>
              <a:rPr lang="en-US" altLang="zh-CN" sz="2600" b="1" i="1" dirty="0"/>
              <a:t>x</a:t>
            </a:r>
            <a:r>
              <a:rPr lang="en-US" altLang="zh-CN" sz="2600" b="1" i="1" baseline="30000" dirty="0"/>
              <a:t>+</a:t>
            </a:r>
            <a:r>
              <a:rPr lang="en-US" altLang="zh-CN" sz="2600" i="1" dirty="0"/>
              <a:t> + b = +1 </a:t>
            </a:r>
          </a:p>
          <a:p>
            <a:r>
              <a:rPr lang="en-US" altLang="zh-CN" sz="2600" b="1" i="1" dirty="0"/>
              <a:t>w</a:t>
            </a:r>
            <a:r>
              <a:rPr lang="en-US" altLang="zh-CN" sz="2600" i="1" dirty="0"/>
              <a:t> . </a:t>
            </a:r>
            <a:r>
              <a:rPr lang="en-US" altLang="zh-CN" sz="2600" b="1" i="1" dirty="0"/>
              <a:t>x</a:t>
            </a:r>
            <a:r>
              <a:rPr lang="en-US" altLang="zh-CN" sz="2600" b="1" i="1" baseline="30000" dirty="0"/>
              <a:t>-</a:t>
            </a:r>
            <a:r>
              <a:rPr lang="en-US" altLang="zh-CN" sz="2600" i="1" dirty="0"/>
              <a:t> + b = -1 </a:t>
            </a:r>
          </a:p>
          <a:p>
            <a:r>
              <a:rPr lang="en-US" altLang="zh-CN" sz="2600" b="1" i="1" dirty="0"/>
              <a:t>w</a:t>
            </a:r>
            <a:r>
              <a:rPr lang="en-US" altLang="zh-CN" sz="2600" i="1" dirty="0"/>
              <a:t> . (</a:t>
            </a:r>
            <a:r>
              <a:rPr lang="en-US" altLang="zh-CN" sz="2600" b="1" i="1" dirty="0"/>
              <a:t>x</a:t>
            </a:r>
            <a:r>
              <a:rPr lang="en-US" altLang="zh-CN" sz="2600" b="1" i="1" baseline="30000" dirty="0"/>
              <a:t>+</a:t>
            </a:r>
            <a:r>
              <a:rPr lang="en-US" altLang="zh-CN" sz="2600" b="1" i="1" dirty="0"/>
              <a:t>-x</a:t>
            </a:r>
            <a:r>
              <a:rPr lang="en-US" altLang="zh-CN" sz="2600" b="1" i="1" baseline="30000" dirty="0"/>
              <a:t>-)</a:t>
            </a:r>
            <a:r>
              <a:rPr lang="en-US" altLang="zh-CN" sz="2600" i="1" dirty="0"/>
              <a:t> = 2 </a:t>
            </a:r>
            <a:endParaRPr lang="en-US" altLang="zh-CN" sz="2600" dirty="0"/>
          </a:p>
        </p:txBody>
      </p:sp>
      <p:sp>
        <p:nvSpPr>
          <p:cNvPr id="251909" name="Line 5"/>
          <p:cNvSpPr>
            <a:spLocks noChangeShapeType="1"/>
          </p:cNvSpPr>
          <p:nvPr/>
        </p:nvSpPr>
        <p:spPr bwMode="auto">
          <a:xfrm rot="-23199335">
            <a:off x="3816350" y="1709738"/>
            <a:ext cx="2971800" cy="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1910" name="Line 6"/>
          <p:cNvSpPr>
            <a:spLocks noChangeShapeType="1"/>
          </p:cNvSpPr>
          <p:nvPr/>
        </p:nvSpPr>
        <p:spPr bwMode="auto">
          <a:xfrm rot="-23199335">
            <a:off x="3962400" y="200025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1911" name="Line 7"/>
          <p:cNvSpPr>
            <a:spLocks noChangeShapeType="1"/>
          </p:cNvSpPr>
          <p:nvPr/>
        </p:nvSpPr>
        <p:spPr bwMode="auto">
          <a:xfrm rot="-23199335">
            <a:off x="4106863" y="2289175"/>
            <a:ext cx="2971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 rot="-1586986">
            <a:off x="3276600" y="1219201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solidFill>
                  <a:srgbClr val="FF0000"/>
                </a:solidFill>
                <a:latin typeface="Tahoma" panose="020B0604030504040204" pitchFamily="34" charset="0"/>
              </a:rPr>
              <a:t>“Predict Class = +1” zone</a:t>
            </a:r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 rot="-1586986">
            <a:off x="4495801" y="2514601"/>
            <a:ext cx="2887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solidFill>
                  <a:srgbClr val="33CC33"/>
                </a:solidFill>
                <a:latin typeface="Tahoma" panose="020B0604030504040204" pitchFamily="34" charset="0"/>
              </a:rPr>
              <a:t>“Predict Class = -1” zone</a:t>
            </a: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 rot="-1777892">
            <a:off x="2743200" y="2438400"/>
            <a:ext cx="1493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1600">
                <a:solidFill>
                  <a:schemeClr val="hlink"/>
                </a:solidFill>
                <a:latin typeface="Tahoma" panose="020B0604030504040204" pitchFamily="34" charset="0"/>
              </a:rPr>
              <a:t>wx+b=1</a:t>
            </a: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 rot="-1777892">
            <a:off x="3124200" y="27432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1600">
                <a:latin typeface="Tahoma" panose="020B0604030504040204" pitchFamily="34" charset="0"/>
              </a:rPr>
              <a:t>wx+b=0</a:t>
            </a:r>
          </a:p>
        </p:txBody>
      </p:sp>
      <p:sp>
        <p:nvSpPr>
          <p:cNvPr id="251916" name="Text Box 12"/>
          <p:cNvSpPr txBox="1">
            <a:spLocks noChangeArrowheads="1"/>
          </p:cNvSpPr>
          <p:nvPr/>
        </p:nvSpPr>
        <p:spPr bwMode="auto">
          <a:xfrm rot="-1777892">
            <a:off x="3200401" y="3048000"/>
            <a:ext cx="1287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CN" sz="1600">
                <a:solidFill>
                  <a:srgbClr val="747E26"/>
                </a:solidFill>
                <a:latin typeface="Tahoma" panose="020B0604030504040204" pitchFamily="34" charset="0"/>
              </a:rPr>
              <a:t>wx+b=-1</a:t>
            </a:r>
          </a:p>
        </p:txBody>
      </p:sp>
      <p:sp>
        <p:nvSpPr>
          <p:cNvPr id="251917" name="Line 13"/>
          <p:cNvSpPr>
            <a:spLocks noChangeShapeType="1"/>
          </p:cNvSpPr>
          <p:nvPr/>
        </p:nvSpPr>
        <p:spPr bwMode="auto">
          <a:xfrm>
            <a:off x="6694489" y="1019175"/>
            <a:ext cx="327025" cy="59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1920" name="Oval 16"/>
          <p:cNvSpPr>
            <a:spLocks noChangeArrowheads="1"/>
          </p:cNvSpPr>
          <p:nvPr/>
        </p:nvSpPr>
        <p:spPr bwMode="auto">
          <a:xfrm>
            <a:off x="5638800" y="1988226"/>
            <a:ext cx="259766" cy="519351"/>
          </a:xfrm>
          <a:prstGeom prst="ellipse">
            <a:avLst/>
          </a:prstGeom>
          <a:solidFill>
            <a:srgbClr val="990099"/>
          </a:solidFill>
          <a:ln w="19050" cap="rnd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auto">
          <a:xfrm>
            <a:off x="5791200" y="2057401"/>
            <a:ext cx="457200" cy="4159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solidFill>
                  <a:srgbClr val="990099"/>
                </a:solidFill>
                <a:latin typeface="Tahoma" panose="020B0604030504040204" pitchFamily="34" charset="0"/>
              </a:rPr>
              <a:t>X</a:t>
            </a:r>
            <a:r>
              <a:rPr lang="en-US" altLang="zh-CN" sz="2000" b="1" i="1" baseline="40000">
                <a:solidFill>
                  <a:srgbClr val="990099"/>
                </a:solidFill>
                <a:latin typeface="Tahoma" panose="020B0604030504040204" pitchFamily="34" charset="0"/>
              </a:rPr>
              <a:t>-</a:t>
            </a:r>
          </a:p>
        </p:txBody>
      </p:sp>
      <p:sp>
        <p:nvSpPr>
          <p:cNvPr id="251922" name="Oval 18"/>
          <p:cNvSpPr>
            <a:spLocks noChangeArrowheads="1"/>
          </p:cNvSpPr>
          <p:nvPr/>
        </p:nvSpPr>
        <p:spPr bwMode="auto">
          <a:xfrm>
            <a:off x="5713413" y="1238926"/>
            <a:ext cx="259766" cy="519351"/>
          </a:xfrm>
          <a:prstGeom prst="ellipse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1923" name="Text Box 19"/>
          <p:cNvSpPr txBox="1">
            <a:spLocks noChangeArrowheads="1"/>
          </p:cNvSpPr>
          <p:nvPr/>
        </p:nvSpPr>
        <p:spPr bwMode="auto">
          <a:xfrm>
            <a:off x="5824539" y="1022351"/>
            <a:ext cx="515937" cy="4159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solidFill>
                  <a:srgbClr val="CC3300"/>
                </a:solidFill>
                <a:latin typeface="Tahoma" panose="020B0604030504040204" pitchFamily="34" charset="0"/>
              </a:rPr>
              <a:t>x</a:t>
            </a:r>
            <a:r>
              <a:rPr lang="en-US" altLang="zh-CN" sz="2400" i="1" baseline="30000">
                <a:solidFill>
                  <a:srgbClr val="CC3300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51934" name="Rectangle 3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1933" name="Object 29"/>
          <p:cNvGraphicFramePr>
            <a:graphicFrameLocks noChangeAspect="1"/>
          </p:cNvGraphicFramePr>
          <p:nvPr/>
        </p:nvGraphicFramePr>
        <p:xfrm>
          <a:off x="5791200" y="4343401"/>
          <a:ext cx="38862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3" imgW="1473200" imgH="469900" progId="Equation.3">
                  <p:embed/>
                </p:oleObj>
              </mc:Choice>
              <mc:Fallback>
                <p:oleObj name="Equation" r:id="rId3" imgW="1473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343401"/>
                        <a:ext cx="3886200" cy="122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35" name="Text Box 31"/>
          <p:cNvSpPr txBox="1">
            <a:spLocks noChangeArrowheads="1"/>
          </p:cNvSpPr>
          <p:nvPr/>
        </p:nvSpPr>
        <p:spPr bwMode="auto">
          <a:xfrm>
            <a:off x="7162800" y="1066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 b="1" i="1">
                <a:latin typeface="Tahoma" panose="020B0604030504040204" pitchFamily="34" charset="0"/>
              </a:rPr>
              <a:t>M</a:t>
            </a:r>
            <a:r>
              <a:rPr lang="en-US" altLang="zh-CN" sz="2400">
                <a:latin typeface="Tahoma" panose="020B0604030504040204" pitchFamily="34" charset="0"/>
              </a:rPr>
              <a:t>=Margin Width</a:t>
            </a:r>
            <a:endParaRPr lang="en-US" altLang="zh-CN" sz="2400" i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7" grpId="0" animBg="1"/>
      <p:bldP spid="2519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1828800" y="22860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800"/>
              <a:t>Linear SVM Mathematically</a:t>
            </a: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1524000" y="1066800"/>
            <a:ext cx="8915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/>
              <a:t>Goal: </a:t>
            </a:r>
            <a:r>
              <a:rPr lang="en-US" altLang="zh-CN" sz="2000" b="1" dirty="0"/>
              <a:t>1) Correctly classify all training data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i="1" dirty="0">
                <a:solidFill>
                  <a:schemeClr val="tx2"/>
                </a:solidFill>
              </a:rPr>
              <a:t>                                                  if </a:t>
            </a:r>
            <a:r>
              <a:rPr lang="en-US" altLang="zh-CN" sz="2400" i="1" dirty="0" err="1">
                <a:solidFill>
                  <a:schemeClr val="tx2"/>
                </a:solidFill>
              </a:rPr>
              <a:t>y</a:t>
            </a:r>
            <a:r>
              <a:rPr lang="en-US" altLang="zh-CN" sz="2400" i="1" baseline="-25000" dirty="0" err="1">
                <a:solidFill>
                  <a:schemeClr val="tx2"/>
                </a:solidFill>
              </a:rPr>
              <a:t>i</a:t>
            </a:r>
            <a:r>
              <a:rPr lang="en-US" altLang="zh-CN" sz="2400" i="1" dirty="0">
                <a:solidFill>
                  <a:schemeClr val="tx2"/>
                </a:solidFill>
              </a:rPr>
              <a:t> = +1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i="1" dirty="0">
                <a:solidFill>
                  <a:schemeClr val="tx2"/>
                </a:solidFill>
              </a:rPr>
              <a:t>                                                  if </a:t>
            </a:r>
            <a:r>
              <a:rPr lang="en-US" altLang="zh-CN" sz="2400" i="1" dirty="0" err="1">
                <a:solidFill>
                  <a:schemeClr val="tx2"/>
                </a:solidFill>
              </a:rPr>
              <a:t>y</a:t>
            </a:r>
            <a:r>
              <a:rPr lang="en-US" altLang="zh-CN" sz="2400" i="1" baseline="-30000" dirty="0" err="1">
                <a:solidFill>
                  <a:schemeClr val="tx2"/>
                </a:solidFill>
              </a:rPr>
              <a:t>i</a:t>
            </a:r>
            <a:r>
              <a:rPr lang="en-US" altLang="zh-CN" sz="2400" i="1" dirty="0">
                <a:solidFill>
                  <a:schemeClr val="tx2"/>
                </a:solidFill>
              </a:rPr>
              <a:t> = -1</a:t>
            </a:r>
            <a:endParaRPr lang="en-US" altLang="zh-CN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                                              </a:t>
            </a:r>
            <a:r>
              <a:rPr lang="en-US" altLang="zh-CN" sz="2400" dirty="0">
                <a:solidFill>
                  <a:schemeClr val="tx2"/>
                </a:solidFill>
              </a:rPr>
              <a:t>for all </a:t>
            </a:r>
            <a:r>
              <a:rPr lang="en-US" altLang="zh-CN" sz="2400" dirty="0" err="1">
                <a:solidFill>
                  <a:schemeClr val="tx2"/>
                </a:solidFill>
              </a:rPr>
              <a:t>i</a:t>
            </a:r>
            <a:r>
              <a:rPr lang="en-US" altLang="zh-CN" sz="2400" dirty="0"/>
              <a:t>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          </a:t>
            </a:r>
            <a:r>
              <a:rPr lang="en-US" altLang="zh-CN" sz="2000" b="1" dirty="0"/>
              <a:t>2) Maximize the Margin</a:t>
            </a:r>
            <a:r>
              <a:rPr lang="en-US" altLang="zh-CN" sz="24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              </a:t>
            </a:r>
            <a:r>
              <a:rPr lang="en-US" altLang="zh-CN" sz="2000" b="1" dirty="0"/>
              <a:t>same as minimize</a:t>
            </a:r>
            <a:r>
              <a:rPr lang="en-US" altLang="zh-CN" sz="2400" dirty="0"/>
              <a:t> </a:t>
            </a:r>
          </a:p>
          <a:p>
            <a:endParaRPr lang="en-US" altLang="zh-CN" sz="2400" b="1" dirty="0"/>
          </a:p>
          <a:p>
            <a:r>
              <a:rPr lang="en-US" altLang="zh-CN" sz="2000" b="1" dirty="0">
                <a:latin typeface="Times New Roman" panose="02020603050405020304" pitchFamily="18" charset="0"/>
              </a:rPr>
              <a:t>We can formulate a Quadratic Optimization Problem and solve for w and b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000" dirty="0"/>
          </a:p>
          <a:p>
            <a:r>
              <a:rPr lang="en-US" altLang="zh-CN" sz="2400" dirty="0"/>
              <a:t>Minimize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/>
              <a:t>    subject to                          </a:t>
            </a:r>
          </a:p>
          <a:p>
            <a:endParaRPr lang="en-US" altLang="zh-CN" sz="2400" dirty="0"/>
          </a:p>
        </p:txBody>
      </p:sp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7033" name="Object 9"/>
          <p:cNvGraphicFramePr>
            <a:graphicFrameLocks noChangeAspect="1"/>
          </p:cNvGraphicFramePr>
          <p:nvPr/>
        </p:nvGraphicFramePr>
        <p:xfrm>
          <a:off x="6019800" y="2590800"/>
          <a:ext cx="10668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4" name="Equation" r:id="rId3" imgW="533169" imgH="444307" progId="Equation.3">
                  <p:embed/>
                </p:oleObj>
              </mc:Choice>
              <mc:Fallback>
                <p:oleObj name="Equation" r:id="rId3" imgW="53316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90800"/>
                        <a:ext cx="10668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5" name="Object 11"/>
          <p:cNvGraphicFramePr>
            <a:graphicFrameLocks noChangeAspect="1"/>
          </p:cNvGraphicFramePr>
          <p:nvPr/>
        </p:nvGraphicFramePr>
        <p:xfrm>
          <a:off x="3352800" y="4572000"/>
          <a:ext cx="19812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" name="Equation" r:id="rId5" imgW="888840" imgH="393480" progId="Equation.3">
                  <p:embed/>
                </p:oleObj>
              </mc:Choice>
              <mc:Fallback>
                <p:oleObj name="Equation" r:id="rId5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572000"/>
                        <a:ext cx="19812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6" name="Object 12"/>
          <p:cNvGraphicFramePr>
            <a:graphicFrameLocks noChangeAspect="1"/>
          </p:cNvGraphicFramePr>
          <p:nvPr/>
        </p:nvGraphicFramePr>
        <p:xfrm>
          <a:off x="3546475" y="1460500"/>
          <a:ext cx="19002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6" name="Equation" r:id="rId7" imgW="672840" imgH="228600" progId="Equation.3">
                  <p:embed/>
                </p:oleObj>
              </mc:Choice>
              <mc:Fallback>
                <p:oleObj name="Equation" r:id="rId7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1460500"/>
                        <a:ext cx="190023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7" name="Object 13"/>
          <p:cNvGraphicFramePr>
            <a:graphicFrameLocks noChangeAspect="1"/>
          </p:cNvGraphicFramePr>
          <p:nvPr/>
        </p:nvGraphicFramePr>
        <p:xfrm>
          <a:off x="3546475" y="1920875"/>
          <a:ext cx="19002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7" name="Equation" r:id="rId9" imgW="672840" imgH="228600" progId="Equation.3">
                  <p:embed/>
                </p:oleObj>
              </mc:Choice>
              <mc:Fallback>
                <p:oleObj name="Equation" r:id="rId9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1920875"/>
                        <a:ext cx="190023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7038" name="Object 14"/>
          <p:cNvGraphicFramePr>
            <a:graphicFrameLocks noChangeAspect="1"/>
          </p:cNvGraphicFramePr>
          <p:nvPr/>
        </p:nvGraphicFramePr>
        <p:xfrm>
          <a:off x="3505200" y="5562600"/>
          <a:ext cx="23622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8" name="Equation" r:id="rId11" imgW="901309" imgH="228501" progId="Equation.3">
                  <p:embed/>
                </p:oleObj>
              </mc:Choice>
              <mc:Fallback>
                <p:oleObj name="Equation" r:id="rId11" imgW="90130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562600"/>
                        <a:ext cx="23622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40" name="AutoShape 16"/>
          <p:cNvSpPr>
            <a:spLocks/>
          </p:cNvSpPr>
          <p:nvPr/>
        </p:nvSpPr>
        <p:spPr bwMode="auto">
          <a:xfrm>
            <a:off x="7162800" y="16764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1" name="AutoShape 17"/>
          <p:cNvSpPr>
            <a:spLocks noChangeArrowheads="1"/>
          </p:cNvSpPr>
          <p:nvPr/>
        </p:nvSpPr>
        <p:spPr bwMode="auto">
          <a:xfrm>
            <a:off x="7467600" y="1905000"/>
            <a:ext cx="609600" cy="685800"/>
          </a:xfrm>
          <a:prstGeom prst="curvedLeftArrow">
            <a:avLst>
              <a:gd name="adj1" fmla="val 22500"/>
              <a:gd name="adj2" fmla="val 4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7043" name="Object 19"/>
          <p:cNvGraphicFramePr>
            <a:graphicFrameLocks noChangeAspect="1"/>
          </p:cNvGraphicFramePr>
          <p:nvPr/>
        </p:nvGraphicFramePr>
        <p:xfrm>
          <a:off x="3352800" y="2362200"/>
          <a:ext cx="2133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" name="Equation" r:id="rId13" imgW="901440" imgH="228600" progId="Equation.3">
                  <p:embed/>
                </p:oleObj>
              </mc:Choice>
              <mc:Fallback>
                <p:oleObj name="Equation" r:id="rId13" imgW="901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362200"/>
                        <a:ext cx="21336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45" name="Rectangle 2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7044" name="Object 20"/>
          <p:cNvGraphicFramePr>
            <a:graphicFrameLocks noChangeAspect="1"/>
          </p:cNvGraphicFramePr>
          <p:nvPr/>
        </p:nvGraphicFramePr>
        <p:xfrm>
          <a:off x="6781800" y="5638800"/>
          <a:ext cx="4572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" name="Equation" r:id="rId15" imgW="202936" imgH="177569" progId="Equation.3">
                  <p:embed/>
                </p:oleObj>
              </mc:Choice>
              <mc:Fallback>
                <p:oleObj name="Equation" r:id="rId15" imgW="202936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638800"/>
                        <a:ext cx="45720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48" name="Line 24"/>
          <p:cNvSpPr>
            <a:spLocks noChangeShapeType="1"/>
          </p:cNvSpPr>
          <p:nvPr/>
        </p:nvSpPr>
        <p:spPr bwMode="auto">
          <a:xfrm flipH="1">
            <a:off x="1828800" y="4648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0" name="Line 26"/>
          <p:cNvSpPr>
            <a:spLocks noChangeShapeType="1"/>
          </p:cNvSpPr>
          <p:nvPr/>
        </p:nvSpPr>
        <p:spPr bwMode="auto">
          <a:xfrm>
            <a:off x="1828800" y="6096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1" name="Line 27"/>
          <p:cNvSpPr>
            <a:spLocks noChangeShapeType="1"/>
          </p:cNvSpPr>
          <p:nvPr/>
        </p:nvSpPr>
        <p:spPr bwMode="auto">
          <a:xfrm>
            <a:off x="8001000" y="4648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2" name="Line 28"/>
          <p:cNvSpPr>
            <a:spLocks noChangeShapeType="1"/>
          </p:cNvSpPr>
          <p:nvPr/>
        </p:nvSpPr>
        <p:spPr bwMode="auto">
          <a:xfrm>
            <a:off x="1828800" y="46482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7053" name="Object 29"/>
          <p:cNvGraphicFramePr>
            <a:graphicFrameLocks noChangeAspect="1"/>
          </p:cNvGraphicFramePr>
          <p:nvPr/>
        </p:nvGraphicFramePr>
        <p:xfrm>
          <a:off x="5791200" y="3124200"/>
          <a:ext cx="83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" name="Equation" r:id="rId17" imgW="419040" imgH="393480" progId="Equation.3">
                  <p:embed/>
                </p:oleObj>
              </mc:Choice>
              <mc:Fallback>
                <p:oleObj name="Equation" r:id="rId17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124200"/>
                        <a:ext cx="838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1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48" grpId="0" animBg="1"/>
      <p:bldP spid="257050" grpId="0" animBg="1"/>
      <p:bldP spid="257051" grpId="0" animBg="1"/>
      <p:bldP spid="2570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06082" cy="67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2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376237"/>
            <a:ext cx="97155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37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9812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Solving the Optimization Problem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981200" y="14097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/>
          </a:p>
          <a:p>
            <a:r>
              <a:rPr lang="en-US" altLang="zh-CN" sz="2000" b="1"/>
              <a:t>Need to optimize a </a:t>
            </a:r>
            <a:r>
              <a:rPr lang="en-US" altLang="zh-CN" sz="2000" b="1" i="1"/>
              <a:t>quadratic </a:t>
            </a:r>
            <a:r>
              <a:rPr lang="en-US" altLang="zh-CN" sz="2000" b="1"/>
              <a:t>function subject to </a:t>
            </a:r>
            <a:r>
              <a:rPr lang="en-US" altLang="zh-CN" sz="2000" b="1" i="1"/>
              <a:t>linear </a:t>
            </a:r>
            <a:r>
              <a:rPr lang="en-US" altLang="zh-CN" sz="2000" b="1"/>
              <a:t>constraints.</a:t>
            </a:r>
          </a:p>
          <a:p>
            <a:r>
              <a:rPr lang="en-US" altLang="zh-CN" sz="2000" b="1"/>
              <a:t>Quadratic optimization problems are a well-known class of mathematical programming problems, and many (rather intricate) algorithms exist for solving them.</a:t>
            </a:r>
            <a:r>
              <a:rPr lang="en-US" altLang="zh-CN" sz="2400"/>
              <a:t> </a:t>
            </a:r>
          </a:p>
          <a:p>
            <a:r>
              <a:rPr lang="en-US" altLang="zh-CN" sz="2000" b="1"/>
              <a:t>The solution involves constructing a </a:t>
            </a:r>
            <a:r>
              <a:rPr lang="en-US" altLang="zh-CN" sz="2000" b="1" i="1"/>
              <a:t>dual problem </a:t>
            </a:r>
            <a:r>
              <a:rPr lang="en-US" altLang="zh-CN" sz="2000" b="1"/>
              <a:t>where a </a:t>
            </a:r>
            <a:r>
              <a:rPr lang="en-US" altLang="zh-CN" sz="2000" b="1" i="1"/>
              <a:t>Lagrange multiplier</a:t>
            </a:r>
            <a:r>
              <a:rPr lang="en-US" altLang="zh-CN" sz="2000" b="1"/>
              <a:t> </a:t>
            </a:r>
            <a:r>
              <a:rPr lang="el-GR" altLang="en-US" sz="2000" b="1" i="1">
                <a:cs typeface="Times New Roman" panose="02020603050405020304" pitchFamily="18" charset="0"/>
              </a:rPr>
              <a:t>α</a:t>
            </a:r>
            <a:r>
              <a:rPr lang="en-US" altLang="zh-CN" sz="2000" b="1" i="1" baseline="-25000">
                <a:cs typeface="Times New Roman" panose="02020603050405020304" pitchFamily="18" charset="0"/>
              </a:rPr>
              <a:t>i </a:t>
            </a:r>
            <a:r>
              <a:rPr lang="en-US" altLang="zh-CN" sz="2000" b="1">
                <a:cs typeface="Times New Roman" panose="02020603050405020304" pitchFamily="18" charset="0"/>
              </a:rPr>
              <a:t>is associated with every constraint in the primary problem</a:t>
            </a:r>
            <a:r>
              <a:rPr lang="en-US" altLang="zh-CN" sz="2000" b="1"/>
              <a:t>:</a:t>
            </a:r>
          </a:p>
          <a:p>
            <a:endParaRPr lang="en-US" altLang="zh-CN" sz="2000" b="1"/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2209800" y="914400"/>
            <a:ext cx="7315200" cy="1092200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000">
                <a:latin typeface="Times New Roman" panose="02020603050405020304" pitchFamily="18" charset="0"/>
              </a:rPr>
              <a:t>Find </a:t>
            </a:r>
            <a:r>
              <a:rPr lang="en-US" altLang="zh-CN" sz="2000" b="1">
                <a:latin typeface="Times New Roman" panose="02020603050405020304" pitchFamily="18" charset="0"/>
              </a:rPr>
              <a:t>w</a:t>
            </a:r>
            <a:r>
              <a:rPr lang="en-US" altLang="zh-CN" sz="2000">
                <a:latin typeface="Times New Roman" panose="02020603050405020304" pitchFamily="18" charset="0"/>
              </a:rPr>
              <a:t> and b such that</a:t>
            </a:r>
          </a:p>
          <a:p>
            <a:pPr algn="l"/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=½ </a:t>
            </a:r>
            <a:r>
              <a:rPr lang="en-US" altLang="zh-CN" sz="2000" b="1">
                <a:latin typeface="Times New Roman" panose="02020603050405020304" pitchFamily="18" charset="0"/>
              </a:rPr>
              <a:t>w</a:t>
            </a:r>
            <a:r>
              <a:rPr lang="en-US" altLang="zh-CN" sz="2000" baseline="30000">
                <a:latin typeface="Times New Roman" panose="02020603050405020304" pitchFamily="18" charset="0"/>
              </a:rPr>
              <a:t>T</a:t>
            </a:r>
            <a:r>
              <a:rPr lang="en-US" altLang="zh-CN" sz="2000" b="1">
                <a:latin typeface="Times New Roman" panose="02020603050405020304" pitchFamily="18" charset="0"/>
              </a:rPr>
              <a:t>w</a:t>
            </a:r>
            <a:r>
              <a:rPr lang="en-US" altLang="zh-CN" sz="2000">
                <a:latin typeface="Times New Roman" panose="02020603050405020304" pitchFamily="18" charset="0"/>
              </a:rPr>
              <a:t>  is minimized; </a:t>
            </a:r>
          </a:p>
          <a:p>
            <a:pPr algn="l"/>
            <a:r>
              <a:rPr lang="en-US" altLang="zh-CN" sz="2000">
                <a:latin typeface="Times New Roman" panose="02020603050405020304" pitchFamily="18" charset="0"/>
              </a:rPr>
              <a:t>and for all </a:t>
            </a:r>
            <a:r>
              <a:rPr lang="en-US" altLang="zh-CN" sz="2400">
                <a:latin typeface="Times New Roman" panose="02020603050405020304" pitchFamily="18" charset="0"/>
              </a:rPr>
              <a:t>{</a:t>
            </a:r>
            <a:r>
              <a:rPr lang="en-US" altLang="zh-CN" sz="2000">
                <a:latin typeface="Times New Roman" panose="02020603050405020304" pitchFamily="18" charset="0"/>
              </a:rPr>
              <a:t>(</a:t>
            </a:r>
            <a:r>
              <a:rPr lang="en-US" altLang="zh-CN" sz="2400" b="1">
                <a:latin typeface="Times New Roman" panose="02020603050405020304" pitchFamily="18" charset="0"/>
              </a:rPr>
              <a:t>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,</a:t>
            </a:r>
            <a:r>
              <a:rPr lang="en-US" altLang="zh-CN" sz="2400" i="1">
                <a:latin typeface="Times New Roman" panose="02020603050405020304" pitchFamily="18" charset="0"/>
              </a:rPr>
              <a:t>y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i</a:t>
            </a:r>
            <a:r>
              <a:rPr lang="en-US" altLang="zh-CN" sz="2400">
                <a:latin typeface="Times New Roman" panose="02020603050405020304" pitchFamily="18" charset="0"/>
              </a:rPr>
              <a:t>)}</a:t>
            </a:r>
            <a:r>
              <a:rPr lang="en-US" altLang="zh-CN" sz="2000">
                <a:latin typeface="Times New Roman" panose="02020603050405020304" pitchFamily="18" charset="0"/>
              </a:rPr>
              <a:t>:  </a:t>
            </a:r>
            <a:r>
              <a:rPr lang="en-US" altLang="zh-CN" sz="2000" i="1">
                <a:latin typeface="Times New Roman" panose="02020603050405020304" pitchFamily="18" charset="0"/>
              </a:rPr>
              <a:t>y</a:t>
            </a:r>
            <a:r>
              <a:rPr lang="en-US" altLang="zh-CN" sz="2000" i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>
                <a:latin typeface="Times New Roman" panose="02020603050405020304" pitchFamily="18" charset="0"/>
              </a:rPr>
              <a:t> (</a:t>
            </a:r>
            <a:r>
              <a:rPr lang="en-US" altLang="zh-CN" sz="2000" b="1">
                <a:latin typeface="Times New Roman" panose="02020603050405020304" pitchFamily="18" charset="0"/>
              </a:rPr>
              <a:t>w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T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</a:rPr>
              <a:t>+ </a:t>
            </a:r>
            <a:r>
              <a:rPr lang="en-US" altLang="zh-CN" sz="2000" i="1">
                <a:latin typeface="Times New Roman" panose="02020603050405020304" pitchFamily="18" charset="0"/>
              </a:rPr>
              <a:t>b</a:t>
            </a:r>
            <a:r>
              <a:rPr lang="en-US" altLang="zh-CN" sz="2000">
                <a:latin typeface="Times New Roman" panose="02020603050405020304" pitchFamily="18" charset="0"/>
              </a:rPr>
              <a:t>)</a:t>
            </a:r>
            <a:r>
              <a:rPr lang="en-US" altLang="zh-CN" sz="2000" b="1">
                <a:latin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2438400" y="4800601"/>
            <a:ext cx="7239000" cy="1457325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000">
                <a:latin typeface="Times New Roman" panose="02020603050405020304" pitchFamily="18" charset="0"/>
              </a:rPr>
              <a:t>Find </a:t>
            </a:r>
            <a:r>
              <a:rPr lang="el-GR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l-GR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</a:rPr>
              <a:t>such that</a:t>
            </a:r>
          </a:p>
          <a:p>
            <a:pPr algn="l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b="1">
                <a:latin typeface="Times New Roman" panose="02020603050405020304" pitchFamily="18" charset="0"/>
              </a:rPr>
              <a:t>α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l-GR" altLang="en-US" sz="2400">
                <a:latin typeface="Times New Roman" panose="02020603050405020304" pitchFamily="18" charset="0"/>
              </a:rPr>
              <a:t>ΣΣ</a:t>
            </a:r>
            <a:r>
              <a:rPr lang="el-GR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T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000" b="1">
                <a:latin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</a:rPr>
              <a:t>is maximized and </a:t>
            </a:r>
          </a:p>
          <a:p>
            <a:pPr algn="l"/>
            <a:r>
              <a:rPr lang="en-US" altLang="zh-CN" sz="2000">
                <a:latin typeface="Times New Roman" panose="02020603050405020304" pitchFamily="18" charset="0"/>
              </a:rPr>
              <a:t>(1)</a:t>
            </a:r>
            <a:r>
              <a:rPr lang="en-US" altLang="zh-CN" sz="2400">
                <a:latin typeface="Times New Roman" panose="02020603050405020304" pitchFamily="18" charset="0"/>
              </a:rPr>
              <a:t>  </a:t>
            </a:r>
            <a:r>
              <a:rPr lang="el-GR" altLang="en-US" sz="2400">
                <a:latin typeface="Times New Roman" panose="02020603050405020304" pitchFamily="18" charset="0"/>
              </a:rPr>
              <a:t>Σ</a:t>
            </a:r>
            <a:r>
              <a:rPr lang="el-GR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altLang="zh-CN" sz="2000">
              <a:latin typeface="Times New Roman" panose="02020603050405020304" pitchFamily="18" charset="0"/>
            </a:endParaRPr>
          </a:p>
          <a:p>
            <a:pPr algn="l"/>
            <a:r>
              <a:rPr lang="en-US" altLang="zh-CN" sz="2000">
                <a:latin typeface="Times New Roman" panose="02020603050405020304" pitchFamily="18" charset="0"/>
              </a:rPr>
              <a:t>(2) </a:t>
            </a:r>
            <a:r>
              <a:rPr lang="el-GR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0 for all </a:t>
            </a:r>
            <a:r>
              <a:rPr lang="el-GR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9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1828800" y="2286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The Optimization Problem Solution</a:t>
            </a:r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1905000" y="10668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/>
              <a:t>The solution has the form:</a:t>
            </a:r>
            <a:r>
              <a:rPr lang="en-US" altLang="zh-CN"/>
              <a:t> </a:t>
            </a:r>
          </a:p>
          <a:p>
            <a:endParaRPr lang="en-US" altLang="zh-CN"/>
          </a:p>
          <a:p>
            <a:r>
              <a:rPr lang="en-US" altLang="zh-CN" sz="2400"/>
              <a:t>Each non-zero </a:t>
            </a:r>
            <a:r>
              <a:rPr lang="el-GR" altLang="en-US" sz="2400" i="1">
                <a:cs typeface="Times New Roman" panose="02020603050405020304" pitchFamily="18" charset="0"/>
              </a:rPr>
              <a:t>α</a:t>
            </a:r>
            <a:r>
              <a:rPr lang="en-US" altLang="zh-CN" sz="2400" i="1" baseline="-25000">
                <a:cs typeface="Times New Roman" panose="02020603050405020304" pitchFamily="18" charset="0"/>
              </a:rPr>
              <a:t>i</a:t>
            </a:r>
            <a:r>
              <a:rPr lang="en-US" altLang="zh-CN" sz="2400">
                <a:cs typeface="Times New Roman" panose="02020603050405020304" pitchFamily="18" charset="0"/>
              </a:rPr>
              <a:t> indicates that corresponding </a:t>
            </a:r>
            <a:r>
              <a:rPr lang="en-US" altLang="zh-CN" sz="2400" b="1"/>
              <a:t>x</a:t>
            </a:r>
            <a:r>
              <a:rPr lang="en-US" altLang="zh-CN" sz="2400" b="1" baseline="-25000"/>
              <a:t>i</a:t>
            </a:r>
            <a:r>
              <a:rPr lang="en-US" altLang="zh-CN" sz="2400"/>
              <a:t> is a support vector.</a:t>
            </a:r>
          </a:p>
          <a:p>
            <a:r>
              <a:rPr lang="en-US" altLang="zh-CN" sz="2400"/>
              <a:t>Then the classifying function will have the form:</a:t>
            </a:r>
          </a:p>
          <a:p>
            <a:endParaRPr lang="en-US" altLang="zh-CN" sz="2400"/>
          </a:p>
          <a:p>
            <a:r>
              <a:rPr lang="en-US" altLang="zh-CN" sz="2400"/>
              <a:t>Notice that it relies on an </a:t>
            </a:r>
            <a:r>
              <a:rPr lang="en-US" altLang="zh-CN" sz="2400" i="1"/>
              <a:t>inner product</a:t>
            </a:r>
            <a:r>
              <a:rPr lang="en-US" altLang="zh-CN" sz="2400"/>
              <a:t> between the test point </a:t>
            </a:r>
            <a:r>
              <a:rPr lang="en-US" altLang="zh-CN" sz="2400" b="1"/>
              <a:t>x</a:t>
            </a:r>
            <a:r>
              <a:rPr lang="en-US" altLang="zh-CN" sz="2400" b="1" i="1"/>
              <a:t> </a:t>
            </a:r>
            <a:r>
              <a:rPr lang="en-US" altLang="zh-CN" sz="2400"/>
              <a:t>and the support vectors </a:t>
            </a:r>
            <a:r>
              <a:rPr lang="en-US" altLang="zh-CN" sz="2400" b="1"/>
              <a:t>x</a:t>
            </a:r>
            <a:r>
              <a:rPr lang="en-US" altLang="zh-CN" sz="2400" b="1" baseline="-25000"/>
              <a:t>i</a:t>
            </a:r>
            <a:r>
              <a:rPr lang="en-US" altLang="zh-CN" sz="2400"/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–</a:t>
            </a:r>
            <a:r>
              <a:rPr lang="en-US" altLang="zh-CN" sz="2400"/>
              <a:t> we will return to this later.</a:t>
            </a:r>
          </a:p>
          <a:p>
            <a:r>
              <a:rPr lang="en-US" altLang="zh-CN" sz="2400"/>
              <a:t>Also keep in mind that solving the optimization problem involved computing the inner products </a:t>
            </a:r>
            <a:r>
              <a:rPr lang="en-US" altLang="zh-CN" sz="2400" b="1"/>
              <a:t>x</a:t>
            </a:r>
            <a:r>
              <a:rPr lang="en-US" altLang="zh-CN" sz="2400" b="1" baseline="-25000"/>
              <a:t>i</a:t>
            </a:r>
            <a:r>
              <a:rPr lang="en-US" altLang="zh-CN" sz="2400" b="1" baseline="30000"/>
              <a:t>T</a:t>
            </a:r>
            <a:r>
              <a:rPr lang="en-US" altLang="zh-CN" sz="2400" b="1"/>
              <a:t>x</a:t>
            </a:r>
            <a:r>
              <a:rPr lang="en-US" altLang="zh-CN" sz="2400" b="1" baseline="-25000"/>
              <a:t>j </a:t>
            </a:r>
            <a:r>
              <a:rPr lang="en-US" altLang="zh-CN" sz="2400"/>
              <a:t>between all pairs of training points.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2514600" y="1600201"/>
            <a:ext cx="6572250" cy="461665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             </a:t>
            </a:r>
            <a:r>
              <a:rPr lang="en-US" altLang="zh-CN" sz="2000" i="1">
                <a:latin typeface="Times New Roman" panose="02020603050405020304" pitchFamily="18" charset="0"/>
              </a:rPr>
              <a:t>b</a:t>
            </a:r>
            <a:r>
              <a:rPr lang="en-US" altLang="zh-CN" sz="2000">
                <a:latin typeface="Times New Roman" panose="02020603050405020304" pitchFamily="18" charset="0"/>
              </a:rPr>
              <a:t>= </a:t>
            </a:r>
            <a:r>
              <a:rPr lang="en-US" altLang="zh-CN" sz="2000" i="1">
                <a:latin typeface="Times New Roman" panose="02020603050405020304" pitchFamily="18" charset="0"/>
              </a:rPr>
              <a:t>y</a:t>
            </a:r>
            <a:r>
              <a:rPr lang="en-US" altLang="zh-CN" sz="2000" i="1" baseline="-25000">
                <a:latin typeface="Times New Roman" panose="02020603050405020304" pitchFamily="18" charset="0"/>
              </a:rPr>
              <a:t>k</a:t>
            </a:r>
            <a:r>
              <a:rPr lang="en-US" altLang="zh-CN" sz="2000">
                <a:latin typeface="Times New Roman" panose="02020603050405020304" pitchFamily="18" charset="0"/>
              </a:rPr>
              <a:t>- </a:t>
            </a:r>
            <a:r>
              <a:rPr lang="en-US" altLang="zh-CN" sz="2000" b="1">
                <a:latin typeface="Times New Roman" panose="02020603050405020304" pitchFamily="18" charset="0"/>
              </a:rPr>
              <a:t>w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T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k</a:t>
            </a:r>
            <a:r>
              <a:rPr lang="en-US" altLang="zh-CN" sz="2000" b="1">
                <a:latin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</a:rPr>
              <a:t>for any 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k</a:t>
            </a:r>
            <a:r>
              <a:rPr lang="en-US" altLang="zh-CN" sz="2000" b="1">
                <a:latin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</a:rPr>
              <a:t>such that </a:t>
            </a:r>
            <a:r>
              <a:rPr lang="el-GR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altLang="zh-CN" sz="2000">
              <a:latin typeface="Times New Roman" panose="02020603050405020304" pitchFamily="18" charset="0"/>
            </a:endParaRP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3505200" y="3352801"/>
            <a:ext cx="4343400" cy="461665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000" i="1">
                <a:latin typeface="Times New Roman" panose="02020603050405020304" pitchFamily="18" charset="0"/>
              </a:rPr>
              <a:t>f</a:t>
            </a:r>
            <a:r>
              <a:rPr lang="en-US" altLang="zh-CN" sz="2000">
                <a:latin typeface="Times New Roman" panose="02020603050405020304" pitchFamily="18" charset="0"/>
              </a:rPr>
              <a:t>(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>
                <a:latin typeface="Times New Roman" panose="02020603050405020304" pitchFamily="18" charset="0"/>
              </a:rPr>
              <a:t>) = </a:t>
            </a: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T</a:t>
            </a:r>
            <a:r>
              <a:rPr lang="en-US" altLang="zh-CN" sz="2000" b="1">
                <a:latin typeface="Times New Roman" panose="02020603050405020304" pitchFamily="18" charset="0"/>
              </a:rPr>
              <a:t>x + </a:t>
            </a:r>
            <a:r>
              <a:rPr lang="en-US" altLang="zh-CN" sz="2000" i="1"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7246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19050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Dataset with noise  </a:t>
            </a:r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5791200" y="1600200"/>
            <a:ext cx="4495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Hard Margin: </a:t>
            </a:r>
            <a:r>
              <a:rPr lang="en-US" altLang="zh-CN" sz="2000" b="1">
                <a:latin typeface="Times New Roman" panose="02020603050405020304" pitchFamily="18" charset="0"/>
              </a:rPr>
              <a:t>So far we require all data points be classified correctly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    </a:t>
            </a:r>
            <a:r>
              <a:rPr lang="en-US" altLang="zh-CN" sz="2000" b="1">
                <a:latin typeface="Times New Roman" panose="02020603050405020304" pitchFamily="18" charset="0"/>
              </a:rPr>
              <a:t>- No training error</a:t>
            </a:r>
          </a:p>
          <a:p>
            <a:r>
              <a:rPr lang="en-US" altLang="zh-CN" sz="2400" b="1">
                <a:latin typeface="Times New Roman" panose="02020603050405020304" pitchFamily="18" charset="0"/>
              </a:rPr>
              <a:t>What if the training set is noisy?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   - Solution 1: </a:t>
            </a:r>
            <a:r>
              <a:rPr lang="en-US" altLang="zh-CN" sz="2000" b="1">
                <a:latin typeface="Times New Roman" panose="02020603050405020304" pitchFamily="18" charset="0"/>
              </a:rPr>
              <a:t>use very powerful kernels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grpSp>
        <p:nvGrpSpPr>
          <p:cNvPr id="308268" name="Group 44"/>
          <p:cNvGrpSpPr>
            <a:grpSpLocks/>
          </p:cNvGrpSpPr>
          <p:nvPr/>
        </p:nvGrpSpPr>
        <p:grpSpPr bwMode="auto">
          <a:xfrm>
            <a:off x="1676400" y="1676401"/>
            <a:ext cx="1905000" cy="866775"/>
            <a:chOff x="528" y="1200"/>
            <a:chExt cx="1200" cy="546"/>
          </a:xfrm>
        </p:grpSpPr>
        <p:sp>
          <p:nvSpPr>
            <p:cNvPr id="308269" name="Text Box 45"/>
            <p:cNvSpPr txBox="1">
              <a:spLocks noChangeArrowheads="1"/>
            </p:cNvSpPr>
            <p:nvPr/>
          </p:nvSpPr>
          <p:spPr bwMode="auto">
            <a:xfrm>
              <a:off x="528" y="1200"/>
              <a:ext cx="1200" cy="5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anose="020B0604030504040204" pitchFamily="34" charset="0"/>
                </a:rPr>
                <a:t>denotes +1</a:t>
              </a:r>
            </a:p>
            <a:p>
              <a:pPr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anose="020B0604030504040204" pitchFamily="34" charset="0"/>
                </a:rPr>
                <a:t>denotes -1</a:t>
              </a:r>
            </a:p>
          </p:txBody>
        </p:sp>
        <p:sp>
          <p:nvSpPr>
            <p:cNvPr id="308270" name="Oval 46"/>
            <p:cNvSpPr>
              <a:spLocks noChangeAspect="1" noChangeArrowheads="1"/>
            </p:cNvSpPr>
            <p:nvPr/>
          </p:nvSpPr>
          <p:spPr bwMode="auto">
            <a:xfrm rot="4777107">
              <a:off x="576" y="1296"/>
              <a:ext cx="37" cy="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71" name="Oval 47"/>
            <p:cNvSpPr>
              <a:spLocks noChangeAspect="1" noChangeArrowheads="1"/>
            </p:cNvSpPr>
            <p:nvPr/>
          </p:nvSpPr>
          <p:spPr bwMode="auto">
            <a:xfrm rot="5895381">
              <a:off x="577" y="1583"/>
              <a:ext cx="32" cy="3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272" name="Group 48"/>
          <p:cNvGrpSpPr>
            <a:grpSpLocks/>
          </p:cNvGrpSpPr>
          <p:nvPr/>
        </p:nvGrpSpPr>
        <p:grpSpPr bwMode="auto">
          <a:xfrm>
            <a:off x="1752600" y="2743200"/>
            <a:ext cx="3657600" cy="3581400"/>
            <a:chOff x="1536" y="1344"/>
            <a:chExt cx="2304" cy="2256"/>
          </a:xfrm>
        </p:grpSpPr>
        <p:sp>
          <p:nvSpPr>
            <p:cNvPr id="308273" name="Line 49"/>
            <p:cNvSpPr>
              <a:spLocks noChangeShapeType="1"/>
            </p:cNvSpPr>
            <p:nvPr/>
          </p:nvSpPr>
          <p:spPr bwMode="auto">
            <a:xfrm>
              <a:off x="1632" y="1392"/>
              <a:ext cx="0" cy="220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8274" name="Line 50"/>
            <p:cNvSpPr>
              <a:spLocks noChangeShapeType="1"/>
            </p:cNvSpPr>
            <p:nvPr/>
          </p:nvSpPr>
          <p:spPr bwMode="auto">
            <a:xfrm flipV="1">
              <a:off x="1536" y="3504"/>
              <a:ext cx="230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275" name="Oval 51"/>
            <p:cNvSpPr>
              <a:spLocks noChangeAspect="1" noChangeArrowheads="1"/>
            </p:cNvSpPr>
            <p:nvPr/>
          </p:nvSpPr>
          <p:spPr bwMode="auto">
            <a:xfrm>
              <a:off x="2342" y="3170"/>
              <a:ext cx="38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76" name="Oval 52"/>
            <p:cNvSpPr>
              <a:spLocks noChangeAspect="1" noChangeArrowheads="1"/>
            </p:cNvSpPr>
            <p:nvPr/>
          </p:nvSpPr>
          <p:spPr bwMode="auto">
            <a:xfrm>
              <a:off x="1566" y="2459"/>
              <a:ext cx="38" cy="3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77" name="Oval 53"/>
            <p:cNvSpPr>
              <a:spLocks noChangeAspect="1" noChangeArrowheads="1"/>
            </p:cNvSpPr>
            <p:nvPr/>
          </p:nvSpPr>
          <p:spPr bwMode="auto">
            <a:xfrm>
              <a:off x="2734" y="1773"/>
              <a:ext cx="38" cy="3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78" name="Oval 54"/>
            <p:cNvSpPr>
              <a:spLocks noChangeAspect="1" noChangeArrowheads="1"/>
            </p:cNvSpPr>
            <p:nvPr/>
          </p:nvSpPr>
          <p:spPr bwMode="auto">
            <a:xfrm>
              <a:off x="2774" y="2290"/>
              <a:ext cx="38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79" name="Oval 55"/>
            <p:cNvSpPr>
              <a:spLocks noChangeAspect="1" noChangeArrowheads="1"/>
            </p:cNvSpPr>
            <p:nvPr/>
          </p:nvSpPr>
          <p:spPr bwMode="auto">
            <a:xfrm>
              <a:off x="2148" y="1678"/>
              <a:ext cx="38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0" name="Oval 56"/>
            <p:cNvSpPr>
              <a:spLocks noChangeAspect="1" noChangeArrowheads="1"/>
            </p:cNvSpPr>
            <p:nvPr/>
          </p:nvSpPr>
          <p:spPr bwMode="auto">
            <a:xfrm>
              <a:off x="2448" y="2352"/>
              <a:ext cx="34" cy="3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1" name="Oval 57"/>
            <p:cNvSpPr>
              <a:spLocks noChangeAspect="1" noChangeArrowheads="1"/>
            </p:cNvSpPr>
            <p:nvPr/>
          </p:nvSpPr>
          <p:spPr bwMode="auto">
            <a:xfrm>
              <a:off x="1920" y="1968"/>
              <a:ext cx="38" cy="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2" name="Oval 58"/>
            <p:cNvSpPr>
              <a:spLocks noChangeAspect="1" noChangeArrowheads="1"/>
            </p:cNvSpPr>
            <p:nvPr/>
          </p:nvSpPr>
          <p:spPr bwMode="auto">
            <a:xfrm>
              <a:off x="3216" y="2592"/>
              <a:ext cx="38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3" name="Oval 59"/>
            <p:cNvSpPr>
              <a:spLocks noChangeAspect="1" noChangeArrowheads="1"/>
            </p:cNvSpPr>
            <p:nvPr/>
          </p:nvSpPr>
          <p:spPr bwMode="auto">
            <a:xfrm rot="-1118274">
              <a:off x="2449" y="2799"/>
              <a:ext cx="34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4" name="Oval 60"/>
            <p:cNvSpPr>
              <a:spLocks noChangeAspect="1" noChangeArrowheads="1"/>
            </p:cNvSpPr>
            <p:nvPr/>
          </p:nvSpPr>
          <p:spPr bwMode="auto">
            <a:xfrm rot="-1118274">
              <a:off x="3782" y="2034"/>
              <a:ext cx="38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5" name="Oval 61"/>
            <p:cNvSpPr>
              <a:spLocks noChangeAspect="1" noChangeArrowheads="1"/>
            </p:cNvSpPr>
            <p:nvPr/>
          </p:nvSpPr>
          <p:spPr bwMode="auto">
            <a:xfrm rot="-1118274">
              <a:off x="3336" y="2863"/>
              <a:ext cx="38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6" name="Oval 62"/>
            <p:cNvSpPr>
              <a:spLocks noChangeAspect="1" noChangeArrowheads="1"/>
            </p:cNvSpPr>
            <p:nvPr/>
          </p:nvSpPr>
          <p:spPr bwMode="auto">
            <a:xfrm rot="-1118274">
              <a:off x="1968" y="1680"/>
              <a:ext cx="38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7" name="Oval 63"/>
            <p:cNvSpPr>
              <a:spLocks noChangeAspect="1" noChangeArrowheads="1"/>
            </p:cNvSpPr>
            <p:nvPr/>
          </p:nvSpPr>
          <p:spPr bwMode="auto">
            <a:xfrm rot="-1118274">
              <a:off x="2968" y="2258"/>
              <a:ext cx="38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8" name="Oval 64"/>
            <p:cNvSpPr>
              <a:spLocks noChangeAspect="1" noChangeArrowheads="1"/>
            </p:cNvSpPr>
            <p:nvPr/>
          </p:nvSpPr>
          <p:spPr bwMode="auto">
            <a:xfrm rot="-1118274">
              <a:off x="3696" y="2832"/>
              <a:ext cx="38" cy="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9" name="Oval 65"/>
            <p:cNvSpPr>
              <a:spLocks noChangeAspect="1" noChangeArrowheads="1"/>
            </p:cNvSpPr>
            <p:nvPr/>
          </p:nvSpPr>
          <p:spPr bwMode="auto">
            <a:xfrm rot="-1118274">
              <a:off x="1962" y="2293"/>
              <a:ext cx="38" cy="3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0" name="Oval 66"/>
            <p:cNvSpPr>
              <a:spLocks noChangeAspect="1" noChangeArrowheads="1"/>
            </p:cNvSpPr>
            <p:nvPr/>
          </p:nvSpPr>
          <p:spPr bwMode="auto">
            <a:xfrm rot="5895381">
              <a:off x="2436" y="1926"/>
              <a:ext cx="30" cy="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1" name="Oval 67"/>
            <p:cNvSpPr>
              <a:spLocks noChangeAspect="1" noChangeArrowheads="1"/>
            </p:cNvSpPr>
            <p:nvPr/>
          </p:nvSpPr>
          <p:spPr bwMode="auto">
            <a:xfrm rot="5895381">
              <a:off x="2605" y="3303"/>
              <a:ext cx="35" cy="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2" name="Oval 68"/>
            <p:cNvSpPr>
              <a:spLocks noChangeAspect="1" noChangeArrowheads="1"/>
            </p:cNvSpPr>
            <p:nvPr/>
          </p:nvSpPr>
          <p:spPr bwMode="auto">
            <a:xfrm rot="5895381">
              <a:off x="1962" y="2582"/>
              <a:ext cx="30" cy="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3" name="Oval 69"/>
            <p:cNvSpPr>
              <a:spLocks noChangeAspect="1" noChangeArrowheads="1"/>
            </p:cNvSpPr>
            <p:nvPr/>
          </p:nvSpPr>
          <p:spPr bwMode="auto">
            <a:xfrm rot="5895381">
              <a:off x="2736" y="1508"/>
              <a:ext cx="30" cy="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4" name="Oval 70"/>
            <p:cNvSpPr>
              <a:spLocks noChangeAspect="1" noChangeArrowheads="1"/>
            </p:cNvSpPr>
            <p:nvPr/>
          </p:nvSpPr>
          <p:spPr bwMode="auto">
            <a:xfrm rot="5895381">
              <a:off x="3341" y="2611"/>
              <a:ext cx="37" cy="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5" name="Oval 71"/>
            <p:cNvSpPr>
              <a:spLocks noChangeAspect="1" noChangeArrowheads="1"/>
            </p:cNvSpPr>
            <p:nvPr/>
          </p:nvSpPr>
          <p:spPr bwMode="auto">
            <a:xfrm rot="5895381">
              <a:off x="2753" y="2570"/>
              <a:ext cx="30" cy="3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6" name="Oval 72"/>
            <p:cNvSpPr>
              <a:spLocks noChangeAspect="1" noChangeArrowheads="1"/>
            </p:cNvSpPr>
            <p:nvPr/>
          </p:nvSpPr>
          <p:spPr bwMode="auto">
            <a:xfrm rot="5895381">
              <a:off x="3540" y="2120"/>
              <a:ext cx="30" cy="3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7" name="Oval 73"/>
            <p:cNvSpPr>
              <a:spLocks noChangeAspect="1" noChangeArrowheads="1"/>
            </p:cNvSpPr>
            <p:nvPr/>
          </p:nvSpPr>
          <p:spPr bwMode="auto">
            <a:xfrm rot="5895381">
              <a:off x="1945" y="1478"/>
              <a:ext cx="30" cy="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8" name="Oval 74"/>
            <p:cNvSpPr>
              <a:spLocks noChangeAspect="1" noChangeArrowheads="1"/>
            </p:cNvSpPr>
            <p:nvPr/>
          </p:nvSpPr>
          <p:spPr bwMode="auto">
            <a:xfrm rot="5895381">
              <a:off x="3314" y="2062"/>
              <a:ext cx="30" cy="3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9" name="Oval 75"/>
            <p:cNvSpPr>
              <a:spLocks noChangeAspect="1" noChangeArrowheads="1"/>
            </p:cNvSpPr>
            <p:nvPr/>
          </p:nvSpPr>
          <p:spPr bwMode="auto">
            <a:xfrm rot="5895381">
              <a:off x="3223" y="2973"/>
              <a:ext cx="37" cy="3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0" name="Oval 76"/>
            <p:cNvSpPr>
              <a:spLocks noChangeAspect="1" noChangeArrowheads="1"/>
            </p:cNvSpPr>
            <p:nvPr/>
          </p:nvSpPr>
          <p:spPr bwMode="auto">
            <a:xfrm rot="4777107">
              <a:off x="2203" y="2227"/>
              <a:ext cx="37" cy="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1" name="Oval 77"/>
            <p:cNvSpPr>
              <a:spLocks noChangeAspect="1" noChangeArrowheads="1"/>
            </p:cNvSpPr>
            <p:nvPr/>
          </p:nvSpPr>
          <p:spPr bwMode="auto">
            <a:xfrm rot="4777107">
              <a:off x="2930" y="3310"/>
              <a:ext cx="30" cy="3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2" name="Oval 78"/>
            <p:cNvSpPr>
              <a:spLocks noChangeAspect="1" noChangeArrowheads="1"/>
            </p:cNvSpPr>
            <p:nvPr/>
          </p:nvSpPr>
          <p:spPr bwMode="auto">
            <a:xfrm rot="4777107">
              <a:off x="2738" y="3070"/>
              <a:ext cx="30" cy="3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3" name="Oval 79"/>
            <p:cNvSpPr>
              <a:spLocks noChangeAspect="1" noChangeArrowheads="1"/>
            </p:cNvSpPr>
            <p:nvPr/>
          </p:nvSpPr>
          <p:spPr bwMode="auto">
            <a:xfrm rot="4777107">
              <a:off x="1774" y="2354"/>
              <a:ext cx="37" cy="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4" name="Oval 80"/>
            <p:cNvSpPr>
              <a:spLocks noChangeAspect="1" noChangeArrowheads="1"/>
            </p:cNvSpPr>
            <p:nvPr/>
          </p:nvSpPr>
          <p:spPr bwMode="auto">
            <a:xfrm rot="4777107">
              <a:off x="2339" y="1749"/>
              <a:ext cx="32" cy="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5" name="Oval 81"/>
            <p:cNvSpPr>
              <a:spLocks noChangeAspect="1" noChangeArrowheads="1"/>
            </p:cNvSpPr>
            <p:nvPr/>
          </p:nvSpPr>
          <p:spPr bwMode="auto">
            <a:xfrm rot="4777107">
              <a:off x="2744" y="2749"/>
              <a:ext cx="32" cy="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6" name="Oval 82"/>
            <p:cNvSpPr>
              <a:spLocks noChangeAspect="1" noChangeArrowheads="1"/>
            </p:cNvSpPr>
            <p:nvPr/>
          </p:nvSpPr>
          <p:spPr bwMode="auto">
            <a:xfrm rot="4777107">
              <a:off x="1577" y="1942"/>
              <a:ext cx="37" cy="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7" name="Oval 83"/>
            <p:cNvSpPr>
              <a:spLocks noChangeAspect="1" noChangeArrowheads="1"/>
            </p:cNvSpPr>
            <p:nvPr/>
          </p:nvSpPr>
          <p:spPr bwMode="auto">
            <a:xfrm rot="4777107">
              <a:off x="2480" y="3181"/>
              <a:ext cx="35" cy="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8" name="Oval 84"/>
            <p:cNvSpPr>
              <a:spLocks noChangeAspect="1" noChangeArrowheads="1"/>
            </p:cNvSpPr>
            <p:nvPr/>
          </p:nvSpPr>
          <p:spPr bwMode="auto">
            <a:xfrm rot="4777107">
              <a:off x="3341" y="2996"/>
              <a:ext cx="32" cy="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9" name="Oval 85"/>
            <p:cNvSpPr>
              <a:spLocks noChangeAspect="1" noChangeArrowheads="1"/>
            </p:cNvSpPr>
            <p:nvPr/>
          </p:nvSpPr>
          <p:spPr bwMode="auto">
            <a:xfrm>
              <a:off x="2976" y="2496"/>
              <a:ext cx="38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10" name="Oval 86"/>
            <p:cNvSpPr>
              <a:spLocks noChangeAspect="1" noChangeArrowheads="1"/>
            </p:cNvSpPr>
            <p:nvPr/>
          </p:nvSpPr>
          <p:spPr bwMode="auto">
            <a:xfrm rot="-1118274">
              <a:off x="2160" y="2064"/>
              <a:ext cx="38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11" name="Oval 87"/>
            <p:cNvSpPr>
              <a:spLocks noChangeAspect="1" noChangeArrowheads="1"/>
            </p:cNvSpPr>
            <p:nvPr/>
          </p:nvSpPr>
          <p:spPr bwMode="auto">
            <a:xfrm rot="-1118274">
              <a:off x="2928" y="1344"/>
              <a:ext cx="38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312" name="Rectangle 88"/>
          <p:cNvSpPr>
            <a:spLocks noChangeArrowheads="1"/>
          </p:cNvSpPr>
          <p:nvPr/>
        </p:nvSpPr>
        <p:spPr bwMode="auto">
          <a:xfrm>
            <a:off x="7086600" y="4800600"/>
            <a:ext cx="2438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3200" b="1"/>
              <a:t>OVERFITTING!</a:t>
            </a:r>
          </a:p>
        </p:txBody>
      </p:sp>
      <p:sp>
        <p:nvSpPr>
          <p:cNvPr id="308313" name="Freeform 89"/>
          <p:cNvSpPr>
            <a:spLocks/>
          </p:cNvSpPr>
          <p:nvPr/>
        </p:nvSpPr>
        <p:spPr bwMode="auto">
          <a:xfrm>
            <a:off x="2654300" y="2306639"/>
            <a:ext cx="2954338" cy="3971925"/>
          </a:xfrm>
          <a:custGeom>
            <a:avLst/>
            <a:gdLst>
              <a:gd name="T0" fmla="*/ 784 w 1861"/>
              <a:gd name="T1" fmla="*/ 145 h 2502"/>
              <a:gd name="T2" fmla="*/ 793 w 1861"/>
              <a:gd name="T3" fmla="*/ 526 h 2502"/>
              <a:gd name="T4" fmla="*/ 802 w 1861"/>
              <a:gd name="T5" fmla="*/ 572 h 2502"/>
              <a:gd name="T6" fmla="*/ 784 w 1861"/>
              <a:gd name="T7" fmla="*/ 758 h 2502"/>
              <a:gd name="T8" fmla="*/ 310 w 1861"/>
              <a:gd name="T9" fmla="*/ 962 h 2502"/>
              <a:gd name="T10" fmla="*/ 78 w 1861"/>
              <a:gd name="T11" fmla="*/ 925 h 2502"/>
              <a:gd name="T12" fmla="*/ 31 w 1861"/>
              <a:gd name="T13" fmla="*/ 1074 h 2502"/>
              <a:gd name="T14" fmla="*/ 115 w 1861"/>
              <a:gd name="T15" fmla="*/ 1111 h 2502"/>
              <a:gd name="T16" fmla="*/ 291 w 1861"/>
              <a:gd name="T17" fmla="*/ 1120 h 2502"/>
              <a:gd name="T18" fmla="*/ 524 w 1861"/>
              <a:gd name="T19" fmla="*/ 1176 h 2502"/>
              <a:gd name="T20" fmla="*/ 598 w 1861"/>
              <a:gd name="T21" fmla="*/ 1316 h 2502"/>
              <a:gd name="T22" fmla="*/ 579 w 1861"/>
              <a:gd name="T23" fmla="*/ 1390 h 2502"/>
              <a:gd name="T24" fmla="*/ 551 w 1861"/>
              <a:gd name="T25" fmla="*/ 1408 h 2502"/>
              <a:gd name="T26" fmla="*/ 524 w 1861"/>
              <a:gd name="T27" fmla="*/ 1436 h 2502"/>
              <a:gd name="T28" fmla="*/ 412 w 1861"/>
              <a:gd name="T29" fmla="*/ 1483 h 2502"/>
              <a:gd name="T30" fmla="*/ 366 w 1861"/>
              <a:gd name="T31" fmla="*/ 1520 h 2502"/>
              <a:gd name="T32" fmla="*/ 310 w 1861"/>
              <a:gd name="T33" fmla="*/ 1576 h 2502"/>
              <a:gd name="T34" fmla="*/ 217 w 1861"/>
              <a:gd name="T35" fmla="*/ 1687 h 2502"/>
              <a:gd name="T36" fmla="*/ 171 w 1861"/>
              <a:gd name="T37" fmla="*/ 1817 h 2502"/>
              <a:gd name="T38" fmla="*/ 217 w 1861"/>
              <a:gd name="T39" fmla="*/ 2180 h 2502"/>
              <a:gd name="T40" fmla="*/ 301 w 1861"/>
              <a:gd name="T41" fmla="*/ 2328 h 2502"/>
              <a:gd name="T42" fmla="*/ 329 w 1861"/>
              <a:gd name="T43" fmla="*/ 2347 h 2502"/>
              <a:gd name="T44" fmla="*/ 384 w 1861"/>
              <a:gd name="T45" fmla="*/ 2365 h 2502"/>
              <a:gd name="T46" fmla="*/ 1137 w 1861"/>
              <a:gd name="T47" fmla="*/ 2384 h 2502"/>
              <a:gd name="T48" fmla="*/ 1313 w 1861"/>
              <a:gd name="T49" fmla="*/ 2300 h 2502"/>
              <a:gd name="T50" fmla="*/ 1397 w 1861"/>
              <a:gd name="T51" fmla="*/ 2245 h 2502"/>
              <a:gd name="T52" fmla="*/ 1481 w 1861"/>
              <a:gd name="T53" fmla="*/ 2198 h 2502"/>
              <a:gd name="T54" fmla="*/ 1629 w 1861"/>
              <a:gd name="T55" fmla="*/ 2031 h 2502"/>
              <a:gd name="T56" fmla="*/ 1666 w 1861"/>
              <a:gd name="T57" fmla="*/ 1947 h 2502"/>
              <a:gd name="T58" fmla="*/ 1685 w 1861"/>
              <a:gd name="T59" fmla="*/ 1882 h 2502"/>
              <a:gd name="T60" fmla="*/ 1583 w 1861"/>
              <a:gd name="T61" fmla="*/ 1483 h 2502"/>
              <a:gd name="T62" fmla="*/ 1490 w 1861"/>
              <a:gd name="T63" fmla="*/ 1446 h 2502"/>
              <a:gd name="T64" fmla="*/ 1332 w 1861"/>
              <a:gd name="T65" fmla="*/ 1408 h 2502"/>
              <a:gd name="T66" fmla="*/ 1118 w 1861"/>
              <a:gd name="T67" fmla="*/ 1399 h 2502"/>
              <a:gd name="T68" fmla="*/ 1035 w 1861"/>
              <a:gd name="T69" fmla="*/ 1455 h 2502"/>
              <a:gd name="T70" fmla="*/ 942 w 1861"/>
              <a:gd name="T71" fmla="*/ 1548 h 2502"/>
              <a:gd name="T72" fmla="*/ 774 w 1861"/>
              <a:gd name="T73" fmla="*/ 1538 h 2502"/>
              <a:gd name="T74" fmla="*/ 765 w 1861"/>
              <a:gd name="T75" fmla="*/ 1511 h 2502"/>
              <a:gd name="T76" fmla="*/ 793 w 1861"/>
              <a:gd name="T77" fmla="*/ 1408 h 2502"/>
              <a:gd name="T78" fmla="*/ 979 w 1861"/>
              <a:gd name="T79" fmla="*/ 1390 h 2502"/>
              <a:gd name="T80" fmla="*/ 1239 w 1861"/>
              <a:gd name="T81" fmla="*/ 1325 h 2502"/>
              <a:gd name="T82" fmla="*/ 1481 w 1861"/>
              <a:gd name="T83" fmla="*/ 1260 h 2502"/>
              <a:gd name="T84" fmla="*/ 1564 w 1861"/>
              <a:gd name="T85" fmla="*/ 1213 h 2502"/>
              <a:gd name="T86" fmla="*/ 1620 w 1861"/>
              <a:gd name="T87" fmla="*/ 1176 h 2502"/>
              <a:gd name="T88" fmla="*/ 1657 w 1861"/>
              <a:gd name="T89" fmla="*/ 1158 h 2502"/>
              <a:gd name="T90" fmla="*/ 1796 w 1861"/>
              <a:gd name="T91" fmla="*/ 1028 h 2502"/>
              <a:gd name="T92" fmla="*/ 1750 w 1861"/>
              <a:gd name="T93" fmla="*/ 712 h 2502"/>
              <a:gd name="T94" fmla="*/ 1676 w 1861"/>
              <a:gd name="T95" fmla="*/ 619 h 2502"/>
              <a:gd name="T96" fmla="*/ 1620 w 1861"/>
              <a:gd name="T97" fmla="*/ 572 h 2502"/>
              <a:gd name="T98" fmla="*/ 1583 w 1861"/>
              <a:gd name="T99" fmla="*/ 526 h 2502"/>
              <a:gd name="T100" fmla="*/ 1499 w 1861"/>
              <a:gd name="T101" fmla="*/ 414 h 2502"/>
              <a:gd name="T102" fmla="*/ 1425 w 1861"/>
              <a:gd name="T103" fmla="*/ 284 h 2502"/>
              <a:gd name="T104" fmla="*/ 1295 w 1861"/>
              <a:gd name="T105" fmla="*/ 164 h 2502"/>
              <a:gd name="T106" fmla="*/ 1174 w 1861"/>
              <a:gd name="T107" fmla="*/ 89 h 2502"/>
              <a:gd name="T108" fmla="*/ 1137 w 1861"/>
              <a:gd name="T109" fmla="*/ 61 h 2502"/>
              <a:gd name="T110" fmla="*/ 1081 w 1861"/>
              <a:gd name="T111" fmla="*/ 43 h 2502"/>
              <a:gd name="T112" fmla="*/ 914 w 1861"/>
              <a:gd name="T113" fmla="*/ 33 h 2502"/>
              <a:gd name="T114" fmla="*/ 858 w 1861"/>
              <a:gd name="T115" fmla="*/ 52 h 2502"/>
              <a:gd name="T116" fmla="*/ 830 w 1861"/>
              <a:gd name="T117" fmla="*/ 61 h 2502"/>
              <a:gd name="T118" fmla="*/ 784 w 1861"/>
              <a:gd name="T119" fmla="*/ 108 h 2502"/>
              <a:gd name="T120" fmla="*/ 784 w 1861"/>
              <a:gd name="T121" fmla="*/ 145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61" h="2502">
                <a:moveTo>
                  <a:pt x="784" y="145"/>
                </a:moveTo>
                <a:cubicBezTo>
                  <a:pt x="787" y="272"/>
                  <a:pt x="788" y="399"/>
                  <a:pt x="793" y="526"/>
                </a:cubicBezTo>
                <a:cubicBezTo>
                  <a:pt x="794" y="542"/>
                  <a:pt x="802" y="556"/>
                  <a:pt x="802" y="572"/>
                </a:cubicBezTo>
                <a:cubicBezTo>
                  <a:pt x="802" y="634"/>
                  <a:pt x="812" y="702"/>
                  <a:pt x="784" y="758"/>
                </a:cubicBezTo>
                <a:cubicBezTo>
                  <a:pt x="703" y="920"/>
                  <a:pt x="472" y="951"/>
                  <a:pt x="310" y="962"/>
                </a:cubicBezTo>
                <a:cubicBezTo>
                  <a:pt x="231" y="956"/>
                  <a:pt x="153" y="952"/>
                  <a:pt x="78" y="925"/>
                </a:cubicBezTo>
                <a:cubicBezTo>
                  <a:pt x="0" y="942"/>
                  <a:pt x="4" y="979"/>
                  <a:pt x="31" y="1074"/>
                </a:cubicBezTo>
                <a:cubicBezTo>
                  <a:pt x="35" y="1087"/>
                  <a:pt x="101" y="1110"/>
                  <a:pt x="115" y="1111"/>
                </a:cubicBezTo>
                <a:cubicBezTo>
                  <a:pt x="174" y="1114"/>
                  <a:pt x="232" y="1117"/>
                  <a:pt x="291" y="1120"/>
                </a:cubicBezTo>
                <a:cubicBezTo>
                  <a:pt x="367" y="1146"/>
                  <a:pt x="445" y="1163"/>
                  <a:pt x="524" y="1176"/>
                </a:cubicBezTo>
                <a:cubicBezTo>
                  <a:pt x="558" y="1227"/>
                  <a:pt x="580" y="1260"/>
                  <a:pt x="598" y="1316"/>
                </a:cubicBezTo>
                <a:cubicBezTo>
                  <a:pt x="597" y="1322"/>
                  <a:pt x="588" y="1379"/>
                  <a:pt x="579" y="1390"/>
                </a:cubicBezTo>
                <a:cubicBezTo>
                  <a:pt x="572" y="1399"/>
                  <a:pt x="560" y="1401"/>
                  <a:pt x="551" y="1408"/>
                </a:cubicBezTo>
                <a:cubicBezTo>
                  <a:pt x="541" y="1416"/>
                  <a:pt x="535" y="1429"/>
                  <a:pt x="524" y="1436"/>
                </a:cubicBezTo>
                <a:cubicBezTo>
                  <a:pt x="492" y="1458"/>
                  <a:pt x="448" y="1470"/>
                  <a:pt x="412" y="1483"/>
                </a:cubicBezTo>
                <a:cubicBezTo>
                  <a:pt x="363" y="1559"/>
                  <a:pt x="427" y="1473"/>
                  <a:pt x="366" y="1520"/>
                </a:cubicBezTo>
                <a:cubicBezTo>
                  <a:pt x="345" y="1536"/>
                  <a:pt x="329" y="1557"/>
                  <a:pt x="310" y="1576"/>
                </a:cubicBezTo>
                <a:cubicBezTo>
                  <a:pt x="275" y="1611"/>
                  <a:pt x="252" y="1652"/>
                  <a:pt x="217" y="1687"/>
                </a:cubicBezTo>
                <a:cubicBezTo>
                  <a:pt x="203" y="1731"/>
                  <a:pt x="185" y="1773"/>
                  <a:pt x="171" y="1817"/>
                </a:cubicBezTo>
                <a:cubicBezTo>
                  <a:pt x="175" y="1944"/>
                  <a:pt x="145" y="2074"/>
                  <a:pt x="217" y="2180"/>
                </a:cubicBezTo>
                <a:cubicBezTo>
                  <a:pt x="229" y="2217"/>
                  <a:pt x="273" y="2309"/>
                  <a:pt x="301" y="2328"/>
                </a:cubicBezTo>
                <a:cubicBezTo>
                  <a:pt x="310" y="2334"/>
                  <a:pt x="319" y="2342"/>
                  <a:pt x="329" y="2347"/>
                </a:cubicBezTo>
                <a:cubicBezTo>
                  <a:pt x="347" y="2355"/>
                  <a:pt x="384" y="2365"/>
                  <a:pt x="384" y="2365"/>
                </a:cubicBezTo>
                <a:cubicBezTo>
                  <a:pt x="585" y="2502"/>
                  <a:pt x="1075" y="2385"/>
                  <a:pt x="1137" y="2384"/>
                </a:cubicBezTo>
                <a:cubicBezTo>
                  <a:pt x="1203" y="2368"/>
                  <a:pt x="1254" y="2330"/>
                  <a:pt x="1313" y="2300"/>
                </a:cubicBezTo>
                <a:cubicBezTo>
                  <a:pt x="1347" y="2283"/>
                  <a:pt x="1361" y="2257"/>
                  <a:pt x="1397" y="2245"/>
                </a:cubicBezTo>
                <a:cubicBezTo>
                  <a:pt x="1461" y="2201"/>
                  <a:pt x="1432" y="2214"/>
                  <a:pt x="1481" y="2198"/>
                </a:cubicBezTo>
                <a:cubicBezTo>
                  <a:pt x="1544" y="2156"/>
                  <a:pt x="1584" y="2090"/>
                  <a:pt x="1629" y="2031"/>
                </a:cubicBezTo>
                <a:cubicBezTo>
                  <a:pt x="1652" y="1964"/>
                  <a:pt x="1637" y="1992"/>
                  <a:pt x="1666" y="1947"/>
                </a:cubicBezTo>
                <a:cubicBezTo>
                  <a:pt x="1672" y="1925"/>
                  <a:pt x="1685" y="1905"/>
                  <a:pt x="1685" y="1882"/>
                </a:cubicBezTo>
                <a:cubicBezTo>
                  <a:pt x="1685" y="1834"/>
                  <a:pt x="1700" y="1521"/>
                  <a:pt x="1583" y="1483"/>
                </a:cubicBezTo>
                <a:cubicBezTo>
                  <a:pt x="1534" y="1434"/>
                  <a:pt x="1578" y="1466"/>
                  <a:pt x="1490" y="1446"/>
                </a:cubicBezTo>
                <a:cubicBezTo>
                  <a:pt x="1434" y="1433"/>
                  <a:pt x="1390" y="1417"/>
                  <a:pt x="1332" y="1408"/>
                </a:cubicBezTo>
                <a:cubicBezTo>
                  <a:pt x="1250" y="1382"/>
                  <a:pt x="1225" y="1393"/>
                  <a:pt x="1118" y="1399"/>
                </a:cubicBezTo>
                <a:cubicBezTo>
                  <a:pt x="1081" y="1411"/>
                  <a:pt x="1062" y="1427"/>
                  <a:pt x="1035" y="1455"/>
                </a:cubicBezTo>
                <a:cubicBezTo>
                  <a:pt x="1012" y="1519"/>
                  <a:pt x="1016" y="1532"/>
                  <a:pt x="942" y="1548"/>
                </a:cubicBezTo>
                <a:cubicBezTo>
                  <a:pt x="886" y="1545"/>
                  <a:pt x="829" y="1549"/>
                  <a:pt x="774" y="1538"/>
                </a:cubicBezTo>
                <a:cubicBezTo>
                  <a:pt x="765" y="1536"/>
                  <a:pt x="765" y="1520"/>
                  <a:pt x="765" y="1511"/>
                </a:cubicBezTo>
                <a:cubicBezTo>
                  <a:pt x="765" y="1484"/>
                  <a:pt x="764" y="1430"/>
                  <a:pt x="793" y="1408"/>
                </a:cubicBezTo>
                <a:cubicBezTo>
                  <a:pt x="842" y="1369"/>
                  <a:pt x="917" y="1394"/>
                  <a:pt x="979" y="1390"/>
                </a:cubicBezTo>
                <a:cubicBezTo>
                  <a:pt x="1065" y="1362"/>
                  <a:pt x="1152" y="1349"/>
                  <a:pt x="1239" y="1325"/>
                </a:cubicBezTo>
                <a:cubicBezTo>
                  <a:pt x="1320" y="1303"/>
                  <a:pt x="1399" y="1279"/>
                  <a:pt x="1481" y="1260"/>
                </a:cubicBezTo>
                <a:cubicBezTo>
                  <a:pt x="1518" y="1222"/>
                  <a:pt x="1523" y="1236"/>
                  <a:pt x="1564" y="1213"/>
                </a:cubicBezTo>
                <a:cubicBezTo>
                  <a:pt x="1584" y="1202"/>
                  <a:pt x="1600" y="1186"/>
                  <a:pt x="1620" y="1176"/>
                </a:cubicBezTo>
                <a:cubicBezTo>
                  <a:pt x="1632" y="1170"/>
                  <a:pt x="1645" y="1164"/>
                  <a:pt x="1657" y="1158"/>
                </a:cubicBezTo>
                <a:cubicBezTo>
                  <a:pt x="1702" y="1113"/>
                  <a:pt x="1743" y="1063"/>
                  <a:pt x="1796" y="1028"/>
                </a:cubicBezTo>
                <a:cubicBezTo>
                  <a:pt x="1861" y="932"/>
                  <a:pt x="1810" y="800"/>
                  <a:pt x="1750" y="712"/>
                </a:cubicBezTo>
                <a:cubicBezTo>
                  <a:pt x="1736" y="667"/>
                  <a:pt x="1720" y="634"/>
                  <a:pt x="1676" y="619"/>
                </a:cubicBezTo>
                <a:cubicBezTo>
                  <a:pt x="1656" y="605"/>
                  <a:pt x="1634" y="593"/>
                  <a:pt x="1620" y="572"/>
                </a:cubicBezTo>
                <a:cubicBezTo>
                  <a:pt x="1585" y="519"/>
                  <a:pt x="1645" y="566"/>
                  <a:pt x="1583" y="526"/>
                </a:cubicBezTo>
                <a:cubicBezTo>
                  <a:pt x="1560" y="481"/>
                  <a:pt x="1541" y="442"/>
                  <a:pt x="1499" y="414"/>
                </a:cubicBezTo>
                <a:cubicBezTo>
                  <a:pt x="1480" y="356"/>
                  <a:pt x="1469" y="328"/>
                  <a:pt x="1425" y="284"/>
                </a:cubicBezTo>
                <a:cubicBezTo>
                  <a:pt x="1406" y="230"/>
                  <a:pt x="1350" y="182"/>
                  <a:pt x="1295" y="164"/>
                </a:cubicBezTo>
                <a:cubicBezTo>
                  <a:pt x="1263" y="117"/>
                  <a:pt x="1219" y="118"/>
                  <a:pt x="1174" y="89"/>
                </a:cubicBezTo>
                <a:cubicBezTo>
                  <a:pt x="1161" y="81"/>
                  <a:pt x="1151" y="68"/>
                  <a:pt x="1137" y="61"/>
                </a:cubicBezTo>
                <a:cubicBezTo>
                  <a:pt x="1119" y="52"/>
                  <a:pt x="1081" y="43"/>
                  <a:pt x="1081" y="43"/>
                </a:cubicBezTo>
                <a:cubicBezTo>
                  <a:pt x="1018" y="0"/>
                  <a:pt x="1050" y="13"/>
                  <a:pt x="914" y="33"/>
                </a:cubicBezTo>
                <a:cubicBezTo>
                  <a:pt x="894" y="36"/>
                  <a:pt x="877" y="46"/>
                  <a:pt x="858" y="52"/>
                </a:cubicBezTo>
                <a:cubicBezTo>
                  <a:pt x="849" y="55"/>
                  <a:pt x="830" y="61"/>
                  <a:pt x="830" y="61"/>
                </a:cubicBezTo>
                <a:cubicBezTo>
                  <a:pt x="806" y="77"/>
                  <a:pt x="795" y="80"/>
                  <a:pt x="784" y="108"/>
                </a:cubicBezTo>
                <a:cubicBezTo>
                  <a:pt x="761" y="169"/>
                  <a:pt x="766" y="161"/>
                  <a:pt x="784" y="145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12" grpId="0"/>
      <p:bldP spid="3083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23812"/>
            <a:ext cx="101250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51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209550"/>
            <a:ext cx="104584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89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2286000" y="1143001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/>
              <a:t>Slack variables</a:t>
            </a:r>
            <a:r>
              <a:rPr lang="en-US" altLang="zh-CN" sz="2400" b="1"/>
              <a:t> </a:t>
            </a:r>
            <a:r>
              <a:rPr lang="el-GR" altLang="en-US" sz="2400" b="1" i="1"/>
              <a:t>ξ</a:t>
            </a:r>
            <a:r>
              <a:rPr lang="en-US" altLang="zh-CN" sz="2400" b="1" i="1"/>
              <a:t>i</a:t>
            </a:r>
            <a:r>
              <a:rPr lang="en-US" altLang="zh-CN" sz="2400" b="1"/>
              <a:t> can be added to allow misclassification of difficult or noisy examples.</a:t>
            </a:r>
          </a:p>
        </p:txBody>
      </p:sp>
      <p:grpSp>
        <p:nvGrpSpPr>
          <p:cNvPr id="340002" name="Group 34"/>
          <p:cNvGrpSpPr>
            <a:grpSpLocks/>
          </p:cNvGrpSpPr>
          <p:nvPr/>
        </p:nvGrpSpPr>
        <p:grpSpPr bwMode="auto">
          <a:xfrm>
            <a:off x="2133601" y="2705101"/>
            <a:ext cx="4251325" cy="2711451"/>
            <a:chOff x="107" y="492"/>
            <a:chExt cx="2678" cy="1708"/>
          </a:xfrm>
        </p:grpSpPr>
        <p:sp>
          <p:nvSpPr>
            <p:cNvPr id="339973" name="Line 5"/>
            <p:cNvSpPr>
              <a:spLocks noChangeShapeType="1"/>
            </p:cNvSpPr>
            <p:nvPr/>
          </p:nvSpPr>
          <p:spPr bwMode="auto">
            <a:xfrm rot="-23199335">
              <a:off x="543" y="1055"/>
              <a:ext cx="1872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9974" name="Line 6"/>
            <p:cNvSpPr>
              <a:spLocks noChangeShapeType="1"/>
            </p:cNvSpPr>
            <p:nvPr/>
          </p:nvSpPr>
          <p:spPr bwMode="auto">
            <a:xfrm rot="-23199335">
              <a:off x="635" y="123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9975" name="Line 7"/>
            <p:cNvSpPr>
              <a:spLocks noChangeShapeType="1"/>
            </p:cNvSpPr>
            <p:nvPr/>
          </p:nvSpPr>
          <p:spPr bwMode="auto">
            <a:xfrm rot="-23199335">
              <a:off x="726" y="1420"/>
              <a:ext cx="187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9976" name="Text Box 8"/>
            <p:cNvSpPr txBox="1">
              <a:spLocks noChangeArrowheads="1"/>
            </p:cNvSpPr>
            <p:nvPr/>
          </p:nvSpPr>
          <p:spPr bwMode="auto">
            <a:xfrm rot="-1777892">
              <a:off x="107" y="1514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1400">
                  <a:solidFill>
                    <a:schemeClr val="hlink"/>
                  </a:solidFill>
                  <a:latin typeface="Tahoma" panose="020B0604030504040204" pitchFamily="34" charset="0"/>
                </a:rPr>
                <a:t>wx+b=1</a:t>
              </a:r>
            </a:p>
          </p:txBody>
        </p:sp>
        <p:sp>
          <p:nvSpPr>
            <p:cNvPr id="339977" name="Text Box 9"/>
            <p:cNvSpPr txBox="1">
              <a:spLocks noChangeArrowheads="1"/>
            </p:cNvSpPr>
            <p:nvPr/>
          </p:nvSpPr>
          <p:spPr bwMode="auto">
            <a:xfrm rot="-1777892">
              <a:off x="204" y="1684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1400">
                  <a:latin typeface="Tahoma" panose="020B0604030504040204" pitchFamily="34" charset="0"/>
                </a:rPr>
                <a:t>wx+b=0</a:t>
              </a:r>
            </a:p>
          </p:txBody>
        </p:sp>
        <p:sp>
          <p:nvSpPr>
            <p:cNvPr id="339978" name="Text Box 10"/>
            <p:cNvSpPr txBox="1">
              <a:spLocks noChangeArrowheads="1"/>
            </p:cNvSpPr>
            <p:nvPr/>
          </p:nvSpPr>
          <p:spPr bwMode="auto">
            <a:xfrm rot="-1777892">
              <a:off x="299" y="1838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1400">
                  <a:solidFill>
                    <a:schemeClr val="folHlink"/>
                  </a:solidFill>
                  <a:latin typeface="Tahoma" panose="020B0604030504040204" pitchFamily="34" charset="0"/>
                </a:rPr>
                <a:t>wx+b=-1</a:t>
              </a:r>
            </a:p>
          </p:txBody>
        </p:sp>
        <p:sp>
          <p:nvSpPr>
            <p:cNvPr id="339979" name="Oval 11"/>
            <p:cNvSpPr>
              <a:spLocks noChangeArrowheads="1"/>
            </p:cNvSpPr>
            <p:nvPr/>
          </p:nvSpPr>
          <p:spPr bwMode="auto">
            <a:xfrm>
              <a:off x="2491" y="1322"/>
              <a:ext cx="164" cy="327"/>
            </a:xfrm>
            <a:prstGeom prst="ellips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9980" name="Oval 12"/>
            <p:cNvSpPr>
              <a:spLocks noChangeArrowheads="1"/>
            </p:cNvSpPr>
            <p:nvPr/>
          </p:nvSpPr>
          <p:spPr bwMode="auto">
            <a:xfrm>
              <a:off x="992" y="573"/>
              <a:ext cx="164" cy="327"/>
            </a:xfrm>
            <a:prstGeom prst="ellipse">
              <a:avLst/>
            </a:prstGeom>
            <a:solidFill>
              <a:schemeClr val="hlink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9981" name="Oval 13"/>
            <p:cNvSpPr>
              <a:spLocks noChangeArrowheads="1"/>
            </p:cNvSpPr>
            <p:nvPr/>
          </p:nvSpPr>
          <p:spPr bwMode="auto">
            <a:xfrm>
              <a:off x="445" y="492"/>
              <a:ext cx="164" cy="327"/>
            </a:xfrm>
            <a:prstGeom prst="ellipse">
              <a:avLst/>
            </a:prstGeom>
            <a:solidFill>
              <a:schemeClr val="hlink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9982" name="Oval 14"/>
            <p:cNvSpPr>
              <a:spLocks noChangeArrowheads="1"/>
            </p:cNvSpPr>
            <p:nvPr/>
          </p:nvSpPr>
          <p:spPr bwMode="auto">
            <a:xfrm>
              <a:off x="912" y="1156"/>
              <a:ext cx="164" cy="327"/>
            </a:xfrm>
            <a:prstGeom prst="ellipse">
              <a:avLst/>
            </a:prstGeom>
            <a:solidFill>
              <a:schemeClr val="hlink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9983" name="Oval 15"/>
            <p:cNvSpPr>
              <a:spLocks noChangeArrowheads="1"/>
            </p:cNvSpPr>
            <p:nvPr/>
          </p:nvSpPr>
          <p:spPr bwMode="auto">
            <a:xfrm>
              <a:off x="601" y="684"/>
              <a:ext cx="164" cy="327"/>
            </a:xfrm>
            <a:prstGeom prst="ellipse">
              <a:avLst/>
            </a:prstGeom>
            <a:solidFill>
              <a:schemeClr val="hlink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9984" name="Oval 16"/>
            <p:cNvSpPr>
              <a:spLocks noChangeArrowheads="1"/>
            </p:cNvSpPr>
            <p:nvPr/>
          </p:nvSpPr>
          <p:spPr bwMode="auto">
            <a:xfrm>
              <a:off x="364" y="1179"/>
              <a:ext cx="164" cy="327"/>
            </a:xfrm>
            <a:prstGeom prst="ellipse">
              <a:avLst/>
            </a:prstGeom>
            <a:solidFill>
              <a:schemeClr val="hlink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9985" name="Oval 17"/>
            <p:cNvSpPr>
              <a:spLocks noChangeArrowheads="1"/>
            </p:cNvSpPr>
            <p:nvPr/>
          </p:nvSpPr>
          <p:spPr bwMode="auto">
            <a:xfrm>
              <a:off x="1974" y="625"/>
              <a:ext cx="164" cy="327"/>
            </a:xfrm>
            <a:prstGeom prst="ellipse">
              <a:avLst/>
            </a:prstGeom>
            <a:solidFill>
              <a:schemeClr val="hlink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9986" name="Oval 18"/>
            <p:cNvSpPr>
              <a:spLocks noChangeArrowheads="1"/>
            </p:cNvSpPr>
            <p:nvPr/>
          </p:nvSpPr>
          <p:spPr bwMode="auto">
            <a:xfrm>
              <a:off x="1756" y="1199"/>
              <a:ext cx="164" cy="327"/>
            </a:xfrm>
            <a:prstGeom prst="ellips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9987" name="Oval 19"/>
            <p:cNvSpPr>
              <a:spLocks noChangeArrowheads="1"/>
            </p:cNvSpPr>
            <p:nvPr/>
          </p:nvSpPr>
          <p:spPr bwMode="auto">
            <a:xfrm>
              <a:off x="2200" y="1350"/>
              <a:ext cx="164" cy="327"/>
            </a:xfrm>
            <a:prstGeom prst="ellips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9988" name="Oval 20"/>
            <p:cNvSpPr>
              <a:spLocks noChangeArrowheads="1"/>
            </p:cNvSpPr>
            <p:nvPr/>
          </p:nvSpPr>
          <p:spPr bwMode="auto">
            <a:xfrm>
              <a:off x="942" y="1789"/>
              <a:ext cx="164" cy="327"/>
            </a:xfrm>
            <a:prstGeom prst="ellips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9989" name="Oval 21"/>
            <p:cNvSpPr>
              <a:spLocks noChangeArrowheads="1"/>
            </p:cNvSpPr>
            <p:nvPr/>
          </p:nvSpPr>
          <p:spPr bwMode="auto">
            <a:xfrm>
              <a:off x="1529" y="1761"/>
              <a:ext cx="164" cy="327"/>
            </a:xfrm>
            <a:prstGeom prst="ellips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9990" name="Oval 22"/>
            <p:cNvSpPr>
              <a:spLocks noChangeArrowheads="1"/>
            </p:cNvSpPr>
            <p:nvPr/>
          </p:nvSpPr>
          <p:spPr bwMode="auto">
            <a:xfrm>
              <a:off x="2621" y="1179"/>
              <a:ext cx="164" cy="327"/>
            </a:xfrm>
            <a:prstGeom prst="ellips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9991" name="Oval 23"/>
            <p:cNvSpPr>
              <a:spLocks noChangeArrowheads="1"/>
            </p:cNvSpPr>
            <p:nvPr/>
          </p:nvSpPr>
          <p:spPr bwMode="auto">
            <a:xfrm>
              <a:off x="720" y="532"/>
              <a:ext cx="164" cy="327"/>
            </a:xfrm>
            <a:prstGeom prst="ellips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9992" name="Oval 24"/>
            <p:cNvSpPr>
              <a:spLocks noChangeArrowheads="1"/>
            </p:cNvSpPr>
            <p:nvPr/>
          </p:nvSpPr>
          <p:spPr bwMode="auto">
            <a:xfrm>
              <a:off x="1834" y="1873"/>
              <a:ext cx="164" cy="327"/>
            </a:xfrm>
            <a:prstGeom prst="ellipse">
              <a:avLst/>
            </a:prstGeom>
            <a:solidFill>
              <a:schemeClr val="hlink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9993" name="Line 25"/>
            <p:cNvSpPr>
              <a:spLocks noChangeShapeType="1"/>
            </p:cNvSpPr>
            <p:nvPr/>
          </p:nvSpPr>
          <p:spPr bwMode="auto">
            <a:xfrm flipH="1" flipV="1">
              <a:off x="1387" y="1094"/>
              <a:ext cx="467" cy="94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94" name="Text Box 26"/>
            <p:cNvSpPr txBox="1">
              <a:spLocks noChangeArrowheads="1"/>
            </p:cNvSpPr>
            <p:nvPr/>
          </p:nvSpPr>
          <p:spPr bwMode="auto">
            <a:xfrm>
              <a:off x="1780" y="1528"/>
              <a:ext cx="3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400" i="1">
                  <a:solidFill>
                    <a:schemeClr val="hlink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zh-CN" sz="2400" i="1" baseline="-25000">
                  <a:solidFill>
                    <a:schemeClr val="hlink"/>
                  </a:solidFill>
                  <a:latin typeface="Tahoma" panose="020B0604030504040204" pitchFamily="34" charset="0"/>
                </a:rPr>
                <a:t>7</a:t>
              </a:r>
              <a:r>
                <a:rPr lang="en-US" altLang="zh-CN" sz="2400" i="1">
                  <a:solidFill>
                    <a:schemeClr val="hlink"/>
                  </a:solidFill>
                  <a:latin typeface="Tahoma" panose="020B0604030504040204" pitchFamily="34" charset="0"/>
                </a:rPr>
                <a:t> </a:t>
              </a:r>
            </a:p>
          </p:txBody>
        </p:sp>
        <p:sp>
          <p:nvSpPr>
            <p:cNvPr id="339995" name="Line 27"/>
            <p:cNvSpPr>
              <a:spLocks noChangeShapeType="1"/>
            </p:cNvSpPr>
            <p:nvPr/>
          </p:nvSpPr>
          <p:spPr bwMode="auto">
            <a:xfrm flipH="1" flipV="1">
              <a:off x="1463" y="1041"/>
              <a:ext cx="473" cy="94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96" name="Line 28"/>
            <p:cNvSpPr>
              <a:spLocks noChangeShapeType="1"/>
            </p:cNvSpPr>
            <p:nvPr/>
          </p:nvSpPr>
          <p:spPr bwMode="auto">
            <a:xfrm flipH="1" flipV="1">
              <a:off x="1565" y="605"/>
              <a:ext cx="333" cy="69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97" name="Text Box 29"/>
            <p:cNvSpPr txBox="1">
              <a:spLocks noChangeArrowheads="1"/>
            </p:cNvSpPr>
            <p:nvPr/>
          </p:nvSpPr>
          <p:spPr bwMode="auto">
            <a:xfrm>
              <a:off x="1652" y="516"/>
              <a:ext cx="4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400" i="1">
                  <a:solidFill>
                    <a:schemeClr val="folHlink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zh-CN" sz="2400" i="1" baseline="-25000">
                  <a:solidFill>
                    <a:schemeClr val="folHlink"/>
                  </a:solidFill>
                  <a:latin typeface="Tahoma" panose="020B0604030504040204" pitchFamily="34" charset="0"/>
                </a:rPr>
                <a:t>11</a:t>
              </a:r>
              <a:r>
                <a:rPr lang="en-US" altLang="zh-CN" sz="2400" i="1">
                  <a:solidFill>
                    <a:schemeClr val="folHlink"/>
                  </a:solidFill>
                  <a:latin typeface="Tahoma" panose="020B0604030504040204" pitchFamily="34" charset="0"/>
                </a:rPr>
                <a:t> </a:t>
              </a:r>
            </a:p>
          </p:txBody>
        </p:sp>
        <p:sp>
          <p:nvSpPr>
            <p:cNvPr id="339998" name="Line 30"/>
            <p:cNvSpPr>
              <a:spLocks noChangeShapeType="1"/>
            </p:cNvSpPr>
            <p:nvPr/>
          </p:nvSpPr>
          <p:spPr bwMode="auto">
            <a:xfrm flipH="1" flipV="1">
              <a:off x="1640" y="561"/>
              <a:ext cx="341" cy="72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99" name="Line 31"/>
            <p:cNvSpPr>
              <a:spLocks noChangeShapeType="1"/>
            </p:cNvSpPr>
            <p:nvPr/>
          </p:nvSpPr>
          <p:spPr bwMode="auto">
            <a:xfrm flipH="1" flipV="1">
              <a:off x="760" y="716"/>
              <a:ext cx="444" cy="923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00" name="Text Box 32"/>
            <p:cNvSpPr txBox="1">
              <a:spLocks noChangeArrowheads="1"/>
            </p:cNvSpPr>
            <p:nvPr/>
          </p:nvSpPr>
          <p:spPr bwMode="auto">
            <a:xfrm>
              <a:off x="960" y="782"/>
              <a:ext cx="3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400" i="1">
                  <a:solidFill>
                    <a:schemeClr val="folHlink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zh-CN" sz="2400" i="1" baseline="-25000">
                  <a:solidFill>
                    <a:schemeClr val="folHlink"/>
                  </a:solidFill>
                  <a:latin typeface="Tahoma" panose="020B0604030504040204" pitchFamily="34" charset="0"/>
                </a:rPr>
                <a:t>2</a:t>
              </a:r>
              <a:r>
                <a:rPr lang="en-US" altLang="zh-CN" sz="2400" i="1">
                  <a:solidFill>
                    <a:schemeClr val="folHlink"/>
                  </a:solidFill>
                  <a:latin typeface="Tahoma" panose="020B0604030504040204" pitchFamily="34" charset="0"/>
                </a:rPr>
                <a:t> </a:t>
              </a:r>
            </a:p>
          </p:txBody>
        </p:sp>
        <p:sp>
          <p:nvSpPr>
            <p:cNvPr id="340001" name="Line 33"/>
            <p:cNvSpPr>
              <a:spLocks noChangeShapeType="1"/>
            </p:cNvSpPr>
            <p:nvPr/>
          </p:nvSpPr>
          <p:spPr bwMode="auto">
            <a:xfrm flipH="1" flipV="1">
              <a:off x="842" y="664"/>
              <a:ext cx="437" cy="94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0003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Soft Margin Classification</a:t>
            </a:r>
          </a:p>
        </p:txBody>
      </p:sp>
      <p:sp>
        <p:nvSpPr>
          <p:cNvPr id="340005" name="Rectangle 37"/>
          <p:cNvSpPr>
            <a:spLocks noChangeArrowheads="1"/>
          </p:cNvSpPr>
          <p:nvPr/>
        </p:nvSpPr>
        <p:spPr bwMode="auto">
          <a:xfrm>
            <a:off x="6248401" y="2286001"/>
            <a:ext cx="4233863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/>
              <a:t>What should our quadratic optimization criterion be?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990099"/>
                </a:solidFill>
              </a:rPr>
              <a:t>Minimize</a:t>
            </a:r>
            <a:endParaRPr lang="en-US" altLang="zh-CN" b="1" i="1">
              <a:solidFill>
                <a:srgbClr val="990099"/>
              </a:solidFill>
            </a:endParaRPr>
          </a:p>
        </p:txBody>
      </p:sp>
      <p:graphicFrame>
        <p:nvGraphicFramePr>
          <p:cNvPr id="340006" name="Object 38"/>
          <p:cNvGraphicFramePr>
            <a:graphicFrameLocks noChangeAspect="1"/>
          </p:cNvGraphicFramePr>
          <p:nvPr>
            <p:ph idx="1"/>
          </p:nvPr>
        </p:nvGraphicFramePr>
        <p:xfrm>
          <a:off x="7086600" y="3733800"/>
          <a:ext cx="3124200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3" imgW="977760" imgH="431640" progId="Equation.3">
                  <p:embed/>
                </p:oleObj>
              </mc:Choice>
              <mc:Fallback>
                <p:oleObj name="Equation" r:id="rId3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733800"/>
                        <a:ext cx="3124200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1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09537"/>
            <a:ext cx="102012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4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1905000" y="2286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Hard Margin v.s. Soft Margin</a:t>
            </a: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1981200" y="10668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/>
              <a:t>The old formulation:</a:t>
            </a:r>
          </a:p>
          <a:p>
            <a:endParaRPr lang="en-US" altLang="zh-CN" sz="2400" b="1" dirty="0"/>
          </a:p>
          <a:p>
            <a:endParaRPr lang="en-US" altLang="zh-CN" dirty="0"/>
          </a:p>
          <a:p>
            <a:endParaRPr lang="en-US" altLang="zh-CN" sz="2400" b="1" dirty="0"/>
          </a:p>
          <a:p>
            <a:r>
              <a:rPr lang="en-US" altLang="zh-CN" sz="2400" b="1" dirty="0"/>
              <a:t>The new formulation incorporating slack variables:</a:t>
            </a:r>
          </a:p>
          <a:p>
            <a:endParaRPr lang="en-US" altLang="zh-CN" sz="2400" b="1" dirty="0"/>
          </a:p>
          <a:p>
            <a:endParaRPr lang="en-US" altLang="zh-CN" dirty="0"/>
          </a:p>
          <a:p>
            <a:endParaRPr lang="en-US" altLang="zh-CN" sz="2800" dirty="0"/>
          </a:p>
          <a:p>
            <a:r>
              <a:rPr lang="en-US" altLang="zh-CN" sz="2400" b="1" dirty="0"/>
              <a:t>Parameter </a:t>
            </a:r>
            <a:r>
              <a:rPr lang="en-US" altLang="zh-CN" sz="2400" b="1" i="1" dirty="0"/>
              <a:t>C</a:t>
            </a:r>
            <a:r>
              <a:rPr lang="en-US" altLang="zh-CN" sz="2400" b="1" dirty="0"/>
              <a:t> can be viewed </a:t>
            </a:r>
            <a:r>
              <a:rPr lang="en-US" altLang="zh-CN" sz="2400" b="1" dirty="0" smtClean="0"/>
              <a:t>as a way </a:t>
            </a:r>
            <a:r>
              <a:rPr lang="en-US" altLang="zh-CN" sz="2400" b="1" dirty="0"/>
              <a:t>to control overfitting.</a:t>
            </a:r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2514600" y="1600200"/>
            <a:ext cx="6438900" cy="1092200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000">
                <a:latin typeface="Times New Roman" panose="02020603050405020304" pitchFamily="18" charset="0"/>
              </a:rPr>
              <a:t>Find </a:t>
            </a:r>
            <a:r>
              <a:rPr lang="en-US" altLang="zh-CN" sz="2000" b="1">
                <a:latin typeface="Times New Roman" panose="02020603050405020304" pitchFamily="18" charset="0"/>
              </a:rPr>
              <a:t>w</a:t>
            </a:r>
            <a:r>
              <a:rPr lang="en-US" altLang="zh-CN" sz="2000">
                <a:latin typeface="Times New Roman" panose="02020603050405020304" pitchFamily="18" charset="0"/>
              </a:rPr>
              <a:t> and </a:t>
            </a:r>
            <a:r>
              <a:rPr lang="en-US" altLang="zh-CN" sz="2000" i="1">
                <a:latin typeface="Times New Roman" panose="02020603050405020304" pitchFamily="18" charset="0"/>
              </a:rPr>
              <a:t>b</a:t>
            </a:r>
            <a:r>
              <a:rPr lang="en-US" altLang="zh-CN" sz="2000">
                <a:latin typeface="Times New Roman" panose="02020603050405020304" pitchFamily="18" charset="0"/>
              </a:rPr>
              <a:t> such that</a:t>
            </a:r>
          </a:p>
          <a:p>
            <a:pPr algn="l"/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=½ </a:t>
            </a:r>
            <a:r>
              <a:rPr lang="en-US" altLang="zh-CN" sz="2000" b="1">
                <a:latin typeface="Times New Roman" panose="02020603050405020304" pitchFamily="18" charset="0"/>
              </a:rPr>
              <a:t>w</a:t>
            </a:r>
            <a:r>
              <a:rPr lang="en-US" altLang="zh-CN" sz="2000" baseline="30000">
                <a:latin typeface="Times New Roman" panose="02020603050405020304" pitchFamily="18" charset="0"/>
              </a:rPr>
              <a:t>T</a:t>
            </a:r>
            <a:r>
              <a:rPr lang="en-US" altLang="zh-CN" sz="2000" b="1">
                <a:latin typeface="Times New Roman" panose="02020603050405020304" pitchFamily="18" charset="0"/>
              </a:rPr>
              <a:t>w</a:t>
            </a:r>
            <a:r>
              <a:rPr lang="en-US" altLang="zh-CN" sz="2000">
                <a:latin typeface="Times New Roman" panose="02020603050405020304" pitchFamily="18" charset="0"/>
              </a:rPr>
              <a:t>  is minimized and for all </a:t>
            </a:r>
            <a:r>
              <a:rPr lang="en-US" altLang="zh-CN" sz="2400">
                <a:latin typeface="Times New Roman" panose="02020603050405020304" pitchFamily="18" charset="0"/>
              </a:rPr>
              <a:t>{</a:t>
            </a:r>
            <a:r>
              <a:rPr lang="en-US" altLang="zh-CN" sz="2000">
                <a:latin typeface="Times New Roman" panose="02020603050405020304" pitchFamily="18" charset="0"/>
              </a:rPr>
              <a:t>(</a:t>
            </a:r>
            <a:r>
              <a:rPr lang="en-US" altLang="zh-CN" sz="2400" b="1">
                <a:latin typeface="Times New Roman" panose="02020603050405020304" pitchFamily="18" charset="0"/>
              </a:rPr>
              <a:t>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,</a:t>
            </a:r>
            <a:r>
              <a:rPr lang="en-US" altLang="zh-CN" sz="2400" i="1">
                <a:latin typeface="Times New Roman" panose="02020603050405020304" pitchFamily="18" charset="0"/>
              </a:rPr>
              <a:t>y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i</a:t>
            </a:r>
            <a:r>
              <a:rPr lang="en-US" altLang="zh-CN" sz="2400">
                <a:latin typeface="Times New Roman" panose="02020603050405020304" pitchFamily="18" charset="0"/>
              </a:rPr>
              <a:t>)}</a:t>
            </a:r>
            <a:endParaRPr lang="en-US" altLang="zh-CN" sz="2000">
              <a:latin typeface="Times New Roman" panose="02020603050405020304" pitchFamily="18" charset="0"/>
            </a:endParaRPr>
          </a:p>
          <a:p>
            <a:pPr algn="l"/>
            <a:r>
              <a:rPr lang="en-US" altLang="zh-CN" sz="2000" i="1">
                <a:latin typeface="Times New Roman" panose="02020603050405020304" pitchFamily="18" charset="0"/>
              </a:rPr>
              <a:t>y</a:t>
            </a:r>
            <a:r>
              <a:rPr lang="en-US" altLang="zh-CN" sz="2000" i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>
                <a:latin typeface="Times New Roman" panose="02020603050405020304" pitchFamily="18" charset="0"/>
              </a:rPr>
              <a:t> (</a:t>
            </a:r>
            <a:r>
              <a:rPr lang="en-US" altLang="zh-CN" sz="2000" b="1">
                <a:latin typeface="Times New Roman" panose="02020603050405020304" pitchFamily="18" charset="0"/>
              </a:rPr>
              <a:t>w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T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</a:rPr>
              <a:t>+ b)</a:t>
            </a:r>
            <a:r>
              <a:rPr lang="en-US" altLang="zh-CN" sz="2000" b="1">
                <a:latin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2590800" y="3657600"/>
            <a:ext cx="6858000" cy="1092200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000">
                <a:latin typeface="Times New Roman" panose="02020603050405020304" pitchFamily="18" charset="0"/>
              </a:rPr>
              <a:t>Find </a:t>
            </a:r>
            <a:r>
              <a:rPr lang="en-US" altLang="zh-CN" sz="2000" b="1">
                <a:latin typeface="Times New Roman" panose="02020603050405020304" pitchFamily="18" charset="0"/>
              </a:rPr>
              <a:t>w</a:t>
            </a:r>
            <a:r>
              <a:rPr lang="en-US" altLang="zh-CN" sz="2000">
                <a:latin typeface="Times New Roman" panose="02020603050405020304" pitchFamily="18" charset="0"/>
              </a:rPr>
              <a:t> and </a:t>
            </a:r>
            <a:r>
              <a:rPr lang="en-US" altLang="zh-CN" sz="2000" i="1">
                <a:latin typeface="Times New Roman" panose="02020603050405020304" pitchFamily="18" charset="0"/>
              </a:rPr>
              <a:t>b</a:t>
            </a:r>
            <a:r>
              <a:rPr lang="en-US" altLang="zh-CN" sz="2000">
                <a:latin typeface="Times New Roman" panose="02020603050405020304" pitchFamily="18" charset="0"/>
              </a:rPr>
              <a:t> such that</a:t>
            </a:r>
          </a:p>
          <a:p>
            <a:pPr algn="l"/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=½ </a:t>
            </a:r>
            <a:r>
              <a:rPr lang="en-US" altLang="zh-CN" sz="2000" b="1">
                <a:latin typeface="Times New Roman" panose="02020603050405020304" pitchFamily="18" charset="0"/>
              </a:rPr>
              <a:t>w</a:t>
            </a:r>
            <a:r>
              <a:rPr lang="en-US" altLang="zh-CN" sz="2000" baseline="30000">
                <a:latin typeface="Times New Roman" panose="02020603050405020304" pitchFamily="18" charset="0"/>
              </a:rPr>
              <a:t>T</a:t>
            </a:r>
            <a:r>
              <a:rPr lang="en-US" altLang="zh-CN" sz="2000" b="1">
                <a:latin typeface="Times New Roman" panose="02020603050405020304" pitchFamily="18" charset="0"/>
              </a:rPr>
              <a:t>w</a:t>
            </a:r>
            <a:r>
              <a:rPr lang="en-US" altLang="zh-CN" sz="2000">
                <a:latin typeface="Times New Roman" panose="02020603050405020304" pitchFamily="18" charset="0"/>
              </a:rPr>
              <a:t> + </a:t>
            </a:r>
            <a:r>
              <a:rPr lang="en-US" altLang="zh-CN" sz="2000" i="1">
                <a:latin typeface="Times New Roman" panose="02020603050405020304" pitchFamily="18" charset="0"/>
              </a:rPr>
              <a:t>C</a:t>
            </a:r>
            <a:r>
              <a:rPr lang="el-GR" altLang="en-US" sz="2400">
                <a:latin typeface="Times New Roman" panose="02020603050405020304" pitchFamily="18" charset="0"/>
              </a:rPr>
              <a:t>Σ</a:t>
            </a:r>
            <a:r>
              <a:rPr lang="el-GR" altLang="en-US" sz="2000" i="1">
                <a:latin typeface="Times New Roman" panose="02020603050405020304" pitchFamily="18" charset="0"/>
              </a:rPr>
              <a:t>ξ</a:t>
            </a:r>
            <a:r>
              <a:rPr lang="en-US" altLang="zh-CN" sz="2000" i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>
                <a:latin typeface="Times New Roman" panose="02020603050405020304" pitchFamily="18" charset="0"/>
              </a:rPr>
              <a:t>     is minimized and for all </a:t>
            </a:r>
            <a:r>
              <a:rPr lang="en-US" altLang="zh-CN" sz="2400">
                <a:latin typeface="Times New Roman" panose="02020603050405020304" pitchFamily="18" charset="0"/>
              </a:rPr>
              <a:t>{</a:t>
            </a:r>
            <a:r>
              <a:rPr lang="en-US" altLang="zh-CN" sz="2000">
                <a:latin typeface="Times New Roman" panose="02020603050405020304" pitchFamily="18" charset="0"/>
              </a:rPr>
              <a:t>(</a:t>
            </a:r>
            <a:r>
              <a:rPr lang="en-US" altLang="zh-CN" sz="2400" b="1">
                <a:latin typeface="Times New Roman" panose="02020603050405020304" pitchFamily="18" charset="0"/>
              </a:rPr>
              <a:t>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,</a:t>
            </a:r>
            <a:r>
              <a:rPr lang="en-US" altLang="zh-CN" sz="2400" i="1">
                <a:latin typeface="Times New Roman" panose="02020603050405020304" pitchFamily="18" charset="0"/>
              </a:rPr>
              <a:t>y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i</a:t>
            </a:r>
            <a:r>
              <a:rPr lang="en-US" altLang="zh-CN" sz="2400">
                <a:latin typeface="Times New Roman" panose="02020603050405020304" pitchFamily="18" charset="0"/>
              </a:rPr>
              <a:t>)}</a:t>
            </a:r>
            <a:endParaRPr lang="en-US" altLang="zh-CN" sz="2000">
              <a:latin typeface="Times New Roman" panose="02020603050405020304" pitchFamily="18" charset="0"/>
            </a:endParaRPr>
          </a:p>
          <a:p>
            <a:pPr algn="l"/>
            <a:r>
              <a:rPr lang="en-US" altLang="zh-CN" sz="2000" i="1">
                <a:latin typeface="Times New Roman" panose="02020603050405020304" pitchFamily="18" charset="0"/>
              </a:rPr>
              <a:t>y</a:t>
            </a:r>
            <a:r>
              <a:rPr lang="en-US" altLang="zh-CN" sz="2000" i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i="1">
                <a:latin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</a:rPr>
              <a:t>(</a:t>
            </a:r>
            <a:r>
              <a:rPr lang="en-US" altLang="zh-CN" sz="2000" b="1">
                <a:latin typeface="Times New Roman" panose="02020603050405020304" pitchFamily="18" charset="0"/>
              </a:rPr>
              <a:t>w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T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</a:rPr>
              <a:t>+ </a:t>
            </a:r>
            <a:r>
              <a:rPr lang="en-US" altLang="zh-CN" sz="2000" i="1">
                <a:latin typeface="Times New Roman" panose="02020603050405020304" pitchFamily="18" charset="0"/>
              </a:rPr>
              <a:t>b</a:t>
            </a:r>
            <a:r>
              <a:rPr lang="en-US" altLang="zh-CN" sz="2000">
                <a:latin typeface="Times New Roman" panose="02020603050405020304" pitchFamily="18" charset="0"/>
              </a:rPr>
              <a:t>)</a:t>
            </a:r>
            <a:r>
              <a:rPr lang="en-US" altLang="zh-CN" sz="2000" b="1">
                <a:latin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l-GR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and    </a:t>
            </a:r>
            <a:r>
              <a:rPr lang="el-GR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0 for all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242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61925"/>
            <a:ext cx="950595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2862"/>
            <a:ext cx="10553771" cy="675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6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4762"/>
            <a:ext cx="100298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1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266700"/>
            <a:ext cx="81724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30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71437"/>
            <a:ext cx="1034415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0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66675"/>
            <a:ext cx="101631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7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52400"/>
            <a:ext cx="94869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2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38100"/>
            <a:ext cx="101060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85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42875"/>
            <a:ext cx="97631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23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252412"/>
            <a:ext cx="99250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16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757237"/>
            <a:ext cx="90011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93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00025"/>
            <a:ext cx="97726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4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31863" cy="66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20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66687"/>
            <a:ext cx="99631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74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43" y="0"/>
            <a:ext cx="1031557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21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"/>
            <a:ext cx="9372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03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9050"/>
            <a:ext cx="95631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22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0"/>
            <a:ext cx="9534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58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33350"/>
            <a:ext cx="94107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2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77" y="0"/>
            <a:ext cx="9572625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67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19812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Linear SVMs:  Overview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1981200" y="8382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/>
              <a:t>The classifier is a </a:t>
            </a:r>
            <a:r>
              <a:rPr lang="en-US" altLang="zh-CN" sz="2000" b="1" i="1" dirty="0"/>
              <a:t>separating hyperplane.</a:t>
            </a:r>
            <a:endParaRPr lang="en-US" altLang="zh-CN" sz="2000" b="1" dirty="0"/>
          </a:p>
          <a:p>
            <a:r>
              <a:rPr lang="en-US" altLang="zh-CN" sz="2000" b="1" dirty="0"/>
              <a:t>Most </a:t>
            </a:r>
            <a:r>
              <a:rPr lang="en-US" altLang="zh-CN" sz="2000" b="1" dirty="0">
                <a:latin typeface="Times New Roman" panose="02020603050405020304" pitchFamily="18" charset="0"/>
              </a:rPr>
              <a:t>“</a:t>
            </a:r>
            <a:r>
              <a:rPr lang="en-US" altLang="zh-CN" sz="2000" b="1" dirty="0"/>
              <a:t>important</a:t>
            </a:r>
            <a:r>
              <a:rPr lang="en-US" altLang="zh-CN" sz="2000" b="1" dirty="0">
                <a:latin typeface="Times New Roman" panose="02020603050405020304" pitchFamily="18" charset="0"/>
              </a:rPr>
              <a:t>”</a:t>
            </a:r>
            <a:r>
              <a:rPr lang="en-US" altLang="zh-CN" sz="2000" b="1" dirty="0"/>
              <a:t> training points are support vectors; they define the hyperplane.</a:t>
            </a:r>
          </a:p>
          <a:p>
            <a:r>
              <a:rPr lang="en-US" altLang="zh-CN" sz="2000" b="1" dirty="0"/>
              <a:t>Quadratic optimization algorithms can identify which training points x</a:t>
            </a:r>
            <a:r>
              <a:rPr lang="en-US" altLang="zh-CN" sz="2000" b="1" baseline="-25000" dirty="0"/>
              <a:t>i </a:t>
            </a:r>
            <a:r>
              <a:rPr lang="en-US" altLang="zh-CN" sz="2000" b="1" dirty="0"/>
              <a:t>are support vectors with non-zero </a:t>
            </a:r>
            <a:r>
              <a:rPr lang="en-US" altLang="zh-CN" sz="2000" b="1" dirty="0" err="1"/>
              <a:t>Lagrangian</a:t>
            </a:r>
            <a:r>
              <a:rPr lang="en-US" altLang="zh-CN" sz="2000" b="1" dirty="0"/>
              <a:t> multipliers </a:t>
            </a:r>
            <a:r>
              <a:rPr lang="el-GR" altLang="en-US" sz="2000" b="1" i="1" dirty="0">
                <a:cs typeface="Times New Roman" panose="02020603050405020304" pitchFamily="18" charset="0"/>
              </a:rPr>
              <a:t>α</a:t>
            </a:r>
            <a:r>
              <a:rPr lang="en-US" altLang="zh-CN" sz="2000" b="1" i="1" baseline="-25000" dirty="0" err="1">
                <a:cs typeface="Times New Roman" panose="02020603050405020304" pitchFamily="18" charset="0"/>
              </a:rPr>
              <a:t>i</a:t>
            </a:r>
            <a:r>
              <a:rPr lang="en-US" altLang="zh-CN" sz="2000" b="1" i="1" dirty="0">
                <a:cs typeface="Times New Roman" panose="02020603050405020304" pitchFamily="18" charset="0"/>
              </a:rPr>
              <a:t>. </a:t>
            </a:r>
            <a:endParaRPr lang="en-US" altLang="zh-CN" sz="2000" b="1" dirty="0"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cs typeface="Times New Roman" panose="02020603050405020304" pitchFamily="18" charset="0"/>
              </a:rPr>
              <a:t>Both in the dual formulation of the problem and in the solution training points appear only inside dot products:</a:t>
            </a:r>
            <a:r>
              <a:rPr lang="en-US" altLang="zh-CN" sz="2400" dirty="0">
                <a:cs typeface="Times New Roman" panose="02020603050405020304" pitchFamily="18" charset="0"/>
              </a:rPr>
              <a:t> </a:t>
            </a:r>
          </a:p>
          <a:p>
            <a:endParaRPr lang="en-US" altLang="zh-CN" sz="2400" b="1" baseline="-25000" dirty="0"/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2209800" y="3733801"/>
            <a:ext cx="7696200" cy="1336675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000" b="1">
                <a:latin typeface="Times New Roman" panose="02020603050405020304" pitchFamily="18" charset="0"/>
              </a:rPr>
              <a:t>Find </a:t>
            </a:r>
            <a:r>
              <a:rPr lang="el-GR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l-GR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</a:rPr>
              <a:t>such that</a:t>
            </a:r>
          </a:p>
          <a:p>
            <a:pPr algn="l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Q(</a:t>
            </a:r>
            <a:r>
              <a:rPr lang="el-GR" altLang="en-US" sz="2000" b="1">
                <a:latin typeface="Times New Roman" panose="02020603050405020304" pitchFamily="18" charset="0"/>
              </a:rPr>
              <a:t>α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½</a:t>
            </a:r>
            <a:r>
              <a:rPr lang="el-GR" altLang="en-US" sz="2000" b="1">
                <a:latin typeface="Times New Roman" panose="02020603050405020304" pitchFamily="18" charset="0"/>
              </a:rPr>
              <a:t>ΣΣ</a:t>
            </a:r>
            <a:r>
              <a:rPr lang="el-GR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T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000" b="1">
                <a:latin typeface="Times New Roman" panose="02020603050405020304" pitchFamily="18" charset="0"/>
              </a:rPr>
              <a:t> is maximized and </a:t>
            </a:r>
          </a:p>
          <a:p>
            <a:pPr algn="l"/>
            <a:r>
              <a:rPr lang="en-US" altLang="zh-CN" sz="2000" b="1">
                <a:latin typeface="Times New Roman" panose="02020603050405020304" pitchFamily="18" charset="0"/>
              </a:rPr>
              <a:t>(1)  </a:t>
            </a:r>
            <a:r>
              <a:rPr lang="el-GR" altLang="en-US" sz="2000" b="1">
                <a:latin typeface="Times New Roman" panose="02020603050405020304" pitchFamily="18" charset="0"/>
              </a:rPr>
              <a:t>Σ</a:t>
            </a:r>
            <a:r>
              <a:rPr lang="el-GR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algn="l"/>
            <a:r>
              <a:rPr lang="en-US" altLang="zh-CN" sz="2000" b="1">
                <a:latin typeface="Times New Roman" panose="02020603050405020304" pitchFamily="18" charset="0"/>
              </a:rPr>
              <a:t>(2)  0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zh-CN" sz="2000" b="1">
                <a:latin typeface="Times New Roman" panose="02020603050405020304" pitchFamily="18" charset="0"/>
              </a:rPr>
              <a:t> </a:t>
            </a:r>
            <a:r>
              <a:rPr lang="el-GR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for all </a:t>
            </a:r>
            <a:r>
              <a:rPr lang="el-GR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3124200" y="5334001"/>
            <a:ext cx="3962400" cy="461665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latin typeface="Times New Roman" panose="02020603050405020304" pitchFamily="18" charset="0"/>
              </a:rPr>
              <a:t>f</a:t>
            </a:r>
            <a:r>
              <a:rPr lang="en-US" altLang="zh-CN" sz="2000" b="1">
                <a:latin typeface="Times New Roman" panose="02020603050405020304" pitchFamily="18" charset="0"/>
              </a:rPr>
              <a:t>(x) = </a:t>
            </a:r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T</a:t>
            </a:r>
            <a:r>
              <a:rPr lang="en-US" altLang="zh-CN" sz="2000" b="1">
                <a:latin typeface="Times New Roman" panose="02020603050405020304" pitchFamily="18" charset="0"/>
              </a:rPr>
              <a:t>x + </a:t>
            </a:r>
            <a:r>
              <a:rPr lang="en-US" altLang="zh-CN" sz="2000" b="1" i="1"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9766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1905000" y="228600"/>
            <a:ext cx="480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Non-linear SVMs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1905000" y="10668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/>
              <a:t>Datasets that are linearly separable with some noise work out great:</a:t>
            </a:r>
          </a:p>
          <a:p>
            <a:endParaRPr lang="en-US" altLang="zh-CN" sz="2400"/>
          </a:p>
          <a:p>
            <a:r>
              <a:rPr lang="en-US" altLang="zh-CN" sz="2400"/>
              <a:t>But what are we going to do if the dataset is just too hard? </a:t>
            </a:r>
          </a:p>
          <a:p>
            <a:endParaRPr lang="en-US" altLang="zh-CN" sz="2400"/>
          </a:p>
          <a:p>
            <a:r>
              <a:rPr lang="en-US" altLang="zh-CN" sz="2400"/>
              <a:t>How about</a:t>
            </a:r>
            <a:r>
              <a:rPr lang="en-US" altLang="zh-CN" sz="2400">
                <a:latin typeface="Times New Roman" panose="02020603050405020304" pitchFamily="18" charset="0"/>
              </a:rPr>
              <a:t>…</a:t>
            </a:r>
            <a:r>
              <a:rPr lang="en-US" altLang="zh-CN" sz="2400"/>
              <a:t> mapping data to a higher-dimensional space:</a:t>
            </a: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5105400" y="5638801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7162800" y="57150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i="1">
                <a:latin typeface="Times New Roman" panose="02020603050405020304" pitchFamily="18" charset="0"/>
              </a:rPr>
              <a:t>x</a:t>
            </a:r>
            <a:endParaRPr lang="en-US" altLang="zh-CN" i="1" baseline="30000">
              <a:latin typeface="Times New Roman" panose="02020603050405020304" pitchFamily="18" charset="0"/>
            </a:endParaRPr>
          </a:p>
        </p:txBody>
      </p:sp>
      <p:grpSp>
        <p:nvGrpSpPr>
          <p:cNvPr id="311318" name="Group 22"/>
          <p:cNvGrpSpPr>
            <a:grpSpLocks/>
          </p:cNvGrpSpPr>
          <p:nvPr/>
        </p:nvGrpSpPr>
        <p:grpSpPr bwMode="auto">
          <a:xfrm>
            <a:off x="3429000" y="2895601"/>
            <a:ext cx="4286250" cy="423863"/>
            <a:chOff x="1056" y="2322"/>
            <a:chExt cx="2700" cy="267"/>
          </a:xfrm>
        </p:grpSpPr>
        <p:sp>
          <p:nvSpPr>
            <p:cNvPr id="311319" name="Line 23"/>
            <p:cNvSpPr>
              <a:spLocks noChangeShapeType="1"/>
            </p:cNvSpPr>
            <p:nvPr/>
          </p:nvSpPr>
          <p:spPr bwMode="auto">
            <a:xfrm>
              <a:off x="1056" y="23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20" name="AutoShape 24"/>
            <p:cNvSpPr>
              <a:spLocks noChangeArrowheads="1"/>
            </p:cNvSpPr>
            <p:nvPr/>
          </p:nvSpPr>
          <p:spPr bwMode="auto">
            <a:xfrm>
              <a:off x="13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1" name="Line 25"/>
            <p:cNvSpPr>
              <a:spLocks noChangeShapeType="1"/>
            </p:cNvSpPr>
            <p:nvPr/>
          </p:nvSpPr>
          <p:spPr bwMode="auto">
            <a:xfrm>
              <a:off x="2196" y="23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22" name="Text Box 26"/>
            <p:cNvSpPr txBox="1">
              <a:spLocks noChangeArrowheads="1"/>
            </p:cNvSpPr>
            <p:nvPr/>
          </p:nvSpPr>
          <p:spPr bwMode="auto">
            <a:xfrm>
              <a:off x="2106" y="2358"/>
              <a:ext cx="2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11323" name="AutoShape 27"/>
            <p:cNvSpPr>
              <a:spLocks noChangeArrowheads="1"/>
            </p:cNvSpPr>
            <p:nvPr/>
          </p:nvSpPr>
          <p:spPr bwMode="auto">
            <a:xfrm>
              <a:off x="1563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4" name="AutoShape 28"/>
            <p:cNvSpPr>
              <a:spLocks noChangeArrowheads="1"/>
            </p:cNvSpPr>
            <p:nvPr/>
          </p:nvSpPr>
          <p:spPr bwMode="auto">
            <a:xfrm>
              <a:off x="18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5" name="AutoShape 29"/>
            <p:cNvSpPr>
              <a:spLocks noChangeArrowheads="1"/>
            </p:cNvSpPr>
            <p:nvPr/>
          </p:nvSpPr>
          <p:spPr bwMode="auto">
            <a:xfrm>
              <a:off x="199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6" name="AutoShape 30"/>
            <p:cNvSpPr>
              <a:spLocks noChangeArrowheads="1"/>
            </p:cNvSpPr>
            <p:nvPr/>
          </p:nvSpPr>
          <p:spPr bwMode="auto">
            <a:xfrm>
              <a:off x="25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7" name="AutoShape 31"/>
            <p:cNvSpPr>
              <a:spLocks noChangeArrowheads="1"/>
            </p:cNvSpPr>
            <p:nvPr/>
          </p:nvSpPr>
          <p:spPr bwMode="auto">
            <a:xfrm>
              <a:off x="267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8" name="AutoShape 32"/>
            <p:cNvSpPr>
              <a:spLocks noChangeArrowheads="1"/>
            </p:cNvSpPr>
            <p:nvPr/>
          </p:nvSpPr>
          <p:spPr bwMode="auto">
            <a:xfrm>
              <a:off x="2451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9" name="AutoShape 33"/>
            <p:cNvSpPr>
              <a:spLocks noChangeArrowheads="1"/>
            </p:cNvSpPr>
            <p:nvPr/>
          </p:nvSpPr>
          <p:spPr bwMode="auto">
            <a:xfrm>
              <a:off x="291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0" name="AutoShape 34"/>
            <p:cNvSpPr>
              <a:spLocks noChangeArrowheads="1"/>
            </p:cNvSpPr>
            <p:nvPr/>
          </p:nvSpPr>
          <p:spPr bwMode="auto">
            <a:xfrm>
              <a:off x="30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1" name="AutoShape 35"/>
            <p:cNvSpPr>
              <a:spLocks noChangeArrowheads="1"/>
            </p:cNvSpPr>
            <p:nvPr/>
          </p:nvSpPr>
          <p:spPr bwMode="auto">
            <a:xfrm>
              <a:off x="3375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2" name="Text Box 36"/>
            <p:cNvSpPr txBox="1">
              <a:spLocks noChangeArrowheads="1"/>
            </p:cNvSpPr>
            <p:nvPr/>
          </p:nvSpPr>
          <p:spPr bwMode="auto">
            <a:xfrm>
              <a:off x="3468" y="2322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i="1">
                  <a:latin typeface="Times New Roman" panose="02020603050405020304" pitchFamily="18" charset="0"/>
                </a:rPr>
                <a:t>x</a:t>
              </a:r>
              <a:endParaRPr lang="en-US" altLang="zh-CN" i="1" baseline="30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11333" name="Group 37"/>
          <p:cNvGrpSpPr>
            <a:grpSpLocks/>
          </p:cNvGrpSpPr>
          <p:nvPr/>
        </p:nvGrpSpPr>
        <p:grpSpPr bwMode="auto">
          <a:xfrm>
            <a:off x="4876800" y="1600200"/>
            <a:ext cx="4324350" cy="642938"/>
            <a:chOff x="1056" y="1284"/>
            <a:chExt cx="2724" cy="405"/>
          </a:xfrm>
        </p:grpSpPr>
        <p:sp>
          <p:nvSpPr>
            <p:cNvPr id="311334" name="Line 38"/>
            <p:cNvSpPr>
              <a:spLocks noChangeShapeType="1"/>
            </p:cNvSpPr>
            <p:nvPr/>
          </p:nvSpPr>
          <p:spPr bwMode="auto">
            <a:xfrm>
              <a:off x="1056" y="14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35" name="AutoShape 39"/>
            <p:cNvSpPr>
              <a:spLocks noChangeArrowheads="1"/>
            </p:cNvSpPr>
            <p:nvPr/>
          </p:nvSpPr>
          <p:spPr bwMode="auto">
            <a:xfrm>
              <a:off x="13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6" name="Line 40"/>
            <p:cNvSpPr>
              <a:spLocks noChangeShapeType="1"/>
            </p:cNvSpPr>
            <p:nvPr/>
          </p:nvSpPr>
          <p:spPr bwMode="auto">
            <a:xfrm>
              <a:off x="2196" y="14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37" name="Text Box 41"/>
            <p:cNvSpPr txBox="1">
              <a:spLocks noChangeArrowheads="1"/>
            </p:cNvSpPr>
            <p:nvPr/>
          </p:nvSpPr>
          <p:spPr bwMode="auto">
            <a:xfrm>
              <a:off x="2106" y="1458"/>
              <a:ext cx="2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11338" name="AutoShape 42"/>
            <p:cNvSpPr>
              <a:spLocks noChangeArrowheads="1"/>
            </p:cNvSpPr>
            <p:nvPr/>
          </p:nvSpPr>
          <p:spPr bwMode="auto">
            <a:xfrm>
              <a:off x="1563" y="14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9" name="AutoShape 43"/>
            <p:cNvSpPr>
              <a:spLocks noChangeArrowheads="1"/>
            </p:cNvSpPr>
            <p:nvPr/>
          </p:nvSpPr>
          <p:spPr bwMode="auto">
            <a:xfrm>
              <a:off x="1863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40" name="AutoShape 44"/>
            <p:cNvSpPr>
              <a:spLocks noChangeArrowheads="1"/>
            </p:cNvSpPr>
            <p:nvPr/>
          </p:nvSpPr>
          <p:spPr bwMode="auto">
            <a:xfrm>
              <a:off x="199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41" name="AutoShape 45"/>
            <p:cNvSpPr>
              <a:spLocks noChangeArrowheads="1"/>
            </p:cNvSpPr>
            <p:nvPr/>
          </p:nvSpPr>
          <p:spPr bwMode="auto">
            <a:xfrm>
              <a:off x="25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42" name="AutoShape 46"/>
            <p:cNvSpPr>
              <a:spLocks noChangeArrowheads="1"/>
            </p:cNvSpPr>
            <p:nvPr/>
          </p:nvSpPr>
          <p:spPr bwMode="auto">
            <a:xfrm>
              <a:off x="2679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43" name="AutoShape 47"/>
            <p:cNvSpPr>
              <a:spLocks noChangeArrowheads="1"/>
            </p:cNvSpPr>
            <p:nvPr/>
          </p:nvSpPr>
          <p:spPr bwMode="auto">
            <a:xfrm>
              <a:off x="2451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44" name="Line 48"/>
            <p:cNvSpPr>
              <a:spLocks noChangeShapeType="1"/>
            </p:cNvSpPr>
            <p:nvPr/>
          </p:nvSpPr>
          <p:spPr bwMode="auto">
            <a:xfrm>
              <a:off x="2268" y="1302"/>
              <a:ext cx="0" cy="34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45" name="Oval 49"/>
            <p:cNvSpPr>
              <a:spLocks noChangeArrowheads="1"/>
            </p:cNvSpPr>
            <p:nvPr/>
          </p:nvSpPr>
          <p:spPr bwMode="auto">
            <a:xfrm>
              <a:off x="2405" y="139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46" name="Oval 50"/>
            <p:cNvSpPr>
              <a:spLocks noChangeArrowheads="1"/>
            </p:cNvSpPr>
            <p:nvPr/>
          </p:nvSpPr>
          <p:spPr bwMode="auto">
            <a:xfrm>
              <a:off x="1955" y="1387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47" name="Line 51"/>
            <p:cNvSpPr>
              <a:spLocks noChangeShapeType="1"/>
            </p:cNvSpPr>
            <p:nvPr/>
          </p:nvSpPr>
          <p:spPr bwMode="auto">
            <a:xfrm flipH="1" flipV="1">
              <a:off x="247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48" name="Line 52"/>
            <p:cNvSpPr>
              <a:spLocks noChangeShapeType="1"/>
            </p:cNvSpPr>
            <p:nvPr/>
          </p:nvSpPr>
          <p:spPr bwMode="auto">
            <a:xfrm flipH="1" flipV="1">
              <a:off x="202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49" name="Text Box 53"/>
            <p:cNvSpPr txBox="1">
              <a:spLocks noChangeArrowheads="1"/>
            </p:cNvSpPr>
            <p:nvPr/>
          </p:nvSpPr>
          <p:spPr bwMode="auto">
            <a:xfrm>
              <a:off x="3492" y="141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i="1">
                  <a:latin typeface="Times New Roman" panose="02020603050405020304" pitchFamily="18" charset="0"/>
                </a:rPr>
                <a:t>x</a:t>
              </a:r>
              <a:endParaRPr lang="en-US" altLang="zh-CN" i="1" baseline="30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11356" name="Group 60"/>
          <p:cNvGrpSpPr>
            <a:grpSpLocks/>
          </p:cNvGrpSpPr>
          <p:nvPr/>
        </p:nvGrpSpPr>
        <p:grpSpPr bwMode="auto">
          <a:xfrm>
            <a:off x="3429001" y="3962401"/>
            <a:ext cx="4352925" cy="1827213"/>
            <a:chOff x="1122" y="2874"/>
            <a:chExt cx="2742" cy="1151"/>
          </a:xfrm>
        </p:grpSpPr>
        <p:sp>
          <p:nvSpPr>
            <p:cNvPr id="311302" name="Line 6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03" name="AutoShape 7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4" name="Line 8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06" name="AutoShape 10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7" name="AutoShape 11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8" name="AutoShape 12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9" name="AutoShape 13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0" name="AutoShape 14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1" name="AutoShape 15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2" name="AutoShape 16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3" name="AutoShape 17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4" name="AutoShape 18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5" name="Line 19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16" name="Text Box 20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i="1">
                  <a:latin typeface="Times New Roman" panose="02020603050405020304" pitchFamily="18" charset="0"/>
                </a:rPr>
                <a:t>x</a:t>
              </a:r>
              <a:r>
                <a:rPr lang="en-US" altLang="zh-CN" i="1" baseline="30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1350" name="Line 54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51" name="Line 55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52" name="Line 56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53" name="Oval 57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54" name="Oval 58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55" name="Oval 59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6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19050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Non-linear SVMs:  Feature spaces</a:t>
            </a: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1905000" y="10668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/>
              <a:t>General idea:   the original input space can always be mapped to some higher-dimensional feature space where the training set is separable:</a:t>
            </a:r>
          </a:p>
        </p:txBody>
      </p:sp>
      <p:sp>
        <p:nvSpPr>
          <p:cNvPr id="312326" name="Line 6"/>
          <p:cNvSpPr>
            <a:spLocks noChangeShapeType="1"/>
          </p:cNvSpPr>
          <p:nvPr/>
        </p:nvSpPr>
        <p:spPr bwMode="auto">
          <a:xfrm flipV="1">
            <a:off x="3592513" y="25590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27" name="Line 7"/>
          <p:cNvSpPr>
            <a:spLocks noChangeShapeType="1"/>
          </p:cNvSpPr>
          <p:nvPr/>
        </p:nvSpPr>
        <p:spPr bwMode="auto">
          <a:xfrm flipV="1">
            <a:off x="1971676" y="4170363"/>
            <a:ext cx="3319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28" name="AutoShape 8"/>
          <p:cNvSpPr>
            <a:spLocks noChangeArrowheads="1"/>
          </p:cNvSpPr>
          <p:nvPr/>
        </p:nvSpPr>
        <p:spPr bwMode="auto">
          <a:xfrm>
            <a:off x="3622675" y="3390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9" name="AutoShape 9"/>
          <p:cNvSpPr>
            <a:spLocks noChangeArrowheads="1"/>
          </p:cNvSpPr>
          <p:nvPr/>
        </p:nvSpPr>
        <p:spPr bwMode="auto">
          <a:xfrm>
            <a:off x="3048000" y="3748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0" name="AutoShape 10"/>
          <p:cNvSpPr>
            <a:spLocks noChangeArrowheads="1"/>
          </p:cNvSpPr>
          <p:nvPr/>
        </p:nvSpPr>
        <p:spPr bwMode="auto">
          <a:xfrm>
            <a:off x="3200400" y="4294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1" name="AutoShape 11"/>
          <p:cNvSpPr>
            <a:spLocks noChangeArrowheads="1"/>
          </p:cNvSpPr>
          <p:nvPr/>
        </p:nvSpPr>
        <p:spPr bwMode="auto">
          <a:xfrm>
            <a:off x="3733800" y="4770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2" name="AutoShape 12"/>
          <p:cNvSpPr>
            <a:spLocks noChangeArrowheads="1"/>
          </p:cNvSpPr>
          <p:nvPr/>
        </p:nvSpPr>
        <p:spPr bwMode="auto">
          <a:xfrm>
            <a:off x="3314700" y="34369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3" name="AutoShape 13"/>
          <p:cNvSpPr>
            <a:spLocks noChangeArrowheads="1"/>
          </p:cNvSpPr>
          <p:nvPr/>
        </p:nvSpPr>
        <p:spPr bwMode="auto">
          <a:xfrm>
            <a:off x="2819400" y="4065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4" name="AutoShape 14"/>
          <p:cNvSpPr>
            <a:spLocks noChangeArrowheads="1"/>
          </p:cNvSpPr>
          <p:nvPr/>
        </p:nvSpPr>
        <p:spPr bwMode="auto">
          <a:xfrm>
            <a:off x="3238500" y="48085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5" name="AutoShape 15"/>
          <p:cNvSpPr>
            <a:spLocks noChangeArrowheads="1"/>
          </p:cNvSpPr>
          <p:nvPr/>
        </p:nvSpPr>
        <p:spPr bwMode="auto">
          <a:xfrm>
            <a:off x="3733800" y="3836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6" name="AutoShape 16"/>
          <p:cNvSpPr>
            <a:spLocks noChangeArrowheads="1"/>
          </p:cNvSpPr>
          <p:nvPr/>
        </p:nvSpPr>
        <p:spPr bwMode="auto">
          <a:xfrm>
            <a:off x="4635500" y="3824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7" name="AutoShape 17"/>
          <p:cNvSpPr>
            <a:spLocks noChangeArrowheads="1"/>
          </p:cNvSpPr>
          <p:nvPr/>
        </p:nvSpPr>
        <p:spPr bwMode="auto">
          <a:xfrm>
            <a:off x="4495800" y="5037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8" name="AutoShape 18"/>
          <p:cNvSpPr>
            <a:spLocks noChangeArrowheads="1"/>
          </p:cNvSpPr>
          <p:nvPr/>
        </p:nvSpPr>
        <p:spPr bwMode="auto">
          <a:xfrm>
            <a:off x="2247900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9" name="AutoShape 19"/>
          <p:cNvSpPr>
            <a:spLocks noChangeArrowheads="1"/>
          </p:cNvSpPr>
          <p:nvPr/>
        </p:nvSpPr>
        <p:spPr bwMode="auto">
          <a:xfrm>
            <a:off x="3759200" y="5405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0" name="AutoShape 20"/>
          <p:cNvSpPr>
            <a:spLocks noChangeArrowheads="1"/>
          </p:cNvSpPr>
          <p:nvPr/>
        </p:nvSpPr>
        <p:spPr bwMode="auto">
          <a:xfrm>
            <a:off x="4724400" y="456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1" name="AutoShape 21"/>
          <p:cNvSpPr>
            <a:spLocks noChangeArrowheads="1"/>
          </p:cNvSpPr>
          <p:nvPr/>
        </p:nvSpPr>
        <p:spPr bwMode="auto">
          <a:xfrm>
            <a:off x="2787650" y="510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2" name="AutoShape 22"/>
          <p:cNvSpPr>
            <a:spLocks noChangeArrowheads="1"/>
          </p:cNvSpPr>
          <p:nvPr/>
        </p:nvSpPr>
        <p:spPr bwMode="auto">
          <a:xfrm>
            <a:off x="2476500" y="4618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3" name="AutoShape 23"/>
          <p:cNvSpPr>
            <a:spLocks noChangeArrowheads="1"/>
          </p:cNvSpPr>
          <p:nvPr/>
        </p:nvSpPr>
        <p:spPr bwMode="auto">
          <a:xfrm>
            <a:off x="2533650" y="3094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4" name="AutoShape 24"/>
          <p:cNvSpPr>
            <a:spLocks noChangeArrowheads="1"/>
          </p:cNvSpPr>
          <p:nvPr/>
        </p:nvSpPr>
        <p:spPr bwMode="auto">
          <a:xfrm>
            <a:off x="4029075" y="4229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5" name="AutoShape 25"/>
          <p:cNvSpPr>
            <a:spLocks noChangeArrowheads="1"/>
          </p:cNvSpPr>
          <p:nvPr/>
        </p:nvSpPr>
        <p:spPr bwMode="auto">
          <a:xfrm>
            <a:off x="3648075" y="43624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6" name="AutoShape 26"/>
          <p:cNvSpPr>
            <a:spLocks noChangeArrowheads="1"/>
          </p:cNvSpPr>
          <p:nvPr/>
        </p:nvSpPr>
        <p:spPr bwMode="auto">
          <a:xfrm>
            <a:off x="3933825" y="31242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7" name="Oval 27"/>
          <p:cNvSpPr>
            <a:spLocks noChangeArrowheads="1"/>
          </p:cNvSpPr>
          <p:nvPr/>
        </p:nvSpPr>
        <p:spPr bwMode="auto">
          <a:xfrm>
            <a:off x="2638425" y="32099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8" name="AutoShape 28"/>
          <p:cNvSpPr>
            <a:spLocks noChangeArrowheads="1"/>
          </p:cNvSpPr>
          <p:nvPr/>
        </p:nvSpPr>
        <p:spPr bwMode="auto">
          <a:xfrm>
            <a:off x="2686050" y="3246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9" name="AutoShape 29"/>
          <p:cNvSpPr>
            <a:spLocks noChangeArrowheads="1"/>
          </p:cNvSpPr>
          <p:nvPr/>
        </p:nvSpPr>
        <p:spPr bwMode="auto">
          <a:xfrm>
            <a:off x="4610100" y="3227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0" name="Line 30"/>
          <p:cNvSpPr>
            <a:spLocks noChangeShapeType="1"/>
          </p:cNvSpPr>
          <p:nvPr/>
        </p:nvSpPr>
        <p:spPr bwMode="auto">
          <a:xfrm flipH="1" flipV="1">
            <a:off x="7631113" y="23114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51" name="Line 31"/>
          <p:cNvSpPr>
            <a:spLocks noChangeShapeType="1"/>
          </p:cNvSpPr>
          <p:nvPr/>
        </p:nvSpPr>
        <p:spPr bwMode="auto">
          <a:xfrm>
            <a:off x="7600951" y="4398963"/>
            <a:ext cx="2347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52" name="AutoShape 32"/>
          <p:cNvSpPr>
            <a:spLocks noChangeArrowheads="1"/>
          </p:cNvSpPr>
          <p:nvPr/>
        </p:nvSpPr>
        <p:spPr bwMode="auto">
          <a:xfrm>
            <a:off x="7899400" y="3762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3" name="AutoShape 33"/>
          <p:cNvSpPr>
            <a:spLocks noChangeArrowheads="1"/>
          </p:cNvSpPr>
          <p:nvPr/>
        </p:nvSpPr>
        <p:spPr bwMode="auto">
          <a:xfrm>
            <a:off x="7324725" y="41195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4" name="AutoShape 34"/>
          <p:cNvSpPr>
            <a:spLocks noChangeArrowheads="1"/>
          </p:cNvSpPr>
          <p:nvPr/>
        </p:nvSpPr>
        <p:spPr bwMode="auto">
          <a:xfrm>
            <a:off x="7705725" y="4675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5" name="AutoShape 35"/>
          <p:cNvSpPr>
            <a:spLocks noChangeArrowheads="1"/>
          </p:cNvSpPr>
          <p:nvPr/>
        </p:nvSpPr>
        <p:spPr bwMode="auto">
          <a:xfrm>
            <a:off x="8524875" y="4675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6" name="AutoShape 36"/>
          <p:cNvSpPr>
            <a:spLocks noChangeArrowheads="1"/>
          </p:cNvSpPr>
          <p:nvPr/>
        </p:nvSpPr>
        <p:spPr bwMode="auto">
          <a:xfrm>
            <a:off x="7591425" y="38084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7" name="AutoShape 37"/>
          <p:cNvSpPr>
            <a:spLocks noChangeArrowheads="1"/>
          </p:cNvSpPr>
          <p:nvPr/>
        </p:nvSpPr>
        <p:spPr bwMode="auto">
          <a:xfrm>
            <a:off x="7800975" y="4084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8" name="AutoShape 38"/>
          <p:cNvSpPr>
            <a:spLocks noChangeArrowheads="1"/>
          </p:cNvSpPr>
          <p:nvPr/>
        </p:nvSpPr>
        <p:spPr bwMode="auto">
          <a:xfrm>
            <a:off x="8029575" y="471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9" name="AutoShape 39"/>
          <p:cNvSpPr>
            <a:spLocks noChangeArrowheads="1"/>
          </p:cNvSpPr>
          <p:nvPr/>
        </p:nvSpPr>
        <p:spPr bwMode="auto">
          <a:xfrm>
            <a:off x="8010525" y="42084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0" name="AutoShape 40"/>
          <p:cNvSpPr>
            <a:spLocks noChangeArrowheads="1"/>
          </p:cNvSpPr>
          <p:nvPr/>
        </p:nvSpPr>
        <p:spPr bwMode="auto">
          <a:xfrm>
            <a:off x="9617075" y="3843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1" name="AutoShape 41"/>
          <p:cNvSpPr>
            <a:spLocks noChangeArrowheads="1"/>
          </p:cNvSpPr>
          <p:nvPr/>
        </p:nvSpPr>
        <p:spPr bwMode="auto">
          <a:xfrm>
            <a:off x="9477375" y="5056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2" name="AutoShape 42"/>
          <p:cNvSpPr>
            <a:spLocks noChangeArrowheads="1"/>
          </p:cNvSpPr>
          <p:nvPr/>
        </p:nvSpPr>
        <p:spPr bwMode="auto">
          <a:xfrm>
            <a:off x="9001125" y="2808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3" name="AutoShape 43"/>
          <p:cNvSpPr>
            <a:spLocks noChangeArrowheads="1"/>
          </p:cNvSpPr>
          <p:nvPr/>
        </p:nvSpPr>
        <p:spPr bwMode="auto">
          <a:xfrm>
            <a:off x="9007475" y="4071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4" name="AutoShape 44"/>
          <p:cNvSpPr>
            <a:spLocks noChangeArrowheads="1"/>
          </p:cNvSpPr>
          <p:nvPr/>
        </p:nvSpPr>
        <p:spPr bwMode="auto">
          <a:xfrm>
            <a:off x="9705975" y="4579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5" name="AutoShape 45"/>
          <p:cNvSpPr>
            <a:spLocks noChangeArrowheads="1"/>
          </p:cNvSpPr>
          <p:nvPr/>
        </p:nvSpPr>
        <p:spPr bwMode="auto">
          <a:xfrm>
            <a:off x="8531225" y="351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6" name="AutoShape 46"/>
          <p:cNvSpPr>
            <a:spLocks noChangeArrowheads="1"/>
          </p:cNvSpPr>
          <p:nvPr/>
        </p:nvSpPr>
        <p:spPr bwMode="auto">
          <a:xfrm>
            <a:off x="9134475" y="4751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7" name="AutoShape 47"/>
          <p:cNvSpPr>
            <a:spLocks noChangeArrowheads="1"/>
          </p:cNvSpPr>
          <p:nvPr/>
        </p:nvSpPr>
        <p:spPr bwMode="auto">
          <a:xfrm>
            <a:off x="8924925" y="3017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8" name="AutoShape 48"/>
          <p:cNvSpPr>
            <a:spLocks noChangeArrowheads="1"/>
          </p:cNvSpPr>
          <p:nvPr/>
        </p:nvSpPr>
        <p:spPr bwMode="auto">
          <a:xfrm>
            <a:off x="7534275" y="4524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9" name="AutoShape 49"/>
          <p:cNvSpPr>
            <a:spLocks noChangeArrowheads="1"/>
          </p:cNvSpPr>
          <p:nvPr/>
        </p:nvSpPr>
        <p:spPr bwMode="auto">
          <a:xfrm>
            <a:off x="7153275" y="46577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0" name="AutoShape 50"/>
          <p:cNvSpPr>
            <a:spLocks noChangeArrowheads="1"/>
          </p:cNvSpPr>
          <p:nvPr/>
        </p:nvSpPr>
        <p:spPr bwMode="auto">
          <a:xfrm>
            <a:off x="8915400" y="31432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1" name="AutoShape 51"/>
          <p:cNvSpPr>
            <a:spLocks noChangeArrowheads="1"/>
          </p:cNvSpPr>
          <p:nvPr/>
        </p:nvSpPr>
        <p:spPr bwMode="auto">
          <a:xfrm>
            <a:off x="8467725" y="2674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2" name="AutoShape 52"/>
          <p:cNvSpPr>
            <a:spLocks noChangeArrowheads="1"/>
          </p:cNvSpPr>
          <p:nvPr/>
        </p:nvSpPr>
        <p:spPr bwMode="auto">
          <a:xfrm>
            <a:off x="9591675" y="3246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3" name="Line 53"/>
          <p:cNvSpPr>
            <a:spLocks noChangeShapeType="1"/>
          </p:cNvSpPr>
          <p:nvPr/>
        </p:nvSpPr>
        <p:spPr bwMode="auto">
          <a:xfrm flipH="1">
            <a:off x="6383338" y="44005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4" name="Line 54"/>
          <p:cNvSpPr>
            <a:spLocks noChangeShapeType="1"/>
          </p:cNvSpPr>
          <p:nvPr/>
        </p:nvSpPr>
        <p:spPr bwMode="auto">
          <a:xfrm>
            <a:off x="7620000" y="30480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5" name="Line 55"/>
          <p:cNvSpPr>
            <a:spLocks noChangeShapeType="1"/>
          </p:cNvSpPr>
          <p:nvPr/>
        </p:nvSpPr>
        <p:spPr bwMode="auto">
          <a:xfrm flipV="1">
            <a:off x="7848600" y="44196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6" name="Line 56"/>
          <p:cNvSpPr>
            <a:spLocks noChangeShapeType="1"/>
          </p:cNvSpPr>
          <p:nvPr/>
        </p:nvSpPr>
        <p:spPr bwMode="auto">
          <a:xfrm flipV="1">
            <a:off x="6153150" y="30861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7" name="Line 57"/>
          <p:cNvSpPr>
            <a:spLocks noChangeShapeType="1"/>
          </p:cNvSpPr>
          <p:nvPr/>
        </p:nvSpPr>
        <p:spPr bwMode="auto">
          <a:xfrm>
            <a:off x="6134100" y="39243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8" name="AutoShape 58"/>
          <p:cNvSpPr>
            <a:spLocks noChangeArrowheads="1"/>
          </p:cNvSpPr>
          <p:nvPr/>
        </p:nvSpPr>
        <p:spPr bwMode="auto">
          <a:xfrm>
            <a:off x="5105400" y="2362200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9" name="Text Box 59"/>
          <p:cNvSpPr txBox="1">
            <a:spLocks noChangeArrowheads="1"/>
          </p:cNvSpPr>
          <p:nvPr/>
        </p:nvSpPr>
        <p:spPr bwMode="auto">
          <a:xfrm>
            <a:off x="5105400" y="3048001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96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869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02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61937"/>
            <a:ext cx="92964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4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0487"/>
            <a:ext cx="960120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85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52387"/>
            <a:ext cx="95916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904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90487"/>
            <a:ext cx="948690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94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71437"/>
            <a:ext cx="966787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957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95250"/>
            <a:ext cx="96774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495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-28575"/>
            <a:ext cx="935355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01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85725"/>
            <a:ext cx="965835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086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528637"/>
            <a:ext cx="92392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313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90487"/>
            <a:ext cx="968692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2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9" y="0"/>
            <a:ext cx="98774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605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61925"/>
            <a:ext cx="921067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107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47625"/>
            <a:ext cx="86677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544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71437"/>
            <a:ext cx="86201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383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123825"/>
            <a:ext cx="89820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853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85725"/>
            <a:ext cx="896302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328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85725"/>
            <a:ext cx="89154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27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33337"/>
            <a:ext cx="85153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617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19050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The </a:t>
            </a:r>
            <a:r>
              <a:rPr lang="en-US" altLang="zh-CN">
                <a:latin typeface="Times New Roman" panose="02020603050405020304" pitchFamily="18" charset="0"/>
              </a:rPr>
              <a:t>“</a:t>
            </a:r>
            <a:r>
              <a:rPr lang="en-US" altLang="zh-CN"/>
              <a:t>Kernel Trick</a:t>
            </a:r>
            <a:r>
              <a:rPr lang="en-US" altLang="zh-CN">
                <a:latin typeface="Times New Roman" panose="02020603050405020304" pitchFamily="18" charset="0"/>
              </a:rPr>
              <a:t>”</a:t>
            </a:r>
            <a:endParaRPr lang="en-US" altLang="zh-CN"/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1828800" y="914400"/>
            <a:ext cx="883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Times New Roman" panose="02020603050405020304" pitchFamily="18" charset="0"/>
              </a:rPr>
              <a:t>The linear classifier relies on dot product between vectors </a:t>
            </a:r>
            <a:r>
              <a:rPr lang="en-US" altLang="zh-CN" sz="2000" b="1" i="1">
                <a:latin typeface="Times New Roman" panose="02020603050405020304" pitchFamily="18" charset="0"/>
              </a:rPr>
              <a:t>K</a:t>
            </a:r>
            <a:r>
              <a:rPr lang="en-US" altLang="zh-CN" sz="2000" b="1">
                <a:latin typeface="Times New Roman" panose="02020603050405020304" pitchFamily="18" charset="0"/>
              </a:rPr>
              <a:t>(x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</a:rPr>
              <a:t>,x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000" b="1">
                <a:latin typeface="Times New Roman" panose="02020603050405020304" pitchFamily="18" charset="0"/>
              </a:rPr>
              <a:t>)=x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T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j</a:t>
            </a:r>
          </a:p>
          <a:p>
            <a:r>
              <a:rPr lang="en-US" altLang="zh-CN" sz="2000" b="1">
                <a:latin typeface="Times New Roman" panose="02020603050405020304" pitchFamily="18" charset="0"/>
              </a:rPr>
              <a:t>If every data point is mapped into high-dimensional space via some transformation </a:t>
            </a:r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  x</a:t>
            </a:r>
            <a:r>
              <a: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(x), the dot product becomes: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zh-CN" sz="2000" b="1" i="1">
                <a:latin typeface="Times New Roman" panose="02020603050405020304" pitchFamily="18" charset="0"/>
              </a:rPr>
              <a:t>K</a:t>
            </a:r>
            <a:r>
              <a:rPr lang="en-US" altLang="zh-CN" sz="2000" b="1">
                <a:latin typeface="Times New Roman" panose="02020603050405020304" pitchFamily="18" charset="0"/>
              </a:rPr>
              <a:t>(x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</a:rPr>
              <a:t>,x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000" b="1">
                <a:latin typeface="Times New Roman" panose="02020603050405020304" pitchFamily="18" charset="0"/>
              </a:rPr>
              <a:t>)= </a:t>
            </a:r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 b="1">
                <a:latin typeface="Times New Roman" panose="02020603050405020304" pitchFamily="18" charset="0"/>
              </a:rPr>
              <a:t>(x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</a:rPr>
              <a:t>)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 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T</a:t>
            </a:r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 b="1">
                <a:latin typeface="Times New Roman" panose="02020603050405020304" pitchFamily="18" charset="0"/>
              </a:rPr>
              <a:t>(x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000" b="1">
                <a:latin typeface="Times New Roman" panose="02020603050405020304" pitchFamily="18" charset="0"/>
              </a:rPr>
              <a:t>)</a:t>
            </a:r>
          </a:p>
          <a:p>
            <a:r>
              <a:rPr lang="en-US" altLang="zh-CN" sz="2000" b="1">
                <a:latin typeface="Times New Roman" panose="02020603050405020304" pitchFamily="18" charset="0"/>
              </a:rPr>
              <a:t>A </a:t>
            </a:r>
            <a:r>
              <a:rPr lang="en-US" altLang="zh-CN" sz="2000" b="1" i="1">
                <a:latin typeface="Times New Roman" panose="02020603050405020304" pitchFamily="18" charset="0"/>
              </a:rPr>
              <a:t>kernel function</a:t>
            </a:r>
            <a:r>
              <a:rPr lang="en-US" altLang="zh-CN" sz="2000" b="1">
                <a:latin typeface="Times New Roman" panose="02020603050405020304" pitchFamily="18" charset="0"/>
              </a:rPr>
              <a:t> is some function that corresponds to an inner product in some expanded feature space.</a:t>
            </a:r>
          </a:p>
          <a:p>
            <a:r>
              <a:rPr lang="en-US" altLang="zh-CN" sz="2000" b="1">
                <a:latin typeface="Times New Roman" panose="02020603050405020304" pitchFamily="18" charset="0"/>
              </a:rPr>
              <a:t>Example: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	2-dimensional vectors x=[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1   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</a:rPr>
              <a:t>];  let </a:t>
            </a:r>
            <a:r>
              <a:rPr lang="en-US" altLang="zh-CN" sz="2000" b="1" i="1">
                <a:latin typeface="Times New Roman" panose="02020603050405020304" pitchFamily="18" charset="0"/>
              </a:rPr>
              <a:t>K</a:t>
            </a:r>
            <a:r>
              <a:rPr lang="en-US" altLang="zh-CN" sz="2000" b="1">
                <a:latin typeface="Times New Roman" panose="02020603050405020304" pitchFamily="18" charset="0"/>
              </a:rPr>
              <a:t>(x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</a:rPr>
              <a:t>,x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000" b="1">
                <a:latin typeface="Times New Roman" panose="02020603050405020304" pitchFamily="18" charset="0"/>
              </a:rPr>
              <a:t>)=(1 + 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T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000" b="1">
                <a:latin typeface="Times New Roman" panose="02020603050405020304" pitchFamily="18" charset="0"/>
              </a:rPr>
              <a:t>)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2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,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	Need to show that </a:t>
            </a:r>
            <a:r>
              <a:rPr lang="en-US" altLang="zh-CN" sz="2000" b="1" i="1">
                <a:latin typeface="Times New Roman" panose="02020603050405020304" pitchFamily="18" charset="0"/>
              </a:rPr>
              <a:t>K</a:t>
            </a:r>
            <a:r>
              <a:rPr lang="en-US" altLang="zh-CN" sz="2000" b="1">
                <a:latin typeface="Times New Roman" panose="02020603050405020304" pitchFamily="18" charset="0"/>
              </a:rPr>
              <a:t>(x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</a:rPr>
              <a:t>,x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000" b="1">
                <a:latin typeface="Times New Roman" panose="02020603050405020304" pitchFamily="18" charset="0"/>
              </a:rPr>
              <a:t>)= </a:t>
            </a:r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 b="1">
                <a:latin typeface="Times New Roman" panose="02020603050405020304" pitchFamily="18" charset="0"/>
              </a:rPr>
              <a:t>(x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</a:rPr>
              <a:t>)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 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T</a:t>
            </a:r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 b="1">
                <a:latin typeface="Times New Roman" panose="02020603050405020304" pitchFamily="18" charset="0"/>
              </a:rPr>
              <a:t>(x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000" b="1">
                <a:latin typeface="Times New Roman" panose="02020603050405020304" pitchFamily="18" charset="0"/>
              </a:rPr>
              <a:t>):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	 </a:t>
            </a:r>
            <a:r>
              <a:rPr lang="en-US" altLang="zh-CN" sz="2000" b="1" i="1">
                <a:latin typeface="Times New Roman" panose="02020603050405020304" pitchFamily="18" charset="0"/>
              </a:rPr>
              <a:t>K</a:t>
            </a:r>
            <a:r>
              <a:rPr lang="en-US" altLang="zh-CN" sz="2000" b="1">
                <a:latin typeface="Times New Roman" panose="02020603050405020304" pitchFamily="18" charset="0"/>
              </a:rPr>
              <a:t>(x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</a:rPr>
              <a:t>,x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000" b="1">
                <a:latin typeface="Times New Roman" panose="02020603050405020304" pitchFamily="18" charset="0"/>
              </a:rPr>
              <a:t>)=(1 + 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T</a:t>
            </a:r>
            <a:r>
              <a:rPr lang="en-US" altLang="zh-CN" sz="2000" b="1">
                <a:latin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000" b="1">
                <a:latin typeface="Times New Roman" panose="02020603050405020304" pitchFamily="18" charset="0"/>
              </a:rPr>
              <a:t>)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2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1" baseline="-25000">
                <a:latin typeface="Times New Roman" panose="02020603050405020304" pitchFamily="18" charset="0"/>
              </a:rPr>
              <a:t>                           </a:t>
            </a:r>
            <a:r>
              <a:rPr lang="en-US" altLang="zh-CN" sz="2000" b="1">
                <a:latin typeface="Times New Roman" panose="02020603050405020304" pitchFamily="18" charset="0"/>
              </a:rPr>
              <a:t>= 1+ 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i1</a:t>
            </a:r>
            <a:r>
              <a:rPr lang="en-US" altLang="zh-CN" sz="2000" b="1" i="1" baseline="30000">
                <a:latin typeface="Times New Roman" panose="02020603050405020304" pitchFamily="18" charset="0"/>
              </a:rPr>
              <a:t>2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j1</a:t>
            </a:r>
            <a:r>
              <a:rPr lang="en-US" altLang="zh-CN" sz="2000" b="1" i="1" baseline="30000">
                <a:latin typeface="Times New Roman" panose="02020603050405020304" pitchFamily="18" charset="0"/>
              </a:rPr>
              <a:t>2 </a:t>
            </a:r>
            <a:r>
              <a:rPr lang="en-US" altLang="zh-CN" sz="2000" b="1" i="1">
                <a:latin typeface="Times New Roman" panose="02020603050405020304" pitchFamily="18" charset="0"/>
              </a:rPr>
              <a:t>+ </a:t>
            </a:r>
            <a:r>
              <a:rPr lang="en-US" altLang="zh-CN" sz="2000" b="1">
                <a:latin typeface="Times New Roman" panose="02020603050405020304" pitchFamily="18" charset="0"/>
              </a:rPr>
              <a:t>2 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i1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j1</a:t>
            </a:r>
            <a:r>
              <a:rPr lang="en-US" altLang="zh-CN" sz="2000" b="1" i="1" baseline="30000">
                <a:latin typeface="Times New Roman" panose="02020603050405020304" pitchFamily="18" charset="0"/>
              </a:rPr>
              <a:t> 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i2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j2</a:t>
            </a:r>
            <a:r>
              <a:rPr lang="en-US" altLang="zh-CN" sz="2000" b="1" i="1">
                <a:latin typeface="Times New Roman" panose="02020603050405020304" pitchFamily="18" charset="0"/>
              </a:rPr>
              <a:t>+ 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i2</a:t>
            </a:r>
            <a:r>
              <a:rPr lang="en-US" altLang="zh-CN" sz="2000" b="1" i="1" baseline="30000">
                <a:latin typeface="Times New Roman" panose="02020603050405020304" pitchFamily="18" charset="0"/>
              </a:rPr>
              <a:t>2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j2</a:t>
            </a:r>
            <a:r>
              <a:rPr lang="en-US" altLang="zh-CN" sz="2000" b="1" i="1" baseline="30000">
                <a:latin typeface="Times New Roman" panose="02020603050405020304" pitchFamily="18" charset="0"/>
              </a:rPr>
              <a:t>2 </a:t>
            </a:r>
            <a:r>
              <a:rPr lang="en-US" altLang="zh-CN" sz="2000" b="1">
                <a:latin typeface="Times New Roman" panose="02020603050405020304" pitchFamily="18" charset="0"/>
              </a:rPr>
              <a:t>+ 2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i1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j1 </a:t>
            </a:r>
            <a:r>
              <a:rPr lang="en-US" altLang="zh-CN" sz="2000" b="1" i="1">
                <a:latin typeface="Times New Roman" panose="02020603050405020304" pitchFamily="18" charset="0"/>
              </a:rPr>
              <a:t>+ 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i2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j2</a:t>
            </a:r>
            <a:endParaRPr lang="en-US" altLang="zh-CN" sz="2000" b="1" i="1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1" i="1">
                <a:latin typeface="Times New Roman" panose="02020603050405020304" pitchFamily="18" charset="0"/>
              </a:rPr>
              <a:t>	      = </a:t>
            </a:r>
            <a:r>
              <a:rPr lang="en-US" altLang="zh-CN" sz="2000" b="1">
                <a:latin typeface="Times New Roman" panose="02020603050405020304" pitchFamily="18" charset="0"/>
              </a:rPr>
              <a:t>[1  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i1</a:t>
            </a:r>
            <a:r>
              <a:rPr lang="en-US" altLang="zh-CN" sz="2000" b="1" i="1" baseline="30000">
                <a:latin typeface="Times New Roman" panose="02020603050405020304" pitchFamily="18" charset="0"/>
              </a:rPr>
              <a:t>2  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000" b="1">
                <a:latin typeface="Times New Roman" panose="02020603050405020304" pitchFamily="18" charset="0"/>
              </a:rPr>
              <a:t>2 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i1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i2  </a:t>
            </a:r>
            <a:r>
              <a:rPr lang="en-US" altLang="zh-CN" sz="2000" b="1" i="1">
                <a:latin typeface="Times New Roman" panose="02020603050405020304" pitchFamily="18" charset="0"/>
              </a:rPr>
              <a:t> 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i2</a:t>
            </a:r>
            <a:r>
              <a:rPr lang="en-US" altLang="zh-CN" sz="2000" b="1" i="1" baseline="30000">
                <a:latin typeface="Times New Roman" panose="02020603050405020304" pitchFamily="18" charset="0"/>
              </a:rPr>
              <a:t>2  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i1  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i2</a:t>
            </a:r>
            <a:r>
              <a:rPr lang="en-US" altLang="zh-CN" sz="2000" b="1">
                <a:latin typeface="Times New Roman" panose="02020603050405020304" pitchFamily="18" charset="0"/>
              </a:rPr>
              <a:t>]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T </a:t>
            </a:r>
            <a:r>
              <a:rPr lang="en-US" altLang="zh-CN" sz="2000" b="1">
                <a:latin typeface="Times New Roman" panose="02020603050405020304" pitchFamily="18" charset="0"/>
              </a:rPr>
              <a:t>[1  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j1</a:t>
            </a:r>
            <a:r>
              <a:rPr lang="en-US" altLang="zh-CN" sz="2000" b="1" i="1" baseline="30000">
                <a:latin typeface="Times New Roman" panose="02020603050405020304" pitchFamily="18" charset="0"/>
              </a:rPr>
              <a:t>2  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000" b="1">
                <a:latin typeface="Times New Roman" panose="02020603050405020304" pitchFamily="18" charset="0"/>
              </a:rPr>
              <a:t>2 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j1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j2  </a:t>
            </a:r>
            <a:r>
              <a:rPr lang="en-US" altLang="zh-CN" sz="2000" b="1" i="1">
                <a:latin typeface="Times New Roman" panose="02020603050405020304" pitchFamily="18" charset="0"/>
              </a:rPr>
              <a:t> 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j2</a:t>
            </a:r>
            <a:r>
              <a:rPr lang="en-US" altLang="zh-CN" sz="2000" b="1" i="1" baseline="30000">
                <a:latin typeface="Times New Roman" panose="02020603050405020304" pitchFamily="18" charset="0"/>
              </a:rPr>
              <a:t>2  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j1  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j2</a:t>
            </a:r>
            <a:r>
              <a:rPr lang="en-US" altLang="zh-CN" sz="2000" b="1">
                <a:latin typeface="Times New Roman" panose="02020603050405020304" pitchFamily="18" charset="0"/>
              </a:rPr>
              <a:t>]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	      = </a:t>
            </a:r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 b="1">
                <a:latin typeface="Times New Roman" panose="02020603050405020304" pitchFamily="18" charset="0"/>
              </a:rPr>
              <a:t>(x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000" b="1">
                <a:latin typeface="Times New Roman" panose="02020603050405020304" pitchFamily="18" charset="0"/>
              </a:rPr>
              <a:t>)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 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T</a:t>
            </a:r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 b="1">
                <a:latin typeface="Times New Roman" panose="02020603050405020304" pitchFamily="18" charset="0"/>
              </a:rPr>
              <a:t>(x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000" b="1">
                <a:latin typeface="Times New Roman" panose="02020603050405020304" pitchFamily="18" charset="0"/>
              </a:rPr>
              <a:t>),    where </a:t>
            </a:r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 b="1">
                <a:latin typeface="Times New Roman" panose="02020603050405020304" pitchFamily="18" charset="0"/>
              </a:rPr>
              <a:t>(x) = 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</a:rPr>
              <a:t>[1  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000" b="1" i="1" baseline="30000">
                <a:latin typeface="Times New Roman" panose="02020603050405020304" pitchFamily="18" charset="0"/>
              </a:rPr>
              <a:t>2  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000" b="1">
                <a:latin typeface="Times New Roman" panose="02020603050405020304" pitchFamily="18" charset="0"/>
              </a:rPr>
              <a:t>2 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2  </a:t>
            </a:r>
            <a:r>
              <a:rPr lang="en-US" altLang="zh-CN" sz="2000" b="1" i="1">
                <a:latin typeface="Times New Roman" panose="02020603050405020304" pitchFamily="18" charset="0"/>
              </a:rPr>
              <a:t> 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2</a:t>
            </a:r>
            <a:r>
              <a:rPr lang="en-US" altLang="zh-CN" sz="2000" b="1" i="1" baseline="30000">
                <a:latin typeface="Times New Roman" panose="02020603050405020304" pitchFamily="18" charset="0"/>
              </a:rPr>
              <a:t>2   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1  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  <a:r>
              <a:rPr lang="en-US" altLang="zh-CN" sz="2000" b="1" i="1">
                <a:latin typeface="Times New Roman" panose="02020603050405020304" pitchFamily="18" charset="0"/>
              </a:rPr>
              <a:t>x</a:t>
            </a:r>
            <a:r>
              <a:rPr lang="en-US" altLang="zh-CN" sz="2000" b="1" i="1" baseline="-25000">
                <a:latin typeface="Times New Roman" panose="02020603050405020304" pitchFamily="18" charset="0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</a:rPr>
              <a:t>]</a:t>
            </a:r>
          </a:p>
          <a:p>
            <a:pPr>
              <a:buFont typeface="Wingdings" panose="05000000000000000000" pitchFamily="2" charset="2"/>
              <a:buNone/>
            </a:pPr>
            <a:endParaRPr lang="el-GR" altLang="en-US" sz="20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2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19050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What Functions are Kernels?</a:t>
            </a:r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1981200" y="10668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For some functions </a:t>
            </a:r>
            <a:r>
              <a:rPr lang="en-US" altLang="zh-CN" sz="2400" b="1" i="1">
                <a:latin typeface="Times New Roman" panose="02020603050405020304" pitchFamily="18" charset="0"/>
              </a:rPr>
              <a:t>K</a:t>
            </a:r>
            <a:r>
              <a:rPr lang="en-US" altLang="zh-CN" sz="2400" b="1">
                <a:latin typeface="Times New Roman" panose="02020603050405020304" pitchFamily="18" charset="0"/>
              </a:rPr>
              <a:t>(x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</a:rPr>
              <a:t>,x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400" b="1">
                <a:latin typeface="Times New Roman" panose="02020603050405020304" pitchFamily="18" charset="0"/>
              </a:rPr>
              <a:t>) checking that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b="1" i="1">
                <a:latin typeface="Times New Roman" panose="02020603050405020304" pitchFamily="18" charset="0"/>
              </a:rPr>
              <a:t>                K</a:t>
            </a:r>
            <a:r>
              <a:rPr lang="en-US" altLang="zh-CN" sz="2400" b="1">
                <a:latin typeface="Times New Roman" panose="02020603050405020304" pitchFamily="18" charset="0"/>
              </a:rPr>
              <a:t>(x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</a:rPr>
              <a:t>,x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400" b="1">
                <a:latin typeface="Times New Roman" panose="02020603050405020304" pitchFamily="18" charset="0"/>
              </a:rPr>
              <a:t>)= </a:t>
            </a:r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400" b="1">
                <a:latin typeface="Times New Roman" panose="02020603050405020304" pitchFamily="18" charset="0"/>
              </a:rPr>
              <a:t>(x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 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T</a:t>
            </a:r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400" b="1">
                <a:latin typeface="Times New Roman" panose="02020603050405020304" pitchFamily="18" charset="0"/>
              </a:rPr>
              <a:t>(x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400" b="1">
                <a:latin typeface="Times New Roman" panose="02020603050405020304" pitchFamily="18" charset="0"/>
              </a:rPr>
              <a:t>) can be cumbersome.</a:t>
            </a:r>
            <a:r>
              <a:rPr lang="en-US" altLang="zh-CN"/>
              <a:t> </a:t>
            </a:r>
          </a:p>
          <a:p>
            <a:r>
              <a:rPr lang="en-US" altLang="zh-CN" sz="2400" b="1">
                <a:latin typeface="Times New Roman" panose="02020603050405020304" pitchFamily="18" charset="0"/>
              </a:rPr>
              <a:t>Mercer’s theorem: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zh-CN" sz="2400" b="1" i="1">
                <a:latin typeface="Times New Roman" panose="02020603050405020304" pitchFamily="18" charset="0"/>
              </a:rPr>
              <a:t>Every semi-positive definite symmetric function is a kernel</a:t>
            </a:r>
          </a:p>
          <a:p>
            <a:r>
              <a:rPr lang="en-US" altLang="zh-CN" sz="2400" b="1">
                <a:latin typeface="Times New Roman" panose="02020603050405020304" pitchFamily="18" charset="0"/>
              </a:rPr>
              <a:t>Semi-positive definite symmetric functions correspond to a semi-positive definite symmetric Gram matrix: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zh-CN" sz="2400" i="1">
              <a:latin typeface="Times New Roman" panose="02020603050405020304" pitchFamily="18" charset="0"/>
            </a:endParaRPr>
          </a:p>
        </p:txBody>
      </p:sp>
      <p:graphicFrame>
        <p:nvGraphicFramePr>
          <p:cNvPr id="314415" name="Group 47"/>
          <p:cNvGraphicFramePr>
            <a:graphicFrameLocks noGrp="1"/>
          </p:cNvGraphicFramePr>
          <p:nvPr/>
        </p:nvGraphicFramePr>
        <p:xfrm>
          <a:off x="2895600" y="4038600"/>
          <a:ext cx="6858000" cy="1950720"/>
        </p:xfrm>
        <a:graphic>
          <a:graphicData uri="http://schemas.openxmlformats.org/drawingml/2006/table">
            <a:tbl>
              <a:tblPr/>
              <a:tblGrid>
                <a:gridCol w="1370013"/>
                <a:gridCol w="1373187"/>
                <a:gridCol w="1371600"/>
                <a:gridCol w="1373188"/>
                <a:gridCol w="1370012"/>
              </a:tblGrid>
              <a:tr h="4508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4412" name="Text Box 44"/>
          <p:cNvSpPr txBox="1">
            <a:spLocks noChangeArrowheads="1"/>
          </p:cNvSpPr>
          <p:nvPr/>
        </p:nvSpPr>
        <p:spPr bwMode="auto">
          <a:xfrm>
            <a:off x="2057400" y="472440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K=</a:t>
            </a:r>
          </a:p>
        </p:txBody>
      </p:sp>
    </p:spTree>
    <p:extLst>
      <p:ext uri="{BB962C8B-B14F-4D97-AF65-F5344CB8AC3E}">
        <p14:creationId xmlns:p14="http://schemas.microsoft.com/office/powerpoint/2010/main" val="43596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6" name="Rectangle 4"/>
          <p:cNvSpPr>
            <a:spLocks noChangeArrowheads="1"/>
          </p:cNvSpPr>
          <p:nvPr/>
        </p:nvSpPr>
        <p:spPr bwMode="auto">
          <a:xfrm>
            <a:off x="1828800" y="228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Examples of Kernel Functions</a:t>
            </a:r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1905000" y="12192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/>
              <a:t>Linear: </a:t>
            </a:r>
            <a:r>
              <a:rPr lang="en-US" altLang="zh-CN" sz="2800" i="1"/>
              <a:t>K</a:t>
            </a:r>
            <a:r>
              <a:rPr lang="en-US" altLang="zh-CN" sz="2800"/>
              <a:t>(</a:t>
            </a:r>
            <a:r>
              <a:rPr lang="en-US" altLang="zh-CN" sz="2800" b="1"/>
              <a:t>x</a:t>
            </a:r>
            <a:r>
              <a:rPr lang="en-US" altLang="zh-CN" sz="2800" b="1" baseline="-25000"/>
              <a:t>i</a:t>
            </a:r>
            <a:r>
              <a:rPr lang="en-US" altLang="zh-CN" sz="2800"/>
              <a:t>,</a:t>
            </a:r>
            <a:r>
              <a:rPr lang="en-US" altLang="zh-CN" sz="2800" b="1"/>
              <a:t>x</a:t>
            </a:r>
            <a:r>
              <a:rPr lang="en-US" altLang="zh-CN" sz="2800" b="1" baseline="-25000"/>
              <a:t>j</a:t>
            </a:r>
            <a:r>
              <a:rPr lang="en-US" altLang="zh-CN" sz="2800"/>
              <a:t>)= </a:t>
            </a:r>
            <a:r>
              <a:rPr lang="en-US" altLang="zh-CN" sz="2800" b="1"/>
              <a:t>x</a:t>
            </a:r>
            <a:r>
              <a:rPr lang="en-US" altLang="zh-CN" sz="2800" b="1" baseline="-25000"/>
              <a:t>i </a:t>
            </a:r>
            <a:r>
              <a:rPr lang="en-US" altLang="zh-CN" sz="2800" b="1" baseline="30000"/>
              <a:t>T</a:t>
            </a:r>
            <a:r>
              <a:rPr lang="en-US" altLang="zh-CN" sz="2800" b="1"/>
              <a:t>x</a:t>
            </a:r>
            <a:r>
              <a:rPr lang="en-US" altLang="zh-CN" sz="2800" b="1" baseline="-25000"/>
              <a:t>j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400"/>
              <a:t>Polynomial of power </a:t>
            </a:r>
            <a:r>
              <a:rPr lang="en-US" altLang="zh-CN" sz="2400" i="1"/>
              <a:t>p</a:t>
            </a:r>
            <a:r>
              <a:rPr lang="en-US" altLang="zh-CN" sz="2400"/>
              <a:t>: </a:t>
            </a:r>
            <a:r>
              <a:rPr lang="en-US" altLang="zh-CN" sz="2400" i="1"/>
              <a:t>K</a:t>
            </a:r>
            <a:r>
              <a:rPr lang="en-US" altLang="zh-CN" sz="2400"/>
              <a:t>(</a:t>
            </a:r>
            <a:r>
              <a:rPr lang="en-US" altLang="zh-CN" sz="2400" b="1"/>
              <a:t>x</a:t>
            </a:r>
            <a:r>
              <a:rPr lang="en-US" altLang="zh-CN" sz="2400" b="1" baseline="-25000"/>
              <a:t>i</a:t>
            </a:r>
            <a:r>
              <a:rPr lang="en-US" altLang="zh-CN" sz="2400"/>
              <a:t>,</a:t>
            </a:r>
            <a:r>
              <a:rPr lang="en-US" altLang="zh-CN" sz="2400" b="1"/>
              <a:t>x</a:t>
            </a:r>
            <a:r>
              <a:rPr lang="en-US" altLang="zh-CN" sz="2400" b="1" baseline="-25000"/>
              <a:t>j</a:t>
            </a:r>
            <a:r>
              <a:rPr lang="en-US" altLang="zh-CN" sz="2400"/>
              <a:t>)= (1+</a:t>
            </a:r>
            <a:r>
              <a:rPr lang="en-US" altLang="zh-CN" sz="2400">
                <a:cs typeface="Times New Roman" panose="02020603050405020304" pitchFamily="18" charset="0"/>
              </a:rPr>
              <a:t> </a:t>
            </a:r>
            <a:r>
              <a:rPr lang="en-US" altLang="zh-CN" sz="2400" b="1"/>
              <a:t>x</a:t>
            </a:r>
            <a:r>
              <a:rPr lang="en-US" altLang="zh-CN" sz="2400" b="1" baseline="-25000"/>
              <a:t>i </a:t>
            </a:r>
            <a:r>
              <a:rPr lang="en-US" altLang="zh-CN" sz="2400" b="1" baseline="30000"/>
              <a:t>T</a:t>
            </a:r>
            <a:r>
              <a:rPr lang="en-US" altLang="zh-CN" sz="2400" b="1"/>
              <a:t>x</a:t>
            </a:r>
            <a:r>
              <a:rPr lang="en-US" altLang="zh-CN" sz="2400" b="1" baseline="-25000"/>
              <a:t>j</a:t>
            </a:r>
            <a:r>
              <a:rPr lang="en-US" altLang="zh-CN" sz="2400"/>
              <a:t>)</a:t>
            </a:r>
            <a:r>
              <a:rPr lang="en-US" altLang="zh-CN" sz="2400" i="1" baseline="30000"/>
              <a:t>p</a:t>
            </a:r>
          </a:p>
          <a:p>
            <a:endParaRPr lang="en-US" altLang="zh-CN" sz="2400"/>
          </a:p>
          <a:p>
            <a:r>
              <a:rPr lang="en-US" altLang="zh-CN" sz="2400"/>
              <a:t>Gaussian (radial-basis function network):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/>
          </a:p>
          <a:p>
            <a:endParaRPr lang="en-US" altLang="zh-CN"/>
          </a:p>
          <a:p>
            <a:endParaRPr lang="en-US" altLang="zh-CN" sz="2400"/>
          </a:p>
          <a:p>
            <a:r>
              <a:rPr lang="en-US" altLang="zh-CN" sz="2400"/>
              <a:t>Sigmoid: </a:t>
            </a:r>
            <a:r>
              <a:rPr lang="en-US" altLang="zh-CN" sz="2400" i="1"/>
              <a:t>K</a:t>
            </a:r>
            <a:r>
              <a:rPr lang="en-US" altLang="zh-CN" sz="2400"/>
              <a:t>(</a:t>
            </a:r>
            <a:r>
              <a:rPr lang="en-US" altLang="zh-CN" sz="2400" b="1"/>
              <a:t>x</a:t>
            </a:r>
            <a:r>
              <a:rPr lang="en-US" altLang="zh-CN" sz="2400" b="1" baseline="-25000"/>
              <a:t>i</a:t>
            </a:r>
            <a:r>
              <a:rPr lang="en-US" altLang="zh-CN" sz="2400"/>
              <a:t>,</a:t>
            </a:r>
            <a:r>
              <a:rPr lang="en-US" altLang="zh-CN" sz="2400" b="1"/>
              <a:t>x</a:t>
            </a:r>
            <a:r>
              <a:rPr lang="en-US" altLang="zh-CN" sz="2400" b="1" baseline="-25000"/>
              <a:t>j</a:t>
            </a:r>
            <a:r>
              <a:rPr lang="en-US" altLang="zh-CN" sz="2400"/>
              <a:t>)= tanh(</a:t>
            </a:r>
            <a:r>
              <a:rPr lang="el-GR" altLang="en-US" sz="2400">
                <a:cs typeface="Times New Roman" panose="02020603050405020304" pitchFamily="18" charset="0"/>
              </a:rPr>
              <a:t>β</a:t>
            </a:r>
            <a:r>
              <a:rPr lang="en-US" altLang="zh-CN" sz="2400" baseline="-25000">
                <a:cs typeface="Times New Roman" panose="02020603050405020304" pitchFamily="18" charset="0"/>
              </a:rPr>
              <a:t>0</a:t>
            </a:r>
            <a:r>
              <a:rPr lang="en-US" altLang="zh-CN" sz="2400" b="1"/>
              <a:t>x</a:t>
            </a:r>
            <a:r>
              <a:rPr lang="en-US" altLang="zh-CN" sz="2400" b="1" baseline="-25000"/>
              <a:t>i </a:t>
            </a:r>
            <a:r>
              <a:rPr lang="en-US" altLang="zh-CN" sz="2400" b="1" baseline="30000"/>
              <a:t>T</a:t>
            </a:r>
            <a:r>
              <a:rPr lang="en-US" altLang="zh-CN" sz="2400" b="1"/>
              <a:t>x</a:t>
            </a:r>
            <a:r>
              <a:rPr lang="en-US" altLang="zh-CN" sz="2400" b="1" baseline="-25000"/>
              <a:t>j </a:t>
            </a:r>
            <a:r>
              <a:rPr lang="en-US" altLang="zh-CN" sz="2400"/>
              <a:t>+ </a:t>
            </a:r>
            <a:r>
              <a:rPr lang="el-GR" altLang="en-US" sz="2400">
                <a:cs typeface="Times New Roman" panose="02020603050405020304" pitchFamily="18" charset="0"/>
              </a:rPr>
              <a:t>β</a:t>
            </a:r>
            <a:r>
              <a:rPr lang="en-US" altLang="zh-CN" sz="2400" baseline="-25000">
                <a:cs typeface="Times New Roman" panose="02020603050405020304" pitchFamily="18" charset="0"/>
              </a:rPr>
              <a:t>1</a:t>
            </a:r>
            <a:r>
              <a:rPr lang="en-US" altLang="zh-CN" sz="2400">
                <a:cs typeface="Times New Roman" panose="02020603050405020304" pitchFamily="18" charset="0"/>
              </a:rPr>
              <a:t>)</a:t>
            </a:r>
            <a:endParaRPr lang="en-US" altLang="zh-CN" sz="2400" i="1" baseline="30000"/>
          </a:p>
        </p:txBody>
      </p:sp>
      <p:graphicFrame>
        <p:nvGraphicFramePr>
          <p:cNvPr id="315399" name="Object 7"/>
          <p:cNvGraphicFramePr>
            <a:graphicFrameLocks noChangeAspect="1"/>
          </p:cNvGraphicFramePr>
          <p:nvPr/>
        </p:nvGraphicFramePr>
        <p:xfrm>
          <a:off x="3276601" y="3505201"/>
          <a:ext cx="3948113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3" imgW="1739880" imgH="482400" progId="Equation.3">
                  <p:embed/>
                </p:oleObj>
              </mc:Choice>
              <mc:Fallback>
                <p:oleObj name="Equation" r:id="rId3" imgW="1739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3505201"/>
                        <a:ext cx="3948113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484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40" y="0"/>
            <a:ext cx="100965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555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1905000" y="228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Non-linear SVMs Mathematically</a:t>
            </a: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1905000" y="11430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Dual problem formulation:</a:t>
            </a: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</a:rPr>
              <a:t>The solution is:</a:t>
            </a: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</a:rPr>
              <a:t>Optimization techniques for finding </a:t>
            </a:r>
            <a:r>
              <a:rPr lang="el-GR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 remain the same!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2438400" y="1676400"/>
            <a:ext cx="7086600" cy="1569660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latin typeface="Times New Roman" panose="02020603050405020304" pitchFamily="18" charset="0"/>
              </a:rPr>
              <a:t>Find </a:t>
            </a:r>
            <a:r>
              <a:rPr lang="el-GR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l-GR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</a:rPr>
              <a:t>such that</a:t>
            </a:r>
          </a:p>
          <a:p>
            <a:pPr algn="l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Q(</a:t>
            </a:r>
            <a:r>
              <a:rPr lang="el-GR" altLang="en-US" sz="2400" b="1">
                <a:latin typeface="Times New Roman" panose="02020603050405020304" pitchFamily="18" charset="0"/>
              </a:rPr>
              <a:t>α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½</a:t>
            </a:r>
            <a:r>
              <a:rPr lang="el-GR" altLang="en-US" sz="2400" b="1">
                <a:latin typeface="Times New Roman" panose="02020603050405020304" pitchFamily="18" charset="0"/>
              </a:rPr>
              <a:t>ΣΣ</a:t>
            </a:r>
            <a:r>
              <a:rPr lang="el-GR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400" b="1" i="1">
                <a:latin typeface="Times New Roman" panose="02020603050405020304" pitchFamily="18" charset="0"/>
              </a:rPr>
              <a:t>K</a:t>
            </a:r>
            <a:r>
              <a:rPr lang="en-US" altLang="zh-CN" sz="2400" b="1">
                <a:latin typeface="Times New Roman" panose="02020603050405020304" pitchFamily="18" charset="0"/>
              </a:rPr>
              <a:t>(x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</a:rPr>
              <a:t>,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</a:rPr>
              <a:t>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400" b="1">
                <a:latin typeface="Times New Roman" panose="02020603050405020304" pitchFamily="18" charset="0"/>
              </a:rPr>
              <a:t>) is maximized and </a:t>
            </a:r>
          </a:p>
          <a:p>
            <a:pPr algn="l"/>
            <a:r>
              <a:rPr lang="en-US" altLang="zh-CN" sz="2400" b="1">
                <a:latin typeface="Times New Roman" panose="02020603050405020304" pitchFamily="18" charset="0"/>
              </a:rPr>
              <a:t>(1)  </a:t>
            </a:r>
            <a:r>
              <a:rPr lang="el-GR" altLang="en-US" sz="2400" b="1">
                <a:latin typeface="Times New Roman" panose="02020603050405020304" pitchFamily="18" charset="0"/>
              </a:rPr>
              <a:t>Σ</a:t>
            </a:r>
            <a:r>
              <a:rPr lang="el-GR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algn="l"/>
            <a:r>
              <a:rPr lang="en-US" altLang="zh-CN" sz="2400" b="1">
                <a:latin typeface="Times New Roman" panose="02020603050405020304" pitchFamily="18" charset="0"/>
              </a:rPr>
              <a:t>(2) </a:t>
            </a:r>
            <a:r>
              <a:rPr lang="el-GR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≥ 0 for all </a:t>
            </a:r>
            <a:r>
              <a:rPr lang="el-GR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3810000" y="4495801"/>
            <a:ext cx="3276600" cy="461665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400" b="1" i="1">
                <a:latin typeface="Times New Roman" panose="02020603050405020304" pitchFamily="18" charset="0"/>
              </a:rPr>
              <a:t>f</a:t>
            </a:r>
            <a:r>
              <a:rPr lang="en-US" altLang="zh-CN" sz="2400" b="1">
                <a:latin typeface="Times New Roman" panose="02020603050405020304" pitchFamily="18" charset="0"/>
              </a:rPr>
              <a:t>(x) = </a:t>
            </a:r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i="1">
                <a:latin typeface="Times New Roman" panose="02020603050405020304" pitchFamily="18" charset="0"/>
              </a:rPr>
              <a:t>K</a:t>
            </a:r>
            <a:r>
              <a:rPr lang="en-US" altLang="zh-CN" sz="2400" b="1">
                <a:latin typeface="Times New Roman" panose="02020603050405020304" pitchFamily="18" charset="0"/>
              </a:rPr>
              <a:t>(x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</a:rPr>
              <a:t>,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</a:rPr>
              <a:t>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400" b="1">
                <a:latin typeface="Times New Roman" panose="02020603050405020304" pitchFamily="18" charset="0"/>
              </a:rPr>
              <a:t>)+ 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6200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1981200" y="1371601"/>
            <a:ext cx="75438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/>
              <a:t>SVM locates a separating hyperplane in the feature space and classify points in that space </a:t>
            </a:r>
          </a:p>
          <a:p>
            <a:r>
              <a:rPr lang="en-US" altLang="zh-CN" sz="2800"/>
              <a:t>It does not need to represent the space explicitly, simply by defining a kernel function</a:t>
            </a:r>
          </a:p>
          <a:p>
            <a:r>
              <a:rPr lang="en-US" altLang="zh-CN" sz="2800"/>
              <a:t>The kernel function plays the role of the dot product in the feature space.</a:t>
            </a:r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Nonlinear SVM - Overview</a:t>
            </a:r>
          </a:p>
        </p:txBody>
      </p:sp>
    </p:spTree>
    <p:extLst>
      <p:ext uri="{BB962C8B-B14F-4D97-AF65-F5344CB8AC3E}">
        <p14:creationId xmlns:p14="http://schemas.microsoft.com/office/powerpoint/2010/main" val="16218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31" y="105527"/>
            <a:ext cx="922972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40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38100"/>
            <a:ext cx="98583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375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04787"/>
            <a:ext cx="93726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275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9062"/>
            <a:ext cx="990600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993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23825"/>
            <a:ext cx="96774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064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8587"/>
            <a:ext cx="97536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508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Properties of SVM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 b="1"/>
              <a:t>Flexibility in choosing a similarity function</a:t>
            </a:r>
          </a:p>
          <a:p>
            <a:pPr>
              <a:lnSpc>
                <a:spcPct val="80000"/>
              </a:lnSpc>
            </a:pPr>
            <a:r>
              <a:rPr lang="en-US" altLang="zh-CN" sz="2400" b="1"/>
              <a:t>Sparseness of solution when dealing with large data sets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800" b="1"/>
              <a:t>    </a:t>
            </a:r>
            <a:r>
              <a:rPr lang="en-US" altLang="zh-CN" sz="2000" b="1"/>
              <a:t>- only support vectors are used to specify the separating hyperplane </a:t>
            </a:r>
          </a:p>
          <a:p>
            <a:pPr>
              <a:lnSpc>
                <a:spcPct val="80000"/>
              </a:lnSpc>
            </a:pPr>
            <a:r>
              <a:rPr lang="en-US" altLang="zh-CN" sz="2400" b="1"/>
              <a:t>Ability to handle large feature spaces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400" b="1"/>
              <a:t>   </a:t>
            </a:r>
            <a:r>
              <a:rPr lang="en-US" altLang="zh-CN" sz="2000" b="1"/>
              <a:t>- complexity does not depend on the dimensionality of the feature space</a:t>
            </a:r>
          </a:p>
          <a:p>
            <a:pPr>
              <a:lnSpc>
                <a:spcPct val="80000"/>
              </a:lnSpc>
            </a:pPr>
            <a:r>
              <a:rPr lang="en-US" altLang="zh-CN" sz="2400" b="1"/>
              <a:t>Overfitting can be controlled by soft margin approach</a:t>
            </a:r>
          </a:p>
          <a:p>
            <a:pPr>
              <a:lnSpc>
                <a:spcPct val="80000"/>
              </a:lnSpc>
            </a:pPr>
            <a:r>
              <a:rPr lang="en-US" altLang="zh-CN" sz="2400" b="1"/>
              <a:t>Nice math property: </a:t>
            </a:r>
            <a:r>
              <a:rPr lang="en-US" altLang="zh-CN" sz="2000" b="1"/>
              <a:t>a simple convex optimization problem which is guaranteed to converge to a single global solution</a:t>
            </a:r>
          </a:p>
          <a:p>
            <a:pPr>
              <a:lnSpc>
                <a:spcPct val="80000"/>
              </a:lnSpc>
            </a:pPr>
            <a:r>
              <a:rPr lang="en-US" altLang="zh-CN" sz="2400" b="1"/>
              <a:t>Feature Selection</a:t>
            </a:r>
          </a:p>
        </p:txBody>
      </p:sp>
    </p:spTree>
    <p:extLst>
      <p:ext uri="{BB962C8B-B14F-4D97-AF65-F5344CB8AC3E}">
        <p14:creationId xmlns:p14="http://schemas.microsoft.com/office/powerpoint/2010/main" val="357288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Weakness of SVM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zh-CN" sz="2400" b="1"/>
              <a:t>It is sensitive to noise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600"/>
              <a:t>   </a:t>
            </a:r>
            <a:r>
              <a:rPr lang="en-US" altLang="zh-CN" sz="2000" b="1"/>
              <a:t>- A relatively small number of mislabeled examples can dramatically decrease the performance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CN" sz="2000" b="1"/>
          </a:p>
          <a:p>
            <a:pPr>
              <a:lnSpc>
                <a:spcPct val="80000"/>
              </a:lnSpc>
            </a:pPr>
            <a:r>
              <a:rPr lang="en-US" altLang="zh-CN" sz="2400" b="1"/>
              <a:t>It only considers two classes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600"/>
              <a:t>   </a:t>
            </a:r>
            <a:r>
              <a:rPr lang="en-US" altLang="zh-CN" sz="2000" b="1"/>
              <a:t>- how to do multi-class classification with SVM?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/>
              <a:t>    - Answer: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/>
              <a:t>    1) with output arity m, learn m SVM’s</a:t>
            </a:r>
          </a:p>
          <a:p>
            <a:pPr lvl="1">
              <a:lnSpc>
                <a:spcPct val="80000"/>
              </a:lnSpc>
            </a:pPr>
            <a:r>
              <a:rPr lang="en-US" altLang="zh-CN" sz="2000" b="1">
                <a:solidFill>
                  <a:schemeClr val="hlink"/>
                </a:solidFill>
              </a:rPr>
              <a:t>SVM 1 learns “Output==1” vs “Output != 1”</a:t>
            </a:r>
          </a:p>
          <a:p>
            <a:pPr lvl="1">
              <a:lnSpc>
                <a:spcPct val="80000"/>
              </a:lnSpc>
            </a:pPr>
            <a:r>
              <a:rPr lang="en-US" altLang="zh-CN" sz="2000" b="1">
                <a:solidFill>
                  <a:schemeClr val="hlink"/>
                </a:solidFill>
              </a:rPr>
              <a:t>SVM 2 learns “Output==2” vs “Output != 2”</a:t>
            </a:r>
          </a:p>
          <a:p>
            <a:pPr lvl="1">
              <a:lnSpc>
                <a:spcPct val="80000"/>
              </a:lnSpc>
            </a:pPr>
            <a:r>
              <a:rPr lang="en-US" altLang="zh-CN" sz="2000" b="1">
                <a:solidFill>
                  <a:schemeClr val="hlink"/>
                </a:solidFill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zh-CN" sz="2000" b="1">
                <a:solidFill>
                  <a:schemeClr val="hlink"/>
                </a:solidFill>
              </a:rPr>
              <a:t>SVM m learns “Output==m” vs “Output != m”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/>
              <a:t>     2)To predict the output for a new input, just predict with each SVM and find out which one puts the prediction the furthest into the positive region.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 b="1"/>
          </a:p>
        </p:txBody>
      </p:sp>
    </p:spTree>
    <p:extLst>
      <p:ext uri="{BB962C8B-B14F-4D97-AF65-F5344CB8AC3E}">
        <p14:creationId xmlns:p14="http://schemas.microsoft.com/office/powerpoint/2010/main" val="66174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0"/>
            <a:ext cx="100679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514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SVM Applications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/>
              <a:t>SVM has been used successfully in many real-world problems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/>
              <a:t>   </a:t>
            </a:r>
            <a:r>
              <a:rPr lang="en-US" altLang="zh-CN" sz="2400" b="1"/>
              <a:t>- text (and hypertext) categorization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b="1"/>
              <a:t>   - image classification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b="1"/>
              <a:t>   - bioinformatics (Protein classification,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b="1"/>
              <a:t>      Cancer classification)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b="1"/>
              <a:t>   - hand-written character recognition</a:t>
            </a:r>
          </a:p>
        </p:txBody>
      </p:sp>
    </p:spTree>
    <p:extLst>
      <p:ext uri="{BB962C8B-B14F-4D97-AF65-F5344CB8AC3E}">
        <p14:creationId xmlns:p14="http://schemas.microsoft.com/office/powerpoint/2010/main" val="11098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Application 1: Cancer Classification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295400"/>
            <a:ext cx="4114800" cy="4572000"/>
          </a:xfrm>
        </p:spPr>
        <p:txBody>
          <a:bodyPr/>
          <a:lstStyle/>
          <a:p>
            <a:r>
              <a:rPr lang="en-US" altLang="zh-CN" sz="2600"/>
              <a:t>High Dimensional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1"/>
              <a:t>    - p&gt;1000; n&lt;100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000" b="1"/>
          </a:p>
          <a:p>
            <a:r>
              <a:rPr lang="en-US" altLang="zh-CN" sz="2600"/>
              <a:t>Imbalanced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600"/>
              <a:t>    </a:t>
            </a:r>
            <a:r>
              <a:rPr lang="en-US" altLang="zh-CN" sz="2000" b="1"/>
              <a:t>- less positive samples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000" b="1"/>
          </a:p>
          <a:p>
            <a:pPr>
              <a:buFont typeface="Wingdings" panose="05000000000000000000" pitchFamily="2" charset="2"/>
              <a:buNone/>
            </a:pPr>
            <a:endParaRPr lang="en-US" altLang="zh-CN" sz="2000" b="1"/>
          </a:p>
          <a:p>
            <a:pPr>
              <a:buFont typeface="Wingdings" panose="05000000000000000000" pitchFamily="2" charset="2"/>
              <a:buNone/>
            </a:pPr>
            <a:endParaRPr lang="en-US" altLang="zh-CN" sz="2000" b="1"/>
          </a:p>
          <a:p>
            <a:r>
              <a:rPr lang="en-US" altLang="zh-CN" sz="2600"/>
              <a:t>Many irrelevant features</a:t>
            </a:r>
          </a:p>
          <a:p>
            <a:r>
              <a:rPr lang="en-US" altLang="zh-CN" sz="2600"/>
              <a:t>Noisy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000" b="1"/>
          </a:p>
          <a:p>
            <a:pPr>
              <a:buFont typeface="Wingdings" panose="05000000000000000000" pitchFamily="2" charset="2"/>
              <a:buNone/>
            </a:pPr>
            <a:endParaRPr lang="en-US" altLang="zh-CN" sz="2600"/>
          </a:p>
          <a:p>
            <a:endParaRPr lang="en-US" altLang="zh-CN" sz="2600"/>
          </a:p>
        </p:txBody>
      </p:sp>
      <p:graphicFrame>
        <p:nvGraphicFramePr>
          <p:cNvPr id="328755" name="Group 51"/>
          <p:cNvGraphicFramePr>
            <a:graphicFrameLocks noGrp="1"/>
          </p:cNvGraphicFramePr>
          <p:nvPr>
            <p:ph sz="quarter" idx="2"/>
          </p:nvPr>
        </p:nvGraphicFramePr>
        <p:xfrm>
          <a:off x="6172200" y="1600201"/>
          <a:ext cx="4038600" cy="2195831"/>
        </p:xfrm>
        <a:graphic>
          <a:graphicData uri="http://schemas.openxmlformats.org/drawingml/2006/table">
            <a:tbl>
              <a:tblPr/>
              <a:tblGrid>
                <a:gridCol w="1322388"/>
                <a:gridCol w="654050"/>
                <a:gridCol w="655637"/>
                <a:gridCol w="752475"/>
                <a:gridCol w="654050"/>
              </a:tblGrid>
              <a:tr h="344488">
                <a:tc grid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Patients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g-p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P-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752" name="Object 48"/>
          <p:cNvGraphicFramePr>
            <a:graphicFrameLocks noChangeAspect="1"/>
          </p:cNvGraphicFramePr>
          <p:nvPr>
            <p:ph sz="quarter" idx="3"/>
          </p:nvPr>
        </p:nvGraphicFramePr>
        <p:xfrm>
          <a:off x="2362200" y="3657600"/>
          <a:ext cx="289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3" imgW="1447560" imgH="419040" progId="Equation.3">
                  <p:embed/>
                </p:oleObj>
              </mc:Choice>
              <mc:Fallback>
                <p:oleObj name="Equation" r:id="rId3" imgW="1447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657600"/>
                        <a:ext cx="2895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56" name="Line 52"/>
          <p:cNvSpPr>
            <a:spLocks noChangeShapeType="1"/>
          </p:cNvSpPr>
          <p:nvPr/>
        </p:nvSpPr>
        <p:spPr bwMode="auto">
          <a:xfrm>
            <a:off x="61722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57" name="Rectangle 53"/>
          <p:cNvSpPr>
            <a:spLocks noChangeArrowheads="1"/>
          </p:cNvSpPr>
          <p:nvPr/>
        </p:nvSpPr>
        <p:spPr bwMode="auto">
          <a:xfrm>
            <a:off x="7010400" y="4114800"/>
            <a:ext cx="3429000" cy="2057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>
                <a:solidFill>
                  <a:srgbClr val="CC0000"/>
                </a:solidFill>
              </a:rPr>
              <a:t>FEATURE SELECTION</a:t>
            </a:r>
          </a:p>
          <a:p>
            <a:pPr algn="ctr"/>
            <a:endParaRPr lang="en-US" altLang="zh-CN" b="1">
              <a:solidFill>
                <a:srgbClr val="CC0000"/>
              </a:solidFill>
            </a:endParaRPr>
          </a:p>
          <a:p>
            <a:pPr algn="ctr"/>
            <a:r>
              <a:rPr lang="en-US" altLang="zh-CN" b="1"/>
              <a:t>In the linear case,</a:t>
            </a:r>
          </a:p>
          <a:p>
            <a:pPr algn="ctr"/>
            <a:r>
              <a:rPr lang="en-US" altLang="zh-CN" b="1"/>
              <a:t>w</a:t>
            </a:r>
            <a:r>
              <a:rPr lang="en-US" altLang="zh-CN" b="1" baseline="-25000"/>
              <a:t>i</a:t>
            </a:r>
            <a:r>
              <a:rPr lang="en-US" altLang="zh-CN" b="1" baseline="30000"/>
              <a:t>2</a:t>
            </a:r>
            <a:r>
              <a:rPr lang="en-US" altLang="zh-CN" b="1"/>
              <a:t> gives the ranking of dim i</a:t>
            </a:r>
          </a:p>
        </p:txBody>
      </p:sp>
      <p:sp>
        <p:nvSpPr>
          <p:cNvPr id="328758" name="Line 54"/>
          <p:cNvSpPr>
            <a:spLocks noChangeShapeType="1"/>
          </p:cNvSpPr>
          <p:nvPr/>
        </p:nvSpPr>
        <p:spPr bwMode="auto">
          <a:xfrm>
            <a:off x="3276600" y="5334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59" name="Rectangle 55"/>
          <p:cNvSpPr>
            <a:spLocks noChangeArrowheads="1"/>
          </p:cNvSpPr>
          <p:nvPr/>
        </p:nvSpPr>
        <p:spPr bwMode="auto">
          <a:xfrm>
            <a:off x="1905000" y="5715000"/>
            <a:ext cx="4953000" cy="533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/>
              <a:t>SVM is sensitive to noisy (mis-labeled) data </a:t>
            </a:r>
            <a:r>
              <a:rPr lang="en-US" altLang="zh-CN" b="1">
                <a:sym typeface="Wingdings" panose="05000000000000000000" pitchFamily="2" charset="2"/>
              </a:rPr>
              <a:t></a:t>
            </a:r>
            <a:endParaRPr lang="en-US" altLang="zh-CN" b="1"/>
          </a:p>
        </p:txBody>
      </p:sp>
    </p:spTree>
    <p:extLst>
      <p:ext uri="{BB962C8B-B14F-4D97-AF65-F5344CB8AC3E}">
        <p14:creationId xmlns:p14="http://schemas.microsoft.com/office/powerpoint/2010/main" val="105890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56" grpId="0" animBg="1"/>
      <p:bldP spid="32875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Application 2: Text Categorization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Task: The classification of natural text (or hypertext) documents into a fixed number of predefined categories based on their content.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/>
              <a:t>   </a:t>
            </a:r>
            <a:r>
              <a:rPr lang="en-US" altLang="zh-CN" sz="2400"/>
              <a:t>- email filtering, web searching, sorting documents by topic, etc..</a:t>
            </a:r>
          </a:p>
          <a:p>
            <a:r>
              <a:rPr lang="en-US" altLang="zh-CN"/>
              <a:t>A document can be assigned to more than one category, so this can be viewed as a series of binary classification problems, one for each category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88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2074864" y="304801"/>
            <a:ext cx="85931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algn="l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algn="l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algn="l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algn="l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457200" defTabSz="10080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914400" defTabSz="10080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1371600" defTabSz="10080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1828800" defTabSz="10080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r>
              <a:rPr lang="en-GB" altLang="zh-CN"/>
              <a:t>Representation of Text</a:t>
            </a: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1905000" y="13716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77825" indent="-377825" algn="l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19150" indent="-315913" algn="l" defTabSz="100806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60475" indent="-252413" algn="l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63713" indent="-252413" algn="l" defTabSz="10080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68538" indent="-252413" algn="l" defTabSz="10080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257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829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401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973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zh-CN" sz="2400"/>
              <a:t>IR</a:t>
            </a:r>
            <a:r>
              <a:rPr lang="en-GB" altLang="zh-CN" sz="2400">
                <a:latin typeface="Tahoma" panose="020B0604030504040204" pitchFamily="34" charset="0"/>
              </a:rPr>
              <a:t>’</a:t>
            </a:r>
            <a:r>
              <a:rPr lang="en-GB" altLang="zh-CN" sz="2400"/>
              <a:t>s vector space model (aka bag-of-words representation)</a:t>
            </a:r>
          </a:p>
          <a:p>
            <a:r>
              <a:rPr lang="en-GB" altLang="zh-CN" sz="2400"/>
              <a:t>A doc is represented by a vector indexed by a pre-fixed set or dictionary of terms</a:t>
            </a:r>
          </a:p>
          <a:p>
            <a:r>
              <a:rPr lang="en-GB" altLang="zh-CN" sz="2400"/>
              <a:t>Values of an entry can be binary or weights</a:t>
            </a:r>
          </a:p>
          <a:p>
            <a:endParaRPr lang="en-GB" altLang="zh-CN" sz="2400"/>
          </a:p>
          <a:p>
            <a:endParaRPr lang="en-GB" altLang="zh-CN" sz="2400"/>
          </a:p>
          <a:p>
            <a:endParaRPr lang="en-GB" altLang="zh-CN" sz="2400"/>
          </a:p>
          <a:p>
            <a:r>
              <a:rPr lang="en-GB" altLang="zh-CN" sz="2400"/>
              <a:t>Normalization, stop words, word stems </a:t>
            </a:r>
          </a:p>
          <a:p>
            <a:r>
              <a:rPr lang="en-GB" altLang="zh-CN" sz="2400"/>
              <a:t>Doc x =&gt; </a:t>
            </a:r>
            <a:r>
              <a:rPr lang="en-US" altLang="zh-CN" sz="2400" b="1"/>
              <a:t>φ</a:t>
            </a:r>
            <a:r>
              <a:rPr lang="en-US" altLang="zh-CN" sz="2400"/>
              <a:t>(</a:t>
            </a:r>
            <a:r>
              <a:rPr lang="en-US" altLang="zh-CN" sz="2400" i="1"/>
              <a:t>x</a:t>
            </a:r>
            <a:r>
              <a:rPr lang="en-US" altLang="zh-CN" sz="2400"/>
              <a:t>)</a:t>
            </a:r>
            <a:endParaRPr lang="en-GB" altLang="zh-CN" sz="2400"/>
          </a:p>
          <a:p>
            <a:pPr>
              <a:buFont typeface="Wingdings" panose="05000000000000000000" pitchFamily="2" charset="2"/>
              <a:buNone/>
            </a:pPr>
            <a:r>
              <a:rPr lang="en-GB" altLang="zh-CN"/>
              <a:t>    </a:t>
            </a:r>
          </a:p>
        </p:txBody>
      </p:sp>
      <p:pic>
        <p:nvPicPr>
          <p:cNvPr id="355335" name="Picture 7" descr="figu15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1"/>
            <a:ext cx="26670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Text Categorization using SVM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b="1"/>
              <a:t>The distance between two documents is φ(</a:t>
            </a:r>
            <a:r>
              <a:rPr lang="en-US" altLang="zh-CN" sz="2400" b="1" i="1"/>
              <a:t>x</a:t>
            </a:r>
            <a:r>
              <a:rPr lang="en-US" altLang="zh-CN" sz="2400" b="1"/>
              <a:t>)·φ(</a:t>
            </a:r>
            <a:r>
              <a:rPr lang="en-US" altLang="zh-CN" sz="2400" b="1" i="1"/>
              <a:t>z)</a:t>
            </a:r>
            <a:r>
              <a:rPr lang="en-US" altLang="zh-CN" sz="2400" b="1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b="1"/>
              <a:t>    </a:t>
            </a:r>
          </a:p>
          <a:p>
            <a:r>
              <a:rPr lang="en-US" altLang="zh-CN" sz="2400" b="1" i="1"/>
              <a:t>K</a:t>
            </a:r>
            <a:r>
              <a:rPr lang="en-US" altLang="zh-CN" sz="2400" b="1"/>
              <a:t>(</a:t>
            </a:r>
            <a:r>
              <a:rPr lang="en-US" altLang="zh-CN" sz="2400" b="1" i="1"/>
              <a:t>x,z</a:t>
            </a:r>
            <a:r>
              <a:rPr lang="en-US" altLang="zh-CN" sz="2400" b="1"/>
              <a:t>) = 〈φ(</a:t>
            </a:r>
            <a:r>
              <a:rPr lang="en-US" altLang="zh-CN" sz="2400" b="1" i="1"/>
              <a:t>x</a:t>
            </a:r>
            <a:r>
              <a:rPr lang="en-US" altLang="zh-CN" sz="2400" b="1"/>
              <a:t>)·φ(</a:t>
            </a:r>
            <a:r>
              <a:rPr lang="en-US" altLang="zh-CN" sz="2400" b="1" i="1"/>
              <a:t>z</a:t>
            </a:r>
            <a:r>
              <a:rPr lang="en-US" altLang="zh-CN" sz="2400" b="1"/>
              <a:t>) is a valid kernel, SVM can be used with </a:t>
            </a:r>
            <a:r>
              <a:rPr lang="en-US" altLang="zh-CN" sz="2400" b="1" i="1"/>
              <a:t>K</a:t>
            </a:r>
            <a:r>
              <a:rPr lang="en-US" altLang="zh-CN" sz="2400" b="1"/>
              <a:t>(</a:t>
            </a:r>
            <a:r>
              <a:rPr lang="en-US" altLang="zh-CN" sz="2400" b="1" i="1"/>
              <a:t>x,z</a:t>
            </a:r>
            <a:r>
              <a:rPr lang="en-US" altLang="zh-CN" sz="2400" b="1"/>
              <a:t>) for discrimination.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400" b="1"/>
          </a:p>
          <a:p>
            <a:r>
              <a:rPr lang="en-US" altLang="zh-CN" sz="2400" b="1"/>
              <a:t>Why SVM?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1"/>
              <a:t>   -</a:t>
            </a:r>
            <a:r>
              <a:rPr lang="en-GB" altLang="zh-CN" sz="2000" b="1"/>
              <a:t>High dimensional input space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zh-CN" sz="2000" b="1"/>
              <a:t>   -Few irrelevant features (dense concept)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zh-CN" sz="2000" b="1"/>
              <a:t>   -Sparse document vectors (sparse instances)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zh-CN" sz="2000" b="1"/>
              <a:t>   -Text categorization problems are linearly separable</a:t>
            </a:r>
            <a:endParaRPr lang="en-US" altLang="zh-CN" sz="2000" b="1"/>
          </a:p>
        </p:txBody>
      </p:sp>
    </p:spTree>
    <p:extLst>
      <p:ext uri="{BB962C8B-B14F-4D97-AF65-F5344CB8AC3E}">
        <p14:creationId xmlns:p14="http://schemas.microsoft.com/office/powerpoint/2010/main" val="6085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229600" cy="712788"/>
          </a:xfrm>
        </p:spPr>
        <p:txBody>
          <a:bodyPr/>
          <a:lstStyle/>
          <a:p>
            <a:r>
              <a:rPr lang="en-US" altLang="zh-CN" sz="3800"/>
              <a:t>Some Issues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1430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 b="1"/>
              <a:t>Choice of kernel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/>
              <a:t>    - Gaussian or polynomial kernel is default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/>
              <a:t>    - if ineffective, more elaborate kernels are needed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/>
              <a:t>    - domain experts can give assistance in formulating appropriate similarity measures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CN" sz="2000" b="1"/>
          </a:p>
          <a:p>
            <a:pPr>
              <a:lnSpc>
                <a:spcPct val="80000"/>
              </a:lnSpc>
            </a:pPr>
            <a:r>
              <a:rPr lang="en-US" altLang="zh-CN" sz="2400" b="1"/>
              <a:t>Choice of kernel parameters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/>
              <a:t>   - e.g. </a:t>
            </a:r>
            <a:r>
              <a:rPr lang="en-CA" altLang="zh-CN" sz="2000" b="1"/>
              <a:t>σ in Gaussian kernel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/>
              <a:t>   - </a:t>
            </a:r>
            <a:r>
              <a:rPr lang="en-CA" altLang="zh-CN" sz="2000" b="1"/>
              <a:t>σ is the distance between closest points with different classifications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/>
              <a:t>   -</a:t>
            </a:r>
            <a:r>
              <a:rPr lang="en-CA" altLang="zh-CN" sz="2000" b="1"/>
              <a:t> In the absence of reliable criteria, applications rely on the use of a validation set or cross-validation to set such parameters.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CA" altLang="zh-CN" sz="2000" b="1"/>
          </a:p>
          <a:p>
            <a:pPr>
              <a:lnSpc>
                <a:spcPct val="80000"/>
              </a:lnSpc>
            </a:pPr>
            <a:r>
              <a:rPr lang="en-US" altLang="zh-CN" sz="2400" b="1"/>
              <a:t>Optimization criterion</a:t>
            </a:r>
            <a:r>
              <a:rPr lang="en-US" altLang="zh-CN" sz="2100"/>
              <a:t> – Hard margin v.s. Soft margin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/>
              <a:t>   - a lengthy series of experiments in which various parameters are tested </a:t>
            </a:r>
          </a:p>
        </p:txBody>
      </p:sp>
    </p:spTree>
    <p:extLst>
      <p:ext uri="{BB962C8B-B14F-4D97-AF65-F5344CB8AC3E}">
        <p14:creationId xmlns:p14="http://schemas.microsoft.com/office/powerpoint/2010/main" val="24554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242887"/>
            <a:ext cx="972502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085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61912"/>
            <a:ext cx="1018222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27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42875"/>
            <a:ext cx="94869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121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14300"/>
            <a:ext cx="92487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2" y="0"/>
            <a:ext cx="104584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340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47637"/>
            <a:ext cx="945832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52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133350"/>
            <a:ext cx="915352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393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42862"/>
            <a:ext cx="85725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305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Additional Resources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19200"/>
            <a:ext cx="88392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500" b="1"/>
              <a:t>An excellent tutorial on VC-dimension and Support Vector Machines:</a:t>
            </a:r>
            <a:r>
              <a:rPr lang="en-US" altLang="zh-CN" sz="2500"/>
              <a:t>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b="1"/>
              <a:t>C.J.C. Burges. A tutorial on support vector machines for pattern recognition. Data Mining and Knowledge Discovery, 2(2):955-974, 1998.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b="1"/>
          </a:p>
          <a:p>
            <a:pPr>
              <a:lnSpc>
                <a:spcPct val="90000"/>
              </a:lnSpc>
            </a:pPr>
            <a:r>
              <a:rPr lang="en-US" altLang="zh-CN" sz="2500" b="1"/>
              <a:t>The VC/SRM/SVM Bible: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500" b="1"/>
              <a:t>    </a:t>
            </a:r>
            <a:r>
              <a:rPr lang="en-US" altLang="zh-CN" sz="2100" b="1"/>
              <a:t>Statistical Learning Theory by Vladimir Vapnik, Wiley-Interscience; 1998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500" b="1"/>
          </a:p>
          <a:p>
            <a:pPr>
              <a:lnSpc>
                <a:spcPct val="90000"/>
              </a:lnSpc>
            </a:pPr>
            <a:endParaRPr lang="en-US" altLang="zh-CN" sz="25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100" b="1"/>
              <a:t>        </a:t>
            </a:r>
          </a:p>
          <a:p>
            <a:pPr>
              <a:lnSpc>
                <a:spcPct val="90000"/>
              </a:lnSpc>
            </a:pPr>
            <a:endParaRPr lang="en-US" altLang="zh-CN" sz="2100"/>
          </a:p>
          <a:p>
            <a:pPr>
              <a:lnSpc>
                <a:spcPct val="90000"/>
              </a:lnSpc>
            </a:pPr>
            <a:endParaRPr lang="en-US" altLang="zh-CN" sz="2100"/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/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2057400" y="4953000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zh-CN">
                <a:latin typeface="Comic Sans MS" panose="030F0702030302020204" pitchFamily="66" charset="0"/>
                <a:hlinkClick r:id="rId2"/>
              </a:rPr>
              <a:t>http://www.kernel-machines.org/</a:t>
            </a:r>
            <a:endParaRPr lang="en-US" altLang="zh-CN">
              <a:latin typeface="Comic Sans MS" panose="030F0702030302020204" pitchFamily="66" charset="0"/>
            </a:endParaRPr>
          </a:p>
          <a:p>
            <a:pPr algn="l" eaLnBrk="0" hangingPunct="0"/>
            <a:endParaRPr lang="en-US" altLang="zh-CN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Reference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600" b="1"/>
              <a:t>Support Vector Machine Classification of Microarray Gene Expression Data</a:t>
            </a:r>
            <a:r>
              <a:rPr lang="en-US" altLang="zh-CN" sz="2600"/>
              <a:t>, Michael P. S. Brown William Noble Grundy, David Lin, Nello Cristianini, Charles Sugnet, Manuel Ares, Jr., David Haussler </a:t>
            </a:r>
          </a:p>
          <a:p>
            <a:r>
              <a:rPr lang="en-US" altLang="zh-CN" sz="2600"/>
              <a:t>www.cs.utexas.edu/users/mooney/cs391L/svm.</a:t>
            </a:r>
            <a:r>
              <a:rPr lang="en-US" altLang="zh-CN" sz="2600" b="1"/>
              <a:t>ppt</a:t>
            </a:r>
            <a:r>
              <a:rPr lang="en-US" altLang="zh-CN" sz="2600"/>
              <a:t> </a:t>
            </a:r>
          </a:p>
          <a:p>
            <a:r>
              <a:rPr lang="en-US" altLang="zh-CN" sz="2600" b="1"/>
              <a:t>Text categorization with Support Vector Machines:</a:t>
            </a:r>
            <a:br>
              <a:rPr lang="en-US" altLang="zh-CN" sz="2600" b="1"/>
            </a:br>
            <a:r>
              <a:rPr lang="en-US" altLang="zh-CN" sz="2600" b="1"/>
              <a:t>learning with many relevant features</a:t>
            </a:r>
            <a:r>
              <a:rPr lang="en-US" altLang="zh-CN" sz="260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600"/>
              <a:t>    </a:t>
            </a:r>
            <a:r>
              <a:rPr lang="en-US" altLang="zh-CN" sz="2400"/>
              <a:t>T. Joachims, ECML - 98 </a:t>
            </a:r>
          </a:p>
        </p:txBody>
      </p:sp>
    </p:spTree>
    <p:extLst>
      <p:ext uri="{BB962C8B-B14F-4D97-AF65-F5344CB8AC3E}">
        <p14:creationId xmlns:p14="http://schemas.microsoft.com/office/powerpoint/2010/main" val="38376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2057</Words>
  <Application>Microsoft Office PowerPoint</Application>
  <PresentationFormat>Widescreen</PresentationFormat>
  <Paragraphs>355</Paragraphs>
  <Slides>94</Slides>
  <Notes>0</Notes>
  <HiddenSlides>10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6" baseType="lpstr">
      <vt:lpstr>宋体</vt:lpstr>
      <vt:lpstr>Arial</vt:lpstr>
      <vt:lpstr>Calibri</vt:lpstr>
      <vt:lpstr>Calibri Light</vt:lpstr>
      <vt:lpstr>Comic Sans MS</vt:lpstr>
      <vt:lpstr>Garamond</vt:lpstr>
      <vt:lpstr>Symbol</vt:lpstr>
      <vt:lpstr>Tahoma</vt:lpstr>
      <vt:lpstr>Times New Roman</vt:lpstr>
      <vt:lpstr>Wingdings</vt:lpstr>
      <vt:lpstr>Office Theme</vt:lpstr>
      <vt:lpstr>Microsoft Equation 3.0</vt:lpstr>
      <vt:lpstr>Support Vector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SVM Mathematically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 Margin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Nonlinear SVM -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SVM</vt:lpstr>
      <vt:lpstr>Weakness of SVM</vt:lpstr>
      <vt:lpstr>SVM Applications</vt:lpstr>
      <vt:lpstr>Application 1: Cancer Classification</vt:lpstr>
      <vt:lpstr>Application 2: Text Categorization</vt:lpstr>
      <vt:lpstr>PowerPoint Presentation</vt:lpstr>
      <vt:lpstr>Text Categorization using SVM</vt:lpstr>
      <vt:lpstr>Some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Resources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Vector Machines</dc:title>
  <dc:creator>Pinar Duygulu</dc:creator>
  <cp:lastModifiedBy>Pinar Duygulu</cp:lastModifiedBy>
  <cp:revision>56</cp:revision>
  <dcterms:created xsi:type="dcterms:W3CDTF">2017-05-26T09:55:30Z</dcterms:created>
  <dcterms:modified xsi:type="dcterms:W3CDTF">2017-05-26T14:43:46Z</dcterms:modified>
</cp:coreProperties>
</file>