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9" r:id="rId3"/>
    <p:sldId id="318" r:id="rId4"/>
    <p:sldId id="260" r:id="rId5"/>
    <p:sldId id="303" r:id="rId6"/>
    <p:sldId id="261" r:id="rId7"/>
    <p:sldId id="262" r:id="rId8"/>
    <p:sldId id="304" r:id="rId9"/>
    <p:sldId id="263" r:id="rId10"/>
    <p:sldId id="328" r:id="rId11"/>
    <p:sldId id="329" r:id="rId12"/>
    <p:sldId id="265" r:id="rId13"/>
    <p:sldId id="266" r:id="rId14"/>
    <p:sldId id="268" r:id="rId15"/>
    <p:sldId id="269" r:id="rId16"/>
    <p:sldId id="307" r:id="rId17"/>
    <p:sldId id="271" r:id="rId18"/>
    <p:sldId id="272" r:id="rId19"/>
    <p:sldId id="308" r:id="rId20"/>
    <p:sldId id="330" r:id="rId21"/>
    <p:sldId id="309" r:id="rId22"/>
    <p:sldId id="273" r:id="rId23"/>
    <p:sldId id="274" r:id="rId24"/>
    <p:sldId id="310" r:id="rId25"/>
    <p:sldId id="325" r:id="rId26"/>
    <p:sldId id="322" r:id="rId27"/>
    <p:sldId id="275" r:id="rId28"/>
    <p:sldId id="311" r:id="rId29"/>
    <p:sldId id="312" r:id="rId30"/>
    <p:sldId id="319" r:id="rId31"/>
    <p:sldId id="320" r:id="rId32"/>
    <p:sldId id="321" r:id="rId33"/>
    <p:sldId id="326" r:id="rId34"/>
    <p:sldId id="327" r:id="rId35"/>
    <p:sldId id="276" r:id="rId36"/>
    <p:sldId id="324" r:id="rId37"/>
    <p:sldId id="277" r:id="rId38"/>
    <p:sldId id="285" r:id="rId39"/>
    <p:sldId id="286" r:id="rId40"/>
    <p:sldId id="288" r:id="rId41"/>
    <p:sldId id="315" r:id="rId42"/>
    <p:sldId id="289" r:id="rId43"/>
    <p:sldId id="290" r:id="rId44"/>
    <p:sldId id="296" r:id="rId45"/>
    <p:sldId id="298" r:id="rId46"/>
    <p:sldId id="299" r:id="rId47"/>
    <p:sldId id="300" r:id="rId48"/>
    <p:sldId id="301" r:id="rId49"/>
    <p:sldId id="30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A6B5F4"/>
    <a:srgbClr val="FF0000"/>
    <a:srgbClr val="00FF00"/>
    <a:srgbClr val="99FF66"/>
    <a:srgbClr val="FDF9A1"/>
    <a:srgbClr val="3333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8009"/>
  </p:normalViewPr>
  <p:slideViewPr>
    <p:cSldViewPr>
      <p:cViewPr varScale="1">
        <p:scale>
          <a:sx n="81" d="100"/>
          <a:sy n="81" d="100"/>
        </p:scale>
        <p:origin x="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FCFEA-5AD2-0F4E-B00C-9779B8151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C824AE06-97C2-2241-B810-07A19EB60D15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CBC200B7-AC1B-C04B-BC51-203DE19D709A}" type="slidenum">
              <a:rPr lang="en-US" altLang="en-US" sz="1200">
                <a:latin typeface="Times" charset="0"/>
              </a:rPr>
              <a:pPr algn="r"/>
              <a:t>2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E43F5186-FAEB-CF42-BCDD-2333E63C2675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0B5FB8D6-FF6B-F743-A017-66EFC9252AC2}" type="slidenum">
              <a:rPr lang="en-US" altLang="en-US" sz="1200">
                <a:latin typeface="Times" charset="0"/>
              </a:rPr>
              <a:pPr algn="r"/>
              <a:t>14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A0D9FA2B-9B92-4E46-A98A-6CC733C078BD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9C499C32-0F93-9F46-9A3D-DF6CFCFE1851}" type="slidenum">
              <a:rPr lang="en-US" altLang="en-US" sz="1200">
                <a:latin typeface="Times" charset="0"/>
              </a:rPr>
              <a:pPr algn="r"/>
              <a:t>15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73014731-3FBA-4B47-A8ED-40F9DA0CE423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B37BA59B-A88B-3843-B19A-A0448A9353CC}" type="slidenum">
              <a:rPr lang="en-US" altLang="en-US" sz="1200">
                <a:latin typeface="Times" charset="0"/>
              </a:rPr>
              <a:pPr algn="r"/>
              <a:t>17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424D8375-1F03-3C4D-9C72-B6C4AE44C485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ADDD048E-88F3-CE41-82B4-341D2FB1E023}" type="slidenum">
              <a:rPr lang="en-US" altLang="en-US" sz="1200">
                <a:latin typeface="Times" charset="0"/>
              </a:rPr>
              <a:pPr algn="r"/>
              <a:t>18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37701886-F305-8845-B185-95D2BDAD84AA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2562C550-FCA1-4640-BAEE-928008A0AC0F}" type="slidenum">
              <a:rPr lang="en-US" altLang="en-US" sz="1200">
                <a:latin typeface="Times" charset="0"/>
              </a:rPr>
              <a:pPr algn="r"/>
              <a:t>22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A7B1BBD4-5ACB-5442-9226-8776347485BF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C920BC52-8B08-E546-B004-6E0168507559}" type="slidenum">
              <a:rPr lang="en-US" altLang="en-US" sz="1200">
                <a:latin typeface="Times" charset="0"/>
              </a:rPr>
              <a:pPr algn="r"/>
              <a:t>23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AB55E60E-8CB7-0C47-BE36-B968C15D647B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63677927-2587-F54B-ABC6-1534F0BED8B2}" type="slidenum">
              <a:rPr lang="en-US" altLang="en-US" sz="1200">
                <a:latin typeface="Times" charset="0"/>
              </a:rPr>
              <a:pPr algn="r"/>
              <a:t>27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91F59304-791F-AC40-96BF-009E2B226704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84EF9379-0B3B-3343-A96A-BE5EEBA3F29C}" type="slidenum">
              <a:rPr lang="en-US" altLang="en-US" sz="1200">
                <a:latin typeface="Times" charset="0"/>
              </a:rPr>
              <a:pPr algn="r"/>
              <a:t>35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24105D2A-1F11-754A-8B4F-22D094AC0AE3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5528FA2C-E933-B04E-AE99-88BD0E5EBF0F}" type="slidenum">
              <a:rPr lang="en-US" altLang="en-US" sz="1200">
                <a:latin typeface="Times" charset="0"/>
              </a:rPr>
              <a:pPr algn="r"/>
              <a:t>37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0F6DBDAE-6FDA-A543-AB57-40148127AEAA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4493E2EA-E3F2-C844-B5EE-B2B339128D14}" type="slidenum">
              <a:rPr lang="en-US" altLang="en-US" sz="1200">
                <a:latin typeface="Times" charset="0"/>
              </a:rPr>
              <a:pPr algn="r"/>
              <a:t>38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6EFC793D-894A-E041-B807-07312E648DD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7340EBD3-A86C-5D49-BCED-21EB4D4E0FD3}" type="slidenum">
              <a:rPr lang="en-US" altLang="en-US" sz="1200">
                <a:latin typeface="Times" charset="0"/>
              </a:rPr>
              <a:pPr algn="r"/>
              <a:t>3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58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DA23D379-7F46-C944-A778-6BAC70634AB1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639F878F-41B3-654B-A147-DF706D39FB3E}" type="slidenum">
              <a:rPr lang="en-US" altLang="en-US" sz="1200">
                <a:latin typeface="Times" charset="0"/>
              </a:rPr>
              <a:pPr algn="r"/>
              <a:t>39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C37C6FB8-14A4-D446-8BB1-BDB3A0F404E1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24705BB6-F640-2D4B-9CF2-6A880C0534DC}" type="slidenum">
              <a:rPr lang="en-US" altLang="en-US" sz="1200">
                <a:latin typeface="Times" charset="0"/>
              </a:rPr>
              <a:pPr algn="r"/>
              <a:t>40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A39CF8A6-15A0-3B44-A22E-F431DF0103AE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43D26025-110C-E04B-A2C4-7C3958A53B39}" type="slidenum">
              <a:rPr lang="en-US" altLang="en-US" sz="1200">
                <a:latin typeface="Times" charset="0"/>
              </a:rPr>
              <a:pPr algn="r"/>
              <a:t>42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042BE9E5-226E-3149-B99A-97D65F2E4C23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AC3D0C93-750B-8B4D-81FA-DD9E0AE5A62B}" type="slidenum">
              <a:rPr lang="en-US" altLang="en-US" sz="1200">
                <a:latin typeface="Times" charset="0"/>
              </a:rPr>
              <a:pPr algn="r"/>
              <a:t>43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5F045608-2EDB-2C4E-A325-F48CB7FCB809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743C5D45-6639-FC40-8F0B-B7A6EC2697A5}" type="slidenum">
              <a:rPr lang="en-US" altLang="en-US" sz="1200">
                <a:latin typeface="Times" charset="0"/>
              </a:rPr>
              <a:pPr algn="r"/>
              <a:t>44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8FDB18B5-7CFC-944E-ABD3-02A52EDDEE98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AFD29196-BD6F-F343-813A-7123795FB879}" type="slidenum">
              <a:rPr lang="en-US" altLang="en-US" sz="1200">
                <a:latin typeface="Times" charset="0"/>
              </a:rPr>
              <a:pPr algn="r"/>
              <a:t>45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8A0A8262-8D75-4D4F-8EB4-D9B1F358E61A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FA8DED18-92A0-C440-8123-A0A0043FC95C}" type="slidenum">
              <a:rPr lang="en-US" altLang="en-US" sz="1200">
                <a:latin typeface="Times" charset="0"/>
              </a:rPr>
              <a:pPr algn="r"/>
              <a:t>46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 This sort of interleaved execution sequence 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related to the way multiprogramming operating systems work. Although there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may be only one processor, all of the executing programs in such a system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appear to run concurrently while sharing the processor. In the case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coroutines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this is sometimes called quasi-concurrency .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4EC94DD7-B346-EF4F-81B6-01B5B4DB358A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A5394801-ADC0-D74B-86B1-40160B8CCA5B}" type="slidenum">
              <a:rPr lang="en-US" altLang="en-US" sz="1200">
                <a:latin typeface="Times" charset="0"/>
              </a:rPr>
              <a:pPr algn="r"/>
              <a:t>47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CEB4324F-E4E9-2840-AC97-579B129E3BF7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4B6FB603-189C-5D4D-B7AF-319DC01DC93A}" type="slidenum">
              <a:rPr lang="en-US" altLang="en-US" sz="1200">
                <a:latin typeface="Times" charset="0"/>
              </a:rPr>
              <a:pPr algn="r"/>
              <a:t>48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 Among contemporary languages, only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Lua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 fully supports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coroutines</a:t>
            </a:r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However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, the generators of Python are a form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coroutines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.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6BCC5347-256B-1A47-89C2-FC49CFF6A7F7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6211F00F-8323-EE4E-AAE1-920E7C35CE9E}" type="slidenum">
              <a:rPr lang="en-US" altLang="en-US" sz="1200">
                <a:latin typeface="Times" charset="0"/>
              </a:rPr>
              <a:pPr algn="r"/>
              <a:t>49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85EF163F-8636-8641-A021-8C1C0EEADB65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E15FD361-A6B5-D44F-904E-20D9F2E59FD0}" type="slidenum">
              <a:rPr lang="en-US" altLang="en-US" sz="1200">
                <a:latin typeface="Times" charset="0"/>
              </a:rPr>
              <a:pPr algn="r"/>
              <a:t>4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0357A558-0D3D-5D4F-B022-DC15A0D0729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A5E48131-48C9-904C-82F5-690AE9A22732}" type="slidenum">
              <a:rPr lang="en-US" altLang="en-US" sz="1200">
                <a:latin typeface="Times" charset="0"/>
              </a:rPr>
              <a:pPr algn="r"/>
              <a:t>6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B57A1A6E-DEBA-7246-97ED-65F105FE266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57AD9051-7B12-524D-92FB-FC01289E5BA1}" type="slidenum">
              <a:rPr lang="en-US" altLang="en-US" sz="1200">
                <a:latin typeface="Times" charset="0"/>
              </a:rPr>
              <a:pPr algn="r"/>
              <a:t>7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FCFEA-5AD2-0F4E-B00C-9779B81515B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605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99250C10-548A-5046-A3C2-3E31A7DDCAB5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2BA6B09F-E27C-0048-A1EC-7E0A69959763}" type="slidenum">
              <a:rPr lang="en-US" altLang="en-US" sz="1200">
                <a:latin typeface="Times" charset="0"/>
              </a:rPr>
              <a:pPr algn="r"/>
              <a:t>9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F8A694A8-0666-4041-B29E-8C3011B4CBF9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409EEA7E-502B-1143-A143-283FC025A2A1}" type="slidenum">
              <a:rPr lang="en-US" altLang="en-US" sz="1200">
                <a:latin typeface="Times" charset="0"/>
              </a:rPr>
              <a:pPr algn="r"/>
              <a:t>12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D891BA21-64C9-6D48-B815-9F00CE8B608B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fld id="{AFEDD57C-05E3-F54F-915A-E26BFD52B5E6}" type="slidenum">
              <a:rPr lang="en-US" altLang="en-US" sz="1200">
                <a:latin typeface="Times" charset="0"/>
              </a:rPr>
              <a:pPr algn="r"/>
              <a:t>13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879E9-E923-BD49-8413-F21034276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14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E004B-A824-7D4E-BBDA-5A2EF7F85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39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8B8A3-381D-C142-B655-AF39B034B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89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B90CC-3322-9845-8874-484E1384C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65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96D1E-56BA-1149-A1D0-528E0EC97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82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A7178-0534-7242-90B2-DD52FA5DA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69195-70FE-B54A-80EB-DDFF6EA1C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AFE5E-CD88-0649-AC15-CEE545F84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30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EEACF-287C-7245-97D2-100303F2E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9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24854-DFB2-5541-B4B5-154EB847F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0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171BB-4A6B-BA4F-99B8-A42996EBF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14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09AD94-2B75-124E-A6E4-2DE4037B18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ea typeface="+mj-ea"/>
              </a:rPr>
              <a:t>Subprograms</a:t>
            </a:r>
            <a:endParaRPr lang="en-US" dirty="0">
              <a:ea typeface="+mj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BBM 301 – Programming Languages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/>
              <a:t>Formal Parameters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29199"/>
          </a:xfrm>
        </p:spPr>
        <p:txBody>
          <a:bodyPr/>
          <a:lstStyle/>
          <a:p>
            <a:r>
              <a:rPr lang="en-US" sz="2800" dirty="0"/>
              <a:t> C# allows methods to accept a variable number of parameters, as long as they are of the same type. </a:t>
            </a:r>
          </a:p>
          <a:p>
            <a:r>
              <a:rPr lang="en-US" sz="2800" dirty="0"/>
              <a:t>The call can send either an array or a list of expressions, whose values are placed in an array by the compiler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DisplayList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params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[] list) {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foreach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next in list) {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Console.WriteLine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("Next value {0}", next);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Myclass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myObject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= new 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Myclass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myList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= new 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[6] {2, 4, 6, 8, 10, 12};</a:t>
            </a:r>
          </a:p>
          <a:p>
            <a:pPr marL="0" indent="0">
              <a:buNone/>
            </a:pPr>
            <a:endParaRPr lang="en-US" sz="1600" b="1" dirty="0">
              <a:solidFill>
                <a:srgbClr val="3366FF"/>
              </a:solidFill>
              <a:latin typeface="Courier New" charset="0"/>
              <a:ea typeface="Courier New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  <a:ea typeface="Courier New" charset="0"/>
              </a:rPr>
              <a:t>DisplayList</a:t>
            </a:r>
            <a:r>
              <a:rPr lang="en-US" sz="2000" dirty="0">
                <a:latin typeface="+mj-lt"/>
                <a:ea typeface="Courier New" charset="0"/>
              </a:rPr>
              <a:t> could be called with either of the following:</a:t>
            </a:r>
            <a:endParaRPr lang="en-US" sz="1600" dirty="0">
              <a:solidFill>
                <a:srgbClr val="7030A0"/>
              </a:solidFill>
              <a:latin typeface="+mj-lt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myObject.DisplayList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myList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myObject.DisplayList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(2, 4, 3 * x - 1, 17);</a:t>
            </a:r>
          </a:p>
          <a:p>
            <a:pPr marL="0" indent="0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808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1"/>
            <a:ext cx="8686800" cy="1676399"/>
          </a:xfrm>
        </p:spPr>
        <p:txBody>
          <a:bodyPr/>
          <a:lstStyle/>
          <a:p>
            <a:r>
              <a:rPr lang="en-US" sz="2400" dirty="0" err="1"/>
              <a:t>Lua</a:t>
            </a:r>
            <a:r>
              <a:rPr lang="en-US" sz="2400" dirty="0"/>
              <a:t> uses a simple mechanism for supporting a variable number of parameters—represented by an ellipsis (. . .). </a:t>
            </a:r>
          </a:p>
          <a:p>
            <a:r>
              <a:rPr lang="en-US" sz="2400" dirty="0"/>
              <a:t>This ellipsis can be treated as an array or as a list of values that can be assigned to a list of variables.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9EDE5-3154-7840-8706-09A1E50C11E3}"/>
              </a:ext>
            </a:extLst>
          </p:cNvPr>
          <p:cNvSpPr txBox="1"/>
          <p:nvPr/>
        </p:nvSpPr>
        <p:spPr>
          <a:xfrm>
            <a:off x="990600" y="5124695"/>
            <a:ext cx="3352800" cy="175432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tr-TR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tr-TR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(. . .)</a:t>
            </a:r>
          </a:p>
          <a:p>
            <a:r>
              <a:rPr lang="tr-TR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tr-TR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b, c = . . .</a:t>
            </a:r>
          </a:p>
          <a:p>
            <a:r>
              <a:rPr lang="tr-TR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r>
              <a:rPr lang="tr-TR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tr-TR" b="1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tr-TR" b="1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tr-TR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</a:t>
            </a:r>
            <a:r>
              <a:rPr lang="tr-TR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(4,7,3)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EC354-8780-0C4F-A382-8ACC22118BD6}"/>
              </a:ext>
            </a:extLst>
          </p:cNvPr>
          <p:cNvSpPr/>
          <p:nvPr/>
        </p:nvSpPr>
        <p:spPr>
          <a:xfrm>
            <a:off x="990600" y="2977056"/>
            <a:ext cx="6553200" cy="203132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function multiply (. . .)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	local product = 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	for </a:t>
            </a:r>
            <a:r>
              <a:rPr lang="en-US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, next in </a:t>
            </a:r>
            <a:r>
              <a:rPr lang="en-US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ipairs</a:t>
            </a:r>
            <a:r>
              <a:rPr lang="en-US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{. . .} do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		product = product * next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	end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	return sum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61723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0AC8C8A0-83EF-5C4E-AC20-64EB21FE513A}" type="slidenum">
              <a:rPr lang="en-US" altLang="en-US" sz="1000"/>
              <a:pPr algn="r"/>
              <a:t>12</a:t>
            </a:fld>
            <a:endParaRPr lang="en-US" altLang="en-US" sz="1000"/>
          </a:p>
        </p:txBody>
      </p:sp>
      <p:sp>
        <p:nvSpPr>
          <p:cNvPr id="3645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Procedures and Functions </a:t>
            </a:r>
          </a:p>
        </p:txBody>
      </p:sp>
      <p:sp>
        <p:nvSpPr>
          <p:cNvPr id="3645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991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There are two categories of subprograms</a:t>
            </a:r>
          </a:p>
          <a:p>
            <a:pPr lvl="1" eaLnBrk="1" hangingPunct="1">
              <a:defRPr/>
            </a:pPr>
            <a:r>
              <a:rPr lang="en-US" i="1" dirty="0">
                <a:solidFill>
                  <a:srgbClr val="0000FF"/>
                </a:solidFill>
              </a:rPr>
              <a:t>Procedures</a:t>
            </a:r>
            <a:r>
              <a:rPr lang="en-US" dirty="0"/>
              <a:t> are collection of statements that define parameterized computations, they do not return values</a:t>
            </a:r>
          </a:p>
          <a:p>
            <a:pPr lvl="1" eaLnBrk="1" hangingPunct="1">
              <a:defRPr/>
            </a:pPr>
            <a:r>
              <a:rPr lang="en-US" i="1" dirty="0">
                <a:solidFill>
                  <a:srgbClr val="0000FF"/>
                </a:solidFill>
              </a:rPr>
              <a:t>Functions</a:t>
            </a:r>
            <a:r>
              <a:rPr lang="en-US" dirty="0"/>
              <a:t> structurally resemble procedures but are semantically modeled on mathematical functions, they return values</a:t>
            </a:r>
          </a:p>
          <a:p>
            <a:pPr lvl="2" eaLnBrk="1" hangingPunct="1">
              <a:defRPr/>
            </a:pPr>
            <a:r>
              <a:rPr lang="en-US" dirty="0"/>
              <a:t>They are expected to produce no side effects</a:t>
            </a:r>
          </a:p>
          <a:p>
            <a:pPr lvl="2" eaLnBrk="1" hangingPunct="1">
              <a:defRPr/>
            </a:pPr>
            <a:r>
              <a:rPr lang="en-US" dirty="0"/>
              <a:t>In practice, program functions have side effects</a:t>
            </a:r>
          </a:p>
          <a:p>
            <a:endParaRPr lang="en-US" sz="1800" dirty="0"/>
          </a:p>
          <a:p>
            <a:r>
              <a:rPr lang="en-US" sz="2000" dirty="0"/>
              <a:t>In most languages that do not include procedures as a separate form of subprogram, functions can be defined not to return values and they can be used as procedures.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0E6E5BEB-B5C2-F649-8E2F-900B960D800F}" type="slidenum">
              <a:rPr lang="en-US" altLang="en-US" sz="1000"/>
              <a:pPr algn="r"/>
              <a:t>13</a:t>
            </a:fld>
            <a:endParaRPr lang="en-US" altLang="en-US" sz="1000"/>
          </a:p>
        </p:txBody>
      </p:sp>
      <p:sp>
        <p:nvSpPr>
          <p:cNvPr id="3665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Design Issues for Subprograms</a:t>
            </a:r>
          </a:p>
        </p:txBody>
      </p:sp>
      <p:sp>
        <p:nvSpPr>
          <p:cNvPr id="36659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ea typeface="+mn-ea"/>
              </a:rPr>
              <a:t>Are local variables static or dynamic? </a:t>
            </a:r>
          </a:p>
          <a:p>
            <a:pPr eaLnBrk="1" hangingPunct="1">
              <a:defRPr/>
            </a:pPr>
            <a:r>
              <a:rPr lang="en-US" sz="2800">
                <a:ea typeface="+mn-ea"/>
              </a:rPr>
              <a:t>Can subprogram definitions appear in other subprogram definitions? </a:t>
            </a:r>
          </a:p>
          <a:p>
            <a:pPr eaLnBrk="1" hangingPunct="1">
              <a:defRPr/>
            </a:pPr>
            <a:r>
              <a:rPr lang="en-US" sz="2800">
                <a:ea typeface="+mn-ea"/>
              </a:rPr>
              <a:t>What parameter passing methods are provided?</a:t>
            </a:r>
          </a:p>
          <a:p>
            <a:pPr eaLnBrk="1" hangingPunct="1">
              <a:defRPr/>
            </a:pPr>
            <a:r>
              <a:rPr lang="en-US" sz="2800">
                <a:ea typeface="+mn-ea"/>
              </a:rPr>
              <a:t>Are parameter types checked?</a:t>
            </a:r>
          </a:p>
          <a:p>
            <a:pPr eaLnBrk="1" hangingPunct="1">
              <a:defRPr/>
            </a:pPr>
            <a:r>
              <a:rPr lang="en-US" sz="2800">
                <a:ea typeface="+mn-ea"/>
              </a:rPr>
              <a:t>If subprograms can be passed as parameters and subprograms can be nested, what is the referencing environment of a passed subprogram?</a:t>
            </a:r>
          </a:p>
          <a:p>
            <a:pPr eaLnBrk="1" hangingPunct="1">
              <a:defRPr/>
            </a:pPr>
            <a:r>
              <a:rPr lang="en-US" sz="2800">
                <a:ea typeface="+mn-ea"/>
              </a:rPr>
              <a:t>Can subprograms be overloaded?</a:t>
            </a:r>
          </a:p>
          <a:p>
            <a:pPr eaLnBrk="1" hangingPunct="1">
              <a:defRPr/>
            </a:pPr>
            <a:r>
              <a:rPr lang="en-US" sz="2800">
                <a:ea typeface="+mn-ea"/>
              </a:rPr>
              <a:t>Can subprogram be generic?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4231FCFA-CDA5-044D-935C-91A9E7335CDD}" type="slidenum">
              <a:rPr lang="en-US" altLang="en-US" sz="1000"/>
              <a:pPr algn="r"/>
              <a:t>14</a:t>
            </a:fld>
            <a:endParaRPr lang="en-US" altLang="en-US" sz="1000"/>
          </a:p>
        </p:txBody>
      </p:sp>
      <p:sp>
        <p:nvSpPr>
          <p:cNvPr id="3706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sz="3600" dirty="0">
                <a:ea typeface="+mj-ea"/>
              </a:rPr>
              <a:t>Semantic Models of Parameter Passing</a:t>
            </a:r>
          </a:p>
        </p:txBody>
      </p:sp>
      <p:sp>
        <p:nvSpPr>
          <p:cNvPr id="37069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</a:rPr>
              <a:t>In mode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Out mode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Inout mode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1B0DAC97-7CE5-B549-8C0F-70E140287DA1}" type="slidenum">
              <a:rPr lang="en-US" altLang="en-US" sz="1000"/>
              <a:pPr algn="r"/>
              <a:t>15</a:t>
            </a:fld>
            <a:endParaRPr lang="en-US" altLang="en-US" sz="1000"/>
          </a:p>
        </p:txBody>
      </p:sp>
      <p:sp>
        <p:nvSpPr>
          <p:cNvPr id="3727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Models of Parameter Passing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3533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Parameter Passing Methods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</a:rPr>
              <a:t>Ways  in  which  parameters  are  transmitted  to  and/or  from called subprograms</a:t>
            </a:r>
          </a:p>
          <a:p>
            <a:pPr lvl="1" eaLnBrk="1" hangingPunct="1">
              <a:defRPr/>
            </a:pPr>
            <a:r>
              <a:rPr lang="en-US"/>
              <a:t>Pass-by-value</a:t>
            </a:r>
          </a:p>
          <a:p>
            <a:pPr lvl="1" eaLnBrk="1" hangingPunct="1">
              <a:defRPr/>
            </a:pPr>
            <a:r>
              <a:rPr lang="en-US"/>
              <a:t>Pass-by-result</a:t>
            </a:r>
          </a:p>
          <a:p>
            <a:pPr lvl="1" eaLnBrk="1" hangingPunct="1">
              <a:defRPr/>
            </a:pPr>
            <a:r>
              <a:rPr lang="en-US"/>
              <a:t>Pass-by-value-result</a:t>
            </a:r>
          </a:p>
          <a:p>
            <a:pPr lvl="1" eaLnBrk="1" hangingPunct="1">
              <a:defRPr/>
            </a:pPr>
            <a:r>
              <a:rPr lang="en-US"/>
              <a:t>Pass-by-reference</a:t>
            </a:r>
          </a:p>
          <a:p>
            <a:pPr lvl="1" eaLnBrk="1" hangingPunct="1">
              <a:defRPr/>
            </a:pPr>
            <a:r>
              <a:rPr lang="en-US"/>
              <a:t>Pass-by-name</a:t>
            </a:r>
          </a:p>
        </p:txBody>
      </p:sp>
      <p:sp>
        <p:nvSpPr>
          <p:cNvPr id="38915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D1CDAC49-FFC6-6248-B3BA-5F4BBC0978B9}" type="slidenum">
              <a:rPr lang="en-US" altLang="en-US" sz="1000"/>
              <a:pPr algn="r"/>
              <a:t>16</a:t>
            </a:fld>
            <a:endParaRPr lang="en-US" altLang="en-US"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4BF11833-B3DD-444D-9CE5-4C079020EE48}" type="slidenum">
              <a:rPr lang="en-US" altLang="en-US" sz="1000"/>
              <a:pPr algn="r"/>
              <a:t>17</a:t>
            </a:fld>
            <a:endParaRPr lang="en-US" altLang="en-US" sz="1000"/>
          </a:p>
        </p:txBody>
      </p:sp>
      <p:sp>
        <p:nvSpPr>
          <p:cNvPr id="3768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Pass-by-Value (In Mode)</a:t>
            </a:r>
          </a:p>
        </p:txBody>
      </p:sp>
      <p:sp>
        <p:nvSpPr>
          <p:cNvPr id="3768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153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The value of the actual parameter is used to initialize the corresponding formal parameter, which then acts as a local variable</a:t>
            </a:r>
          </a:p>
          <a:p>
            <a:pPr lvl="1" eaLnBrk="1" hangingPunct="1">
              <a:defRPr/>
            </a:pPr>
            <a:r>
              <a:rPr lang="en-US" dirty="0"/>
              <a:t>Normally implemented by copying</a:t>
            </a:r>
          </a:p>
          <a:p>
            <a:pPr lvl="1" eaLnBrk="1" hangingPunct="1">
              <a:defRPr/>
            </a:pPr>
            <a:r>
              <a:rPr lang="en-US" dirty="0"/>
              <a:t>Can be implemented by transmitting an access path but not recommended (enforcing write protection is not easy)</a:t>
            </a:r>
          </a:p>
          <a:p>
            <a:pPr lvl="1" eaLnBrk="1" hangingPunct="1">
              <a:defRPr/>
            </a:pPr>
            <a:r>
              <a:rPr lang="en-US" i="1" dirty="0">
                <a:solidFill>
                  <a:srgbClr val="0000FF"/>
                </a:solidFill>
              </a:rPr>
              <a:t>Advantages:</a:t>
            </a:r>
            <a:r>
              <a:rPr lang="en-US" i="1" dirty="0"/>
              <a:t> Actual variable is protected.</a:t>
            </a:r>
            <a:endParaRPr lang="en-US" sz="2400" i="1" dirty="0"/>
          </a:p>
          <a:p>
            <a:pPr lvl="1" eaLnBrk="1" hangingPunct="1">
              <a:defRPr/>
            </a:pPr>
            <a:r>
              <a:rPr lang="en-US" i="1" dirty="0">
                <a:solidFill>
                  <a:srgbClr val="0000FF"/>
                </a:solidFill>
              </a:rPr>
              <a:t>Disadvantages</a:t>
            </a:r>
            <a:r>
              <a:rPr lang="en-US" dirty="0"/>
              <a:t>: additional storage is required (stored twice) and the actual move can be costly (for large parameters </a:t>
            </a:r>
            <a:r>
              <a:rPr lang="mr-IN" dirty="0"/>
              <a:t>–</a:t>
            </a:r>
            <a:r>
              <a:rPr lang="en-US" dirty="0"/>
              <a:t> such as arrays)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693A8979-F7BD-514A-85B4-A94850965B95}" type="slidenum">
              <a:rPr lang="en-US" altLang="en-US" sz="1000"/>
              <a:pPr algn="r"/>
              <a:t>18</a:t>
            </a:fld>
            <a:endParaRPr lang="en-US" altLang="en-US" sz="1000"/>
          </a:p>
        </p:txBody>
      </p:sp>
      <p:sp>
        <p:nvSpPr>
          <p:cNvPr id="3788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Pass-by-Result (Out Mode)</a:t>
            </a:r>
          </a:p>
        </p:txBody>
      </p:sp>
      <p:sp>
        <p:nvSpPr>
          <p:cNvPr id="3788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153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MS PGothic" charset="-128"/>
              </a:rPr>
              <a:t>No value is transmitted to the subprogram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MS PGothic" charset="-128"/>
              </a:rPr>
              <a:t>The corresponding formal parameter acts as a local variable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MS PGothic" charset="-128"/>
              </a:rPr>
              <a:t>its value is transmitted to caller</a:t>
            </a:r>
            <a:r>
              <a:rPr lang="ja-JP" altLang="en-US" sz="2800" dirty="0">
                <a:latin typeface="Arial" charset="0"/>
                <a:ea typeface="MS PGothic" charset="-128"/>
              </a:rPr>
              <a:t>’</a:t>
            </a:r>
            <a:r>
              <a:rPr lang="en-US" altLang="ja-JP" sz="2800" dirty="0">
                <a:ea typeface="MS PGothic" charset="-128"/>
              </a:rPr>
              <a:t>s actual parameter when control is returned to the caller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Require extra storage location and copy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MS PGothic" charset="-128"/>
              </a:rPr>
              <a:t>Potential problems:</a:t>
            </a:r>
            <a:r>
              <a:rPr lang="en-US" altLang="en-US" sz="2800" dirty="0">
                <a:solidFill>
                  <a:srgbClr val="FF0000"/>
                </a:solidFill>
                <a:ea typeface="MS PGothic" charset="-128"/>
              </a:rPr>
              <a:t> Parameter collision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Courier New" charset="0"/>
              </a:rPr>
              <a:t>sub(p1, p1); </a:t>
            </a:r>
            <a:r>
              <a:rPr lang="en-US" altLang="en-US" sz="2400" dirty="0"/>
              <a:t>whichever formal parameter is copied back will represent the current value of p1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Courier New" charset="0"/>
              </a:rPr>
              <a:t>sub(list[x], x); </a:t>
            </a:r>
            <a:r>
              <a:rPr lang="en-US" altLang="en-US" sz="2400" dirty="0"/>
              <a:t>Compute address of list[x] at the beginning of the subprogram or end?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Pass-by-Result (Out Mode)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ea typeface="MS PGothic" charset="-128"/>
              </a:rPr>
              <a:t>Problem: Actual parameter collision definition: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ourier New" charset="0"/>
                <a:ea typeface="MS PGothic" charset="-128"/>
              </a:rPr>
              <a:t>subprogram sub(x, y) { x &lt;- 3 ; y &lt;-5;}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ourier New" charset="0"/>
                <a:ea typeface="MS PGothic" charset="-128"/>
              </a:rPr>
              <a:t>call: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ourier New" charset="0"/>
                <a:ea typeface="MS PGothic" charset="-128"/>
              </a:rPr>
              <a:t>sub(p, p)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00FF"/>
                </a:solidFill>
                <a:ea typeface="MS PGothic" charset="-128"/>
              </a:rPr>
              <a:t>what is the value of p here ? (3 or 5?)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ea typeface="MS PGothic" charset="-128"/>
              </a:rPr>
              <a:t>•  The values of x and y will be copied back to p. Which ever is assigned last will determine the value of p.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ea typeface="MS PGothic" charset="-128"/>
              </a:rPr>
              <a:t>•  The order is important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ea typeface="MS PGothic" charset="-128"/>
              </a:rPr>
              <a:t>•  The order is implementation dependent ⇒ Portability problems.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A69B2669-72A4-7A45-B770-BE81F43E7CDA}" type="slidenum">
              <a:rPr lang="en-US" altLang="en-US" sz="1000"/>
              <a:pPr algn="r"/>
              <a:t>2</a:t>
            </a:fld>
            <a:endParaRPr lang="en-US" altLang="en-US" sz="1000"/>
          </a:p>
        </p:txBody>
      </p:sp>
      <p:sp>
        <p:nvSpPr>
          <p:cNvPr id="3522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Fundamentals of Subprograms</a:t>
            </a:r>
          </a:p>
        </p:txBody>
      </p:sp>
      <p:sp>
        <p:nvSpPr>
          <p:cNvPr id="3522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Each subprogram has a single entry point</a:t>
            </a:r>
          </a:p>
          <a:p>
            <a:pPr eaLnBrk="1" hangingPunct="1"/>
            <a:r>
              <a:rPr lang="en-US" altLang="en-US">
                <a:ea typeface="MS PGothic" charset="-128"/>
              </a:rPr>
              <a:t>The calling program is suspended during execution of the called subprogram</a:t>
            </a:r>
          </a:p>
          <a:p>
            <a:pPr lvl="1" eaLnBrk="1" hangingPunct="1"/>
            <a:r>
              <a:rPr lang="en-US" altLang="en-US"/>
              <a:t> Therefore, only one subprogram is in execution at a given time</a:t>
            </a:r>
          </a:p>
          <a:p>
            <a:pPr eaLnBrk="1" hangingPunct="1"/>
            <a:r>
              <a:rPr lang="en-US" altLang="en-US">
                <a:ea typeface="MS PGothic" charset="-128"/>
              </a:rPr>
              <a:t>Control always returns to the caller when the called subprogram</a:t>
            </a:r>
            <a:r>
              <a:rPr lang="ja-JP" altLang="en-US">
                <a:latin typeface="Arial" charset="0"/>
                <a:ea typeface="MS PGothic" charset="-128"/>
              </a:rPr>
              <a:t>’</a:t>
            </a:r>
            <a:r>
              <a:rPr lang="en-US" altLang="ja-JP">
                <a:ea typeface="MS PGothic" charset="-128"/>
              </a:rPr>
              <a:t>s execution terminates</a:t>
            </a:r>
            <a:endParaRPr lang="en-US" altLang="en-US">
              <a:ea typeface="MS PGothic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Pass-by-Result (Out Mode)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Problem: Time to evaluate the address of the actual parameter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	– at the time of the call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	– at the time of the return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•  The decision is up to the </a:t>
            </a:r>
            <a:r>
              <a:rPr lang="en-US" altLang="en-US" sz="2400" dirty="0" err="1">
                <a:ea typeface="MS PGothic" charset="-128"/>
              </a:rPr>
              <a:t>implemention</a:t>
            </a:r>
            <a:r>
              <a:rPr lang="en-US" altLang="en-US" sz="2400" dirty="0">
                <a:ea typeface="MS PGothic" charset="-128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MS PGothic" charset="-128"/>
            </a:endParaRPr>
          </a:p>
          <a:p>
            <a:pPr marL="0" indent="0">
              <a:buNone/>
            </a:pPr>
            <a:r>
              <a:rPr lang="tr-TR" sz="2000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sz="2000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DoIt</a:t>
            </a: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tr-TR" sz="2000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tr-TR" sz="2000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sz="2000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17;</a:t>
            </a:r>
          </a:p>
          <a:p>
            <a:pPr marL="0" indent="0">
              <a:buNone/>
            </a:pPr>
            <a:r>
              <a:rPr lang="tr-TR" sz="2000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42;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pPr marL="0" indent="0">
              <a:buNone/>
            </a:pPr>
            <a:r>
              <a:rPr lang="tr-TR" sz="2000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21;</a:t>
            </a:r>
          </a:p>
          <a:p>
            <a:pPr marL="0" indent="0">
              <a:buNone/>
            </a:pPr>
            <a:r>
              <a:rPr lang="tr-TR" sz="2000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f.DoIt</a:t>
            </a: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tr-TR" sz="2000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tr-TR" sz="2000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tr-TR" sz="2000" b="1" dirty="0" err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tr-TR" sz="20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68EB2-ABC9-6547-BCDF-A8787D22B089}"/>
              </a:ext>
            </a:extLst>
          </p:cNvPr>
          <p:cNvSpPr/>
          <p:nvPr/>
        </p:nvSpPr>
        <p:spPr>
          <a:xfrm>
            <a:off x="5486400" y="3810000"/>
            <a:ext cx="340349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Is list[21] or list[42] is changed?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C5125C-D187-C44D-890E-3F736A6FC807}"/>
              </a:ext>
            </a:extLst>
          </p:cNvPr>
          <p:cNvSpPr/>
          <p:nvPr/>
        </p:nvSpPr>
        <p:spPr>
          <a:xfrm>
            <a:off x="278524" y="5769114"/>
            <a:ext cx="8713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Helvetica" pitchFamily="2" charset="0"/>
              </a:rPr>
              <a:t>An </a:t>
            </a:r>
            <a:r>
              <a:rPr lang="tr-TR" sz="2000" dirty="0" err="1">
                <a:latin typeface="Helvetica" pitchFamily="2" charset="0"/>
              </a:rPr>
              <a:t>obvious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way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to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avoid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this</a:t>
            </a:r>
            <a:r>
              <a:rPr lang="tr-TR" sz="2000" dirty="0">
                <a:latin typeface="Helvetica" pitchFamily="2" charset="0"/>
              </a:rPr>
              <a:t> problem is </a:t>
            </a:r>
            <a:r>
              <a:rPr lang="tr-TR" sz="2000" dirty="0" err="1">
                <a:latin typeface="Helvetica" pitchFamily="2" charset="0"/>
              </a:rPr>
              <a:t>for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the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language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designer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to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specify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when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the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address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to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return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the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parameter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value</a:t>
            </a:r>
            <a:r>
              <a:rPr lang="tr-TR" sz="2000" dirty="0">
                <a:latin typeface="Helvetica" pitchFamily="2" charset="0"/>
              </a:rPr>
              <a:t> </a:t>
            </a:r>
            <a:r>
              <a:rPr lang="tr-TR" sz="2000" dirty="0" err="1">
                <a:latin typeface="Helvetica" pitchFamily="2" charset="0"/>
              </a:rPr>
              <a:t>must</a:t>
            </a:r>
            <a:r>
              <a:rPr lang="tr-TR" sz="2000" dirty="0">
                <a:latin typeface="Helvetica" pitchFamily="2" charset="0"/>
              </a:rPr>
              <a:t> be </a:t>
            </a:r>
            <a:r>
              <a:rPr lang="tr-TR" sz="2000" dirty="0" err="1">
                <a:latin typeface="Helvetica" pitchFamily="2" charset="0"/>
              </a:rPr>
              <a:t>computed</a:t>
            </a:r>
            <a:r>
              <a:rPr lang="tr-TR" sz="2000" dirty="0">
                <a:latin typeface="Helvetica" pitchFamily="2" charset="0"/>
              </a:rPr>
              <a:t>.</a:t>
            </a:r>
            <a:endParaRPr lang="tr-TR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7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Pass-by-Result (Out Mode)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Problem: Time to evaluate the address of the actual parameter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	– at the time of the call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	– at the time of the return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•  The decision is up to the </a:t>
            </a:r>
            <a:r>
              <a:rPr lang="en-US" altLang="en-US" sz="2400" dirty="0" err="1">
                <a:ea typeface="MS PGothic" charset="-128"/>
              </a:rPr>
              <a:t>implemention</a:t>
            </a:r>
            <a:r>
              <a:rPr lang="en-US" altLang="en-US" sz="2400" dirty="0">
                <a:ea typeface="MS PGothic" charset="-128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Definition: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charset="0"/>
                <a:ea typeface="MS PGothic" charset="-128"/>
              </a:rPr>
              <a:t>subprogram sub(x)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charset="0"/>
                <a:ea typeface="MS PGothic" charset="-128"/>
              </a:rPr>
              <a:t>  </a:t>
            </a:r>
            <a:r>
              <a:rPr lang="en-US" altLang="en-US" sz="2400" dirty="0" err="1">
                <a:latin typeface="Courier New" charset="0"/>
                <a:ea typeface="MS PGothic" charset="-128"/>
              </a:rPr>
              <a:t>i</a:t>
            </a:r>
            <a:r>
              <a:rPr lang="en-US" altLang="en-US" sz="2400" dirty="0">
                <a:latin typeface="Courier New" charset="0"/>
                <a:ea typeface="MS PGothic" charset="-128"/>
              </a:rPr>
              <a:t> &lt;-5</a:t>
            </a:r>
            <a:r>
              <a:rPr lang="en-US" altLang="en-US" sz="2400" dirty="0">
                <a:ea typeface="MS PGothic" charset="-128"/>
              </a:rPr>
              <a:t> 		is changed as a global variable here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charset="0"/>
                <a:ea typeface="MS PGothic" charset="-128"/>
              </a:rPr>
              <a:t>  x &lt;- 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latin typeface="Courier New" charset="0"/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charset="0"/>
                <a:ea typeface="MS PGothic" charset="-128"/>
              </a:rPr>
              <a:t>call: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err="1">
                <a:latin typeface="Courier New" charset="0"/>
                <a:ea typeface="MS PGothic" charset="-128"/>
              </a:rPr>
              <a:t>i</a:t>
            </a:r>
            <a:r>
              <a:rPr lang="en-US" altLang="en-US" sz="2400" dirty="0">
                <a:latin typeface="Courier New" charset="0"/>
                <a:ea typeface="MS PGothic" charset="-128"/>
              </a:rPr>
              <a:t> &lt;- 3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charset="0"/>
                <a:ea typeface="MS PGothic" charset="-128"/>
              </a:rPr>
              <a:t>sub(A[</a:t>
            </a:r>
            <a:r>
              <a:rPr lang="en-US" altLang="en-US" sz="2400" dirty="0" err="1">
                <a:latin typeface="Courier New" charset="0"/>
                <a:ea typeface="MS PGothic" charset="-128"/>
              </a:rPr>
              <a:t>i</a:t>
            </a:r>
            <a:r>
              <a:rPr lang="en-US" altLang="en-US" sz="2400" dirty="0">
                <a:latin typeface="Courier New" charset="0"/>
                <a:ea typeface="MS PGothic" charset="-128"/>
              </a:rPr>
              <a:t>])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Is A[3] or A[5] is changed?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The decision is up to the </a:t>
            </a:r>
            <a:r>
              <a:rPr lang="en-US" altLang="en-US" sz="2400" dirty="0" err="1">
                <a:ea typeface="MS PGothic" charset="-128"/>
              </a:rPr>
              <a:t>implemention</a:t>
            </a:r>
            <a:r>
              <a:rPr lang="en-US" altLang="en-US" sz="2400" dirty="0">
                <a:ea typeface="MS PGothic" charset="-128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50292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sub(A[3])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Pass-by-Value-Result (inout Mode)</a:t>
            </a:r>
          </a:p>
        </p:txBody>
      </p:sp>
      <p:sp>
        <p:nvSpPr>
          <p:cNvPr id="3809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305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100" dirty="0">
                <a:ea typeface="+mn-ea"/>
              </a:rPr>
              <a:t>A combination of pass-by-value and pass-by-result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dirty="0">
                <a:ea typeface="+mn-ea"/>
              </a:rPr>
              <a:t>Sometimes called </a:t>
            </a:r>
            <a:r>
              <a:rPr lang="en-US" sz="3100" b="1" dirty="0">
                <a:ea typeface="+mn-ea"/>
              </a:rPr>
              <a:t>pass-by-copy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dirty="0">
                <a:ea typeface="+mn-ea"/>
              </a:rPr>
              <a:t>Formal parameters have local storage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dirty="0">
                <a:ea typeface="+mn-ea"/>
              </a:rPr>
              <a:t>Disadvantages: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Those of pass-by-result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Those of pass-by-value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dirty="0">
                <a:ea typeface="+mn-ea"/>
              </a:rPr>
              <a:t>The value of the actual parameter is used to  initialize  the corresponding formal parameter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 the formal parameter acts as a local parameter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At termination, the value of the formal parameter is copied back.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EF69E94B-1E54-D845-9055-178F36FCACE2}" type="slidenum">
              <a:rPr lang="en-US" altLang="en-US" sz="1000"/>
              <a:pPr algn="r"/>
              <a:t>23</a:t>
            </a:fld>
            <a:endParaRPr lang="en-US" altLang="en-US" sz="1000"/>
          </a:p>
        </p:txBody>
      </p:sp>
      <p:sp>
        <p:nvSpPr>
          <p:cNvPr id="3829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Pass-by-Reference (Inout Mode)</a:t>
            </a:r>
          </a:p>
        </p:txBody>
      </p:sp>
      <p:sp>
        <p:nvSpPr>
          <p:cNvPr id="3829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915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100" dirty="0">
                <a:ea typeface="+mn-ea"/>
              </a:rPr>
              <a:t>Pass an access path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dirty="0">
                <a:ea typeface="+mn-ea"/>
              </a:rPr>
              <a:t>Also called pass-by-sharing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dirty="0">
                <a:ea typeface="+mn-ea"/>
              </a:rPr>
              <a:t>Advantage: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Passing process is efficient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no copying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no duplicated storage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dirty="0">
                <a:ea typeface="+mn-ea"/>
              </a:rPr>
              <a:t>Disadvantages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Slower accesses (compared to pass-by-value) to formal parameters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Potentials for unwanted side effects (collisions)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Unwanted aliases (access broadened)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ＭＳ Ｐゴシック" charset="0"/>
                <a:cs typeface="Courier New" charset="0"/>
              </a:rPr>
              <a:t>fun(total, total);  fun(list[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ＭＳ Ｐゴシック" charset="0"/>
                <a:cs typeface="Courier New" charset="0"/>
              </a:rPr>
              <a:t>], list[j]);  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ＭＳ Ｐゴシック" charset="0"/>
                <a:cs typeface="Courier New" charset="0"/>
              </a:rPr>
              <a:t>fun1(list[</a:t>
            </a:r>
            <a:r>
              <a:rPr lang="en-US" sz="1800" b="1" dirty="0" err="1">
                <a:solidFill>
                  <a:srgbClr val="3366FF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800" b="1" dirty="0">
                <a:solidFill>
                  <a:srgbClr val="3366FF"/>
                </a:solidFill>
                <a:latin typeface="Courier New" charset="0"/>
                <a:ea typeface="ＭＳ Ｐゴシック" charset="0"/>
                <a:cs typeface="Courier New" charset="0"/>
              </a:rPr>
              <a:t>], list);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78" y="1122363"/>
            <a:ext cx="4092222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Pass-by-Reference 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ea typeface="MS PGothic" charset="-128"/>
              </a:rPr>
              <a:t>Dangerous</a:t>
            </a:r>
            <a:r>
              <a:rPr lang="en-US" altLang="en-US" sz="2400" dirty="0">
                <a:ea typeface="MS PGothic" charset="-128"/>
              </a:rPr>
              <a:t>: Actual parameter may be modified unintentionally.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Aliasing: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	</a:t>
            </a:r>
            <a:r>
              <a:rPr lang="en-US" altLang="en-US" sz="2400" b="1" dirty="0">
                <a:ea typeface="MS PGothic" charset="-128"/>
              </a:rPr>
              <a:t>definition: </a:t>
            </a:r>
            <a:r>
              <a:rPr lang="en-US" altLang="en-US" sz="2400" dirty="0">
                <a:latin typeface="Courier New" charset="0"/>
                <a:ea typeface="MS PGothic" charset="-128"/>
              </a:rPr>
              <a:t>subprogram sub(x, 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	</a:t>
            </a:r>
            <a:r>
              <a:rPr lang="en-US" altLang="en-US" sz="2400" b="1" dirty="0">
                <a:ea typeface="MS PGothic" charset="-128"/>
              </a:rPr>
              <a:t>call:</a:t>
            </a:r>
            <a:r>
              <a:rPr lang="en-US" altLang="en-US" sz="2400" dirty="0">
                <a:ea typeface="MS PGothic" charset="-128"/>
              </a:rPr>
              <a:t> </a:t>
            </a:r>
            <a:r>
              <a:rPr lang="en-US" altLang="en-US" sz="2400" dirty="0">
                <a:latin typeface="Courier New" charset="0"/>
                <a:ea typeface="MS PGothic" charset="-128"/>
              </a:rPr>
              <a:t>sub(p, p)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Here, </a:t>
            </a:r>
            <a:r>
              <a:rPr lang="en-US" altLang="en-US" sz="2400" dirty="0">
                <a:latin typeface="Courier New" charset="0"/>
                <a:ea typeface="Courier New" charset="0"/>
                <a:cs typeface="Courier New" charset="0"/>
              </a:rPr>
              <a:t>x </a:t>
            </a:r>
            <a:r>
              <a:rPr lang="en-US" altLang="en-US" sz="2400" dirty="0">
                <a:ea typeface="MS PGothic" charset="-128"/>
              </a:rPr>
              <a:t>and </a:t>
            </a:r>
            <a:r>
              <a:rPr lang="en-US" altLang="en-US" sz="2400" dirty="0">
                <a:latin typeface="Courier New" charset="0"/>
                <a:ea typeface="Courier New" charset="0"/>
                <a:cs typeface="Courier New" charset="0"/>
              </a:rPr>
              <a:t>y </a:t>
            </a:r>
            <a:r>
              <a:rPr lang="en-US" altLang="en-US" sz="2400" dirty="0">
                <a:ea typeface="MS PGothic" charset="-128"/>
              </a:rPr>
              <a:t>in the subprogram are aliases.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MS PGothic" charset="-128"/>
              </a:rPr>
              <a:t>•  Another way of aliasing: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* global;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	void main() {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		. . .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		sub(global);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	void sub(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*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param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		. . .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MS PGothic" charset="-128"/>
              </a:rPr>
              <a:t>Here, </a:t>
            </a:r>
            <a:r>
              <a:rPr lang="en-US" altLang="en-US" sz="2000" dirty="0">
                <a:latin typeface="Courier New" charset="0"/>
                <a:ea typeface="Courier New" charset="0"/>
                <a:cs typeface="Courier New" charset="0"/>
              </a:rPr>
              <a:t>global</a:t>
            </a:r>
            <a:r>
              <a:rPr lang="en-US" altLang="en-US" sz="2000" dirty="0">
                <a:ea typeface="MS PGothic" charset="-128"/>
              </a:rPr>
              <a:t> and </a:t>
            </a:r>
            <a:r>
              <a:rPr lang="en-US" altLang="en-US" sz="2000" dirty="0" err="1">
                <a:latin typeface="Courier New" charset="0"/>
                <a:ea typeface="Courier New" charset="0"/>
                <a:cs typeface="Courier New" charset="0"/>
              </a:rPr>
              <a:t>param</a:t>
            </a:r>
            <a:r>
              <a:rPr lang="en-US" altLang="en-US" sz="2000" dirty="0">
                <a:ea typeface="MS PGothic" charset="-128"/>
              </a:rPr>
              <a:t> in the subprogram are aliases.</a:t>
            </a:r>
          </a:p>
        </p:txBody>
      </p:sp>
      <p:sp>
        <p:nvSpPr>
          <p:cNvPr id="50179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E2D98A49-73C3-114A-BA56-B52D1C93F827}" type="slidenum">
              <a:rPr lang="en-US" altLang="en-US" sz="1000"/>
              <a:pPr algn="r"/>
              <a:t>24</a:t>
            </a:fld>
            <a:endParaRPr lang="en-US" altLang="en-US"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 by : Example</a:t>
            </a:r>
          </a:p>
        </p:txBody>
      </p:sp>
      <p:sp>
        <p:nvSpPr>
          <p:cNvPr id="51203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4A78C665-A922-7D4B-868C-F3ABF3C93622}" type="slidenum">
              <a:rPr lang="en-US" altLang="en-US" sz="1000"/>
              <a:pPr algn="r"/>
              <a:t>25</a:t>
            </a:fld>
            <a:endParaRPr lang="en-US" altLang="en-US" sz="1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117600"/>
            <a:ext cx="9144000" cy="382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153561"/>
            <a:ext cx="320040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OUTPUT: 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call by value: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call by value-result: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call by reference: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96CC4-7016-1743-AE48-C06CF55CECAE}"/>
              </a:ext>
            </a:extLst>
          </p:cNvPr>
          <p:cNvSpPr txBox="1"/>
          <p:nvPr/>
        </p:nvSpPr>
        <p:spPr>
          <a:xfrm>
            <a:off x="1981200" y="54980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1 1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288F9-B4ED-684B-92E7-13611EB5537A}"/>
              </a:ext>
            </a:extLst>
          </p:cNvPr>
          <p:cNvSpPr txBox="1"/>
          <p:nvPr/>
        </p:nvSpPr>
        <p:spPr>
          <a:xfrm>
            <a:off x="2819400" y="578330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1 4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E5FF4-D96D-BD4F-93EF-28859BCB7BBF}"/>
              </a:ext>
            </a:extLst>
          </p:cNvPr>
          <p:cNvSpPr txBox="1"/>
          <p:nvPr/>
        </p:nvSpPr>
        <p:spPr>
          <a:xfrm>
            <a:off x="2534706" y="608518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5 5 </a:t>
            </a:r>
          </a:p>
        </p:txBody>
      </p:sp>
    </p:spTree>
    <p:extLst>
      <p:ext uri="{BB962C8B-B14F-4D97-AF65-F5344CB8AC3E}">
        <p14:creationId xmlns:p14="http://schemas.microsoft.com/office/powerpoint/2010/main" val="14052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pass-by-value-result vs. pass-by-reference </a:t>
            </a:r>
            <a:endParaRPr lang="en-US" dirty="0">
              <a:effectLst/>
            </a:endParaRPr>
          </a:p>
        </p:txBody>
      </p:sp>
      <p:sp>
        <p:nvSpPr>
          <p:cNvPr id="51203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4A78C665-A922-7D4B-868C-F3ABF3C93622}" type="slidenum">
              <a:rPr lang="en-US" altLang="en-US" sz="1000"/>
              <a:pPr algn="r"/>
              <a:t>26</a:t>
            </a:fld>
            <a:endParaRPr lang="en-US" altLang="en-US" sz="1000"/>
          </a:p>
        </p:txBody>
      </p:sp>
      <p:sp>
        <p:nvSpPr>
          <p:cNvPr id="3" name="Rectangle 2"/>
          <p:cNvSpPr/>
          <p:nvPr/>
        </p:nvSpPr>
        <p:spPr>
          <a:xfrm>
            <a:off x="685800" y="1524000"/>
            <a:ext cx="441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program foo; 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x: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; 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procedure p(y: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); 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begin 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y := y + 1; 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y := y * x; 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end 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begin</a:t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x := 2; 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p(x); 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print(x); 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end </a:t>
            </a:r>
            <a:endParaRPr lang="en-US" dirty="0">
              <a:effectLst/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29000"/>
            <a:ext cx="5715000" cy="1771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3000" y="4177974"/>
            <a:ext cx="3886200" cy="1079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F98A203C-EA48-E241-BDB7-4398455F6312}" type="slidenum">
              <a:rPr lang="en-US" altLang="en-US" sz="1000"/>
              <a:pPr algn="r"/>
              <a:t>27</a:t>
            </a:fld>
            <a:endParaRPr lang="en-US" altLang="en-US" sz="1000"/>
          </a:p>
        </p:txBody>
      </p:sp>
      <p:sp>
        <p:nvSpPr>
          <p:cNvPr id="385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Pass-by-Name (Inout Mode)</a:t>
            </a:r>
          </a:p>
        </p:txBody>
      </p:sp>
      <p:sp>
        <p:nvSpPr>
          <p:cNvPr id="3850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458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By textual substitution: Actual parameter is    textually substituted for the corresponding  formal parameter in all occurrences in the subprogram.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Late binding:</a:t>
            </a:r>
            <a:r>
              <a:rPr lang="en-US" dirty="0">
                <a:ea typeface="+mn-ea"/>
              </a:rPr>
              <a:t> actual binding to a value or an address is delayed until the formal parameter is   assigned or referenced.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Allows flexibility in late binding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Pass-by-name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If the actual parameter is a scalar variable,  then it is equivalent to pass-by-reference.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If the actual parameter is a constant expression, then it is equivalent to pass-by-value.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Advantage:</a:t>
            </a:r>
            <a:r>
              <a:rPr lang="en-US" dirty="0">
                <a:ea typeface="+mn-ea"/>
              </a:rPr>
              <a:t> flexibility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Disadvantage</a:t>
            </a:r>
            <a:r>
              <a:rPr lang="en-US" dirty="0">
                <a:ea typeface="+mn-ea"/>
              </a:rPr>
              <a:t>: slow execution, difficult to   implement, confusing.</a:t>
            </a:r>
          </a:p>
        </p:txBody>
      </p:sp>
      <p:sp>
        <p:nvSpPr>
          <p:cNvPr id="54275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E060A154-5017-F746-8767-C76EAD8F97BF}" type="slidenum">
              <a:rPr lang="en-US" altLang="en-US" sz="1000"/>
              <a:pPr algn="r"/>
              <a:t>28</a:t>
            </a:fld>
            <a:endParaRPr lang="en-US" altLang="en-US"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Pass-by-name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pic>
        <p:nvPicPr>
          <p:cNvPr id="450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066800"/>
            <a:ext cx="8694737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5530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2D5D9BF3-0C39-2D48-B822-6F91C5D72C3B}" type="slidenum">
              <a:rPr lang="en-US" altLang="en-US" sz="1000"/>
              <a:pPr algn="r"/>
              <a:t>29</a:t>
            </a:fld>
            <a:endParaRPr lang="en-US" altLang="en-US"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E1DD4C35-53B2-7C47-BEC7-58785F7DE38D}" type="slidenum">
              <a:rPr lang="en-US" altLang="en-US" sz="1000"/>
              <a:pPr algn="r"/>
              <a:t>3</a:t>
            </a:fld>
            <a:endParaRPr lang="en-US" altLang="en-US" sz="1000"/>
          </a:p>
        </p:txBody>
      </p:sp>
      <p:sp>
        <p:nvSpPr>
          <p:cNvPr id="4577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Basic Definitions</a:t>
            </a:r>
          </a:p>
        </p:txBody>
      </p:sp>
      <p:sp>
        <p:nvSpPr>
          <p:cNvPr id="4577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A </a:t>
            </a:r>
            <a:r>
              <a:rPr lang="en-US" altLang="en-US" i="1">
                <a:solidFill>
                  <a:srgbClr val="3366FF"/>
                </a:solidFill>
                <a:ea typeface="MS PGothic" charset="-128"/>
              </a:rPr>
              <a:t>subprogram definition</a:t>
            </a:r>
            <a:r>
              <a:rPr lang="en-US" altLang="en-US">
                <a:ea typeface="MS PGothic" charset="-128"/>
              </a:rPr>
              <a:t> describes the interface to and the actions of the subprogram abstraction</a:t>
            </a:r>
            <a:endParaRPr lang="tr-TR" altLang="en-US">
              <a:ea typeface="MS PGothic" charset="-128"/>
            </a:endParaRPr>
          </a:p>
          <a:p>
            <a:pPr lvl="1" eaLnBrk="1" hangingPunct="1"/>
            <a:r>
              <a:rPr lang="en-US" altLang="en-US"/>
              <a:t>In Python, function definitions are executable; in all other languages, they are non-executable</a:t>
            </a:r>
            <a:endParaRPr lang="tr-TR" altLang="en-US"/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Courier New" charset="0"/>
                <a:ea typeface="MS PGothic" charset="-128"/>
              </a:rPr>
              <a:t>if ….</a:t>
            </a:r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Courier New" charset="0"/>
                <a:ea typeface="MS PGothic" charset="-128"/>
              </a:rPr>
              <a:t>	def fun1(…);</a:t>
            </a:r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Courier New" charset="0"/>
                <a:ea typeface="MS PGothic" charset="-128"/>
              </a:rPr>
              <a:t>else</a:t>
            </a:r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Courier New" charset="0"/>
                <a:ea typeface="MS PGothic" charset="-128"/>
              </a:rPr>
              <a:t>	def fun2(…);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Courier New" charset="0"/>
                <a:ea typeface="MS PGothic" charset="-128"/>
              </a:rPr>
              <a:t>		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dirty="0">
                <a:ea typeface="+mj-ea"/>
              </a:rPr>
              <a:t>Pass-by-Name Elegance: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Jensen's Device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MS PGothic" charset="-128"/>
              </a:rPr>
              <a:t>Passing expressions into a routine so they can be repeatedly evaluated has some valuable applications.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MS PGothic" charset="-128"/>
              </a:rPr>
              <a:t>Consider calculations of the form: "sum </a:t>
            </a:r>
            <a:r>
              <a:rPr lang="en-US" altLang="en-US" sz="2800" i="1">
                <a:ea typeface="MS PGothic" charset="-128"/>
              </a:rPr>
              <a:t>xi</a:t>
            </a:r>
            <a:r>
              <a:rPr lang="en-US" altLang="en-US" sz="2800">
                <a:ea typeface="MS PGothic" charset="-128"/>
              </a:rPr>
              <a:t> × </a:t>
            </a:r>
            <a:r>
              <a:rPr lang="en-US" altLang="en-US" sz="2800" i="1">
                <a:ea typeface="MS PGothic" charset="-128"/>
              </a:rPr>
              <a:t>i</a:t>
            </a:r>
            <a:r>
              <a:rPr lang="en-US" altLang="en-US" sz="2800">
                <a:ea typeface="MS PGothic" charset="-128"/>
              </a:rPr>
              <a:t> for all </a:t>
            </a:r>
            <a:r>
              <a:rPr lang="en-US" altLang="en-US" sz="2800" i="1">
                <a:ea typeface="MS PGothic" charset="-128"/>
              </a:rPr>
              <a:t>i</a:t>
            </a:r>
            <a:r>
              <a:rPr lang="en-US" altLang="en-US" sz="2800">
                <a:ea typeface="MS PGothic" charset="-128"/>
              </a:rPr>
              <a:t> from 1 to </a:t>
            </a:r>
            <a:r>
              <a:rPr lang="en-US" altLang="en-US" sz="2800" i="1">
                <a:ea typeface="MS PGothic" charset="-128"/>
              </a:rPr>
              <a:t>n</a:t>
            </a:r>
            <a:r>
              <a:rPr lang="en-US" altLang="en-US" sz="2800">
                <a:ea typeface="MS PGothic" charset="-128"/>
              </a:rPr>
              <a:t>." How could a routine Sum be written so that we could express this as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ea typeface="MS PGothic" charset="-128"/>
              </a:rPr>
              <a:t>			</a:t>
            </a:r>
            <a:r>
              <a:rPr lang="en-US" altLang="en-US" sz="2800">
                <a:latin typeface="Courier New" charset="0"/>
                <a:ea typeface="MS PGothic" charset="-128"/>
              </a:rPr>
              <a:t>sum(i, 1, n, x[i]*i) </a:t>
            </a:r>
            <a:r>
              <a:rPr lang="en-US" altLang="en-US" sz="2800">
                <a:ea typeface="MS PGothic" charset="-128"/>
              </a:rPr>
              <a:t>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MS PGothic" charset="-128"/>
              </a:rPr>
              <a:t>Using pass-by-reference or pass-by-value, we cannot do this because we would be passing in only a single value of x[i]*i, not an expression which can be repeatedly evaluated as "i" changes.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MS PGothic" charset="-128"/>
              </a:rPr>
              <a:t>Using pass-by-name, the expression x[i]*i is passed in without evaluation. </a:t>
            </a:r>
          </a:p>
        </p:txBody>
      </p:sp>
      <p:sp>
        <p:nvSpPr>
          <p:cNvPr id="56323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4C590207-37C0-B348-AA41-C6FD0E3834A3}" type="slidenum">
              <a:rPr lang="en-US" altLang="en-US" sz="1000"/>
              <a:pPr algn="r"/>
              <a:t>30</a:t>
            </a:fld>
            <a:endParaRPr lang="en-US" altLang="en-US"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686800" cy="4906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real procedure Sum(j, lo, hi, </a:t>
            </a:r>
            <a:r>
              <a:rPr lang="en-US" sz="2400" dirty="0" err="1">
                <a:latin typeface="Courier New" charset="0"/>
                <a:ea typeface="+mn-ea"/>
                <a:cs typeface="Courier New" charset="0"/>
              </a:rPr>
              <a:t>Ej</a:t>
            </a: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);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value lo, hi;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integer j, lo, hi;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real </a:t>
            </a:r>
            <a:r>
              <a:rPr lang="en-US" sz="2400" dirty="0" err="1">
                <a:latin typeface="Courier New" charset="0"/>
                <a:ea typeface="+mn-ea"/>
                <a:cs typeface="Courier New" charset="0"/>
              </a:rPr>
              <a:t>Ej</a:t>
            </a: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begin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	real S; S := 0;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	for j := lo step 1 until hi do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		S := S + </a:t>
            </a:r>
            <a:r>
              <a:rPr lang="en-US" sz="2400" dirty="0" err="1">
                <a:latin typeface="Courier New" charset="0"/>
                <a:ea typeface="+mn-ea"/>
                <a:cs typeface="Courier New" charset="0"/>
              </a:rPr>
              <a:t>Ej</a:t>
            </a: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	Sum := S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</a:rPr>
              <a:t>end;</a:t>
            </a:r>
            <a:r>
              <a:rPr lang="en-US" dirty="0">
                <a:ea typeface="+mn-ea"/>
              </a:rPr>
              <a:t> </a:t>
            </a:r>
            <a:endParaRPr lang="en-US" sz="28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a typeface="+mn-ea"/>
              </a:rPr>
              <a:t>Each time through the loop, evaluation of </a:t>
            </a:r>
            <a:r>
              <a:rPr lang="en-US" sz="2800" dirty="0" err="1">
                <a:ea typeface="+mn-ea"/>
              </a:rPr>
              <a:t>Ej</a:t>
            </a:r>
            <a:r>
              <a:rPr lang="en-US" sz="2800" dirty="0">
                <a:ea typeface="+mn-ea"/>
              </a:rPr>
              <a:t> is actually the evaluation of the expression x[</a:t>
            </a:r>
            <a:r>
              <a:rPr lang="en-US" sz="2800" dirty="0" err="1">
                <a:ea typeface="+mn-ea"/>
              </a:rPr>
              <a:t>i</a:t>
            </a:r>
            <a:r>
              <a:rPr lang="en-US" sz="2800" dirty="0">
                <a:ea typeface="+mn-ea"/>
              </a:rPr>
              <a:t>]*</a:t>
            </a:r>
            <a:r>
              <a:rPr lang="en-US" sz="2800" dirty="0" err="1">
                <a:ea typeface="+mn-ea"/>
              </a:rPr>
              <a:t>i</a:t>
            </a:r>
            <a:r>
              <a:rPr lang="en-US" sz="2800" dirty="0">
                <a:ea typeface="+mn-ea"/>
              </a:rPr>
              <a:t> = x[j]*j.</a:t>
            </a:r>
          </a:p>
        </p:txBody>
      </p:sp>
      <p:sp>
        <p:nvSpPr>
          <p:cNvPr id="5734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43EAD587-EDAF-BD41-8ED7-789FB9005537}" type="slidenum">
              <a:rPr lang="en-US" altLang="en-US" sz="1000"/>
              <a:pPr algn="r"/>
              <a:t>31</a:t>
            </a:fld>
            <a:endParaRPr lang="en-US" altLang="en-US" sz="1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dirty="0">
                <a:ea typeface="+mj-ea"/>
              </a:rPr>
              <a:t>Pass-by-Name Elegance: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Jensen's Device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Pass-By-Name Security Problem (Severe)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4906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>
                <a:ea typeface="+mn-ea"/>
              </a:rPr>
              <a:t>A sample program: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000"/>
              <a:t>procedure swap (a, b);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000"/>
              <a:t>integer a, b, temp;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000"/>
              <a:t>begin temp := a; a := b; b:= temp end;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>
                <a:ea typeface="+mn-ea"/>
              </a:rPr>
              <a:t>Effect of the call swap(x, y):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000"/>
              <a:t>temp := x; x := y; y := temp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>
                <a:ea typeface="+mn-ea"/>
              </a:rPr>
              <a:t>Effect of the call swap(i, x[i]):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000"/>
              <a:t>temp := i; i := x[i]; x[i] := temp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000"/>
              <a:t>It doesn't work! For example: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400">
              <a:ea typeface="+mn-ea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400">
              <a:ea typeface="+mn-ea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400">
              <a:ea typeface="+mn-ea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>
                <a:ea typeface="+mn-ea"/>
              </a:rPr>
              <a:t>It is very difficult to write a correct swap procedure in Algol.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400">
              <a:ea typeface="+mn-ea"/>
            </a:endParaRP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4343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0581A7F8-8D4D-FA4E-8046-A65494DC5A65}" type="slidenum">
              <a:rPr lang="en-US" altLang="en-US" sz="1000"/>
              <a:pPr algn="r"/>
              <a:t>32</a:t>
            </a:fld>
            <a:endParaRPr lang="en-US" altLang="en-US"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 by : Example</a:t>
            </a:r>
          </a:p>
        </p:txBody>
      </p:sp>
      <p:sp>
        <p:nvSpPr>
          <p:cNvPr id="51203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4A78C665-A922-7D4B-868C-F3ABF3C93622}" type="slidenum">
              <a:rPr lang="en-US" altLang="en-US" sz="1000"/>
              <a:pPr algn="r"/>
              <a:t>33</a:t>
            </a:fld>
            <a:endParaRPr lang="en-US" altLang="en-US" sz="1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7696200" cy="4230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334000"/>
            <a:ext cx="3810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OUTPUT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call by value: 1 1 1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call by name: 1 11 16</a:t>
            </a:r>
          </a:p>
        </p:txBody>
      </p:sp>
    </p:spTree>
    <p:extLst>
      <p:ext uri="{BB962C8B-B14F-4D97-AF65-F5344CB8AC3E}">
        <p14:creationId xmlns:p14="http://schemas.microsoft.com/office/powerpoint/2010/main" val="7327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-152400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Pass by : Example</a:t>
            </a:r>
          </a:p>
        </p:txBody>
      </p:sp>
      <p:sp>
        <p:nvSpPr>
          <p:cNvPr id="51203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4A78C665-A922-7D4B-868C-F3ABF3C93622}" type="slidenum">
              <a:rPr lang="en-US" altLang="en-US" sz="1000"/>
              <a:pPr algn="r"/>
              <a:t>34</a:t>
            </a:fld>
            <a:endParaRPr lang="en-US" altLang="en-US" sz="1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71500"/>
            <a:ext cx="88773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500" y="3581400"/>
            <a:ext cx="46482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OUTPUT</a:t>
            </a:r>
          </a:p>
          <a:p>
            <a:r>
              <a:rPr lang="en-US" sz="2000" dirty="0"/>
              <a:t>call by reference: 30 30 10 20 35 40 call by name: 30 40 10 20 30 45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9F196EF6-B211-F142-B1D8-C4AB57EE0E03}" type="slidenum">
              <a:rPr lang="en-US" altLang="en-US" sz="1000"/>
              <a:pPr algn="r"/>
              <a:t>35</a:t>
            </a:fld>
            <a:endParaRPr lang="en-US" altLang="en-US" sz="1000"/>
          </a:p>
        </p:txBody>
      </p:sp>
      <p:sp>
        <p:nvSpPr>
          <p:cNvPr id="387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700" dirty="0">
                <a:ea typeface="+mj-ea"/>
              </a:rPr>
              <a:t>Implementing Parameter-Passing Methods</a:t>
            </a:r>
          </a:p>
        </p:txBody>
      </p:sp>
      <p:sp>
        <p:nvSpPr>
          <p:cNvPr id="3870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In most language parameter communication takes place thru the run-time stack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Pass-by-reference is the simplest to implement; only an address is placed in the stack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A subtle but fatal error can occur with pass-by-reference and pass-by-value-result:</a:t>
            </a:r>
          </a:p>
          <a:p>
            <a:pPr lvl="1" eaLnBrk="1" hangingPunct="1">
              <a:defRPr/>
            </a:pPr>
            <a:r>
              <a:rPr lang="en-US" dirty="0"/>
              <a:t>A formal parameter corresponding to a constant can mistakenly be changed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a typeface="+mj-ea"/>
                <a:cs typeface="Calibri"/>
              </a:rPr>
              <a:t>Implementing Parameter-Passing Methods</a:t>
            </a:r>
          </a:p>
        </p:txBody>
      </p:sp>
      <p:pic>
        <p:nvPicPr>
          <p:cNvPr id="25603" name="Content Placeholder 5" descr="fig_09_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108075"/>
            <a:ext cx="6553200" cy="3978275"/>
          </a:xfrm>
        </p:spPr>
      </p:pic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3810000" cy="6127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 eaLnBrk="1" hangingPunct="1"/>
            <a:r>
              <a:rPr lang="en-US" altLang="en-US" sz="1000"/>
              <a:t>Copyright © 2012 Addison-Wesley. </a:t>
            </a:r>
            <a:r>
              <a:rPr lang="en-US" altLang="en-US" sz="1000" dirty="0"/>
              <a:t>All rights reserved.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257800"/>
            <a:ext cx="79914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3399"/>
                </a:solidFill>
                <a:latin typeface="+mn-lt"/>
                <a:ea typeface="+mn-ea"/>
              </a:rPr>
              <a:t>Function header:  </a:t>
            </a:r>
            <a:r>
              <a:rPr lang="en-US" sz="1600" b="1" dirty="0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lang="en-US" sz="1600" dirty="0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 sub(</a:t>
            </a:r>
            <a:r>
              <a:rPr lang="en-US" sz="1600" b="1" dirty="0" err="1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1600" dirty="0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 a, </a:t>
            </a:r>
            <a:r>
              <a:rPr lang="en-US" sz="1600" b="1" dirty="0" err="1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1600" dirty="0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 b, </a:t>
            </a:r>
            <a:r>
              <a:rPr lang="en-US" sz="1600" b="1" dirty="0" err="1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1600" dirty="0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 c, </a:t>
            </a:r>
            <a:r>
              <a:rPr lang="en-US" sz="1600" b="1" dirty="0" err="1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1600" dirty="0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 d)</a:t>
            </a:r>
          </a:p>
          <a:p>
            <a:pPr>
              <a:defRPr/>
            </a:pPr>
            <a:r>
              <a:rPr lang="en-US" sz="2000" dirty="0">
                <a:solidFill>
                  <a:srgbClr val="333399"/>
                </a:solidFill>
                <a:latin typeface="+mn-lt"/>
                <a:ea typeface="+mn-ea"/>
                <a:cs typeface="Courier New" pitchFamily="49" charset="0"/>
              </a:rPr>
              <a:t>Function call in main: </a:t>
            </a:r>
            <a:r>
              <a:rPr lang="en-US" sz="1600" dirty="0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sub(w, x, y, z)</a:t>
            </a:r>
          </a:p>
          <a:p>
            <a:pPr>
              <a:defRPr/>
            </a:pPr>
            <a:r>
              <a:rPr lang="en-US" sz="2000" dirty="0">
                <a:solidFill>
                  <a:srgbClr val="333399"/>
                </a:solidFill>
                <a:latin typeface="+mn-lt"/>
                <a:ea typeface="+mn-ea"/>
                <a:cs typeface="Courier New" pitchFamily="49" charset="0"/>
              </a:rPr>
              <a:t>(pass </a:t>
            </a:r>
            <a:r>
              <a:rPr lang="en-US" sz="1600" dirty="0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w</a:t>
            </a:r>
            <a:r>
              <a:rPr lang="en-US" sz="2000" dirty="0">
                <a:solidFill>
                  <a:srgbClr val="333399"/>
                </a:solidFill>
                <a:latin typeface="+mn-lt"/>
                <a:ea typeface="+mn-ea"/>
                <a:cs typeface="Courier New" pitchFamily="49" charset="0"/>
              </a:rPr>
              <a:t> by value, </a:t>
            </a:r>
            <a:r>
              <a:rPr lang="en-US" sz="1600" dirty="0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x</a:t>
            </a:r>
            <a:r>
              <a:rPr lang="en-US" sz="2000" dirty="0">
                <a:solidFill>
                  <a:srgbClr val="333399"/>
                </a:solidFill>
                <a:latin typeface="+mn-lt"/>
                <a:ea typeface="+mn-ea"/>
                <a:cs typeface="Courier New" pitchFamily="49" charset="0"/>
              </a:rPr>
              <a:t> by result, </a:t>
            </a:r>
            <a:r>
              <a:rPr lang="en-US" sz="1600" dirty="0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y</a:t>
            </a:r>
            <a:r>
              <a:rPr lang="en-US" sz="2000" dirty="0">
                <a:solidFill>
                  <a:srgbClr val="333399"/>
                </a:solidFill>
                <a:latin typeface="+mn-lt"/>
                <a:ea typeface="+mn-ea"/>
                <a:cs typeface="Courier New" pitchFamily="49" charset="0"/>
              </a:rPr>
              <a:t> by value-result, </a:t>
            </a:r>
            <a:r>
              <a:rPr lang="en-US" sz="1600" dirty="0">
                <a:solidFill>
                  <a:srgbClr val="333399"/>
                </a:solidFill>
                <a:latin typeface="Courier New" pitchFamily="49" charset="0"/>
                <a:ea typeface="+mn-ea"/>
                <a:cs typeface="Courier New" pitchFamily="49" charset="0"/>
              </a:rPr>
              <a:t>z</a:t>
            </a:r>
            <a:r>
              <a:rPr lang="en-US" sz="2000" dirty="0">
                <a:solidFill>
                  <a:srgbClr val="333399"/>
                </a:solidFill>
                <a:latin typeface="+mn-lt"/>
                <a:ea typeface="+mn-ea"/>
                <a:cs typeface="Courier New" pitchFamily="49" charset="0"/>
              </a:rPr>
              <a:t> by reference)</a:t>
            </a:r>
          </a:p>
        </p:txBody>
      </p:sp>
      <p:sp>
        <p:nvSpPr>
          <p:cNvPr id="61445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3ABE34F0-AD17-F84F-A7D6-B420036EE7E2}" type="slidenum">
              <a:rPr lang="en-US" altLang="en-US" sz="1000"/>
              <a:pPr algn="r"/>
              <a:t>36</a:t>
            </a:fld>
            <a:endParaRPr lang="en-US" altLang="en-US"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F339229A-1521-1248-B0AB-625E2FF3774B}" type="slidenum">
              <a:rPr lang="en-US" altLang="en-US" sz="1000"/>
              <a:pPr algn="r"/>
              <a:t>37</a:t>
            </a:fld>
            <a:endParaRPr lang="en-US" altLang="en-US" sz="1000"/>
          </a:p>
        </p:txBody>
      </p:sp>
      <p:sp>
        <p:nvSpPr>
          <p:cNvPr id="389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6858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200">
                <a:ea typeface="+mj-ea"/>
              </a:rPr>
              <a:t>Parameter Passing Methods of Major Languages</a:t>
            </a:r>
          </a:p>
        </p:txBody>
      </p:sp>
      <p:sp>
        <p:nvSpPr>
          <p:cNvPr id="389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763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</a:rPr>
              <a:t>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Pass-by-value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Pass-by-reference is achieved by using pointers as parameters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</a:rPr>
              <a:t>C++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A special pointer type called reference type for pass-by-reference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</a:rPr>
              <a:t>Java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All parameters are passed are passed by value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Object parameters are passed by reference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</a:rPr>
              <a:t>Ada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Three semantics modes of parameter transmission: </a:t>
            </a:r>
            <a:r>
              <a:rPr lang="en-US" sz="2000" dirty="0">
                <a:latin typeface="Courier New" charset="0"/>
                <a:ea typeface="ＭＳ Ｐゴシック" charset="0"/>
                <a:cs typeface="Courier New" charset="0"/>
              </a:rPr>
              <a:t>in, out, in out; in </a:t>
            </a:r>
            <a:r>
              <a:rPr lang="en-US" sz="2000" dirty="0"/>
              <a:t>is the default mode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Formal parameters declared </a:t>
            </a:r>
            <a:r>
              <a:rPr lang="en-US" sz="2000" dirty="0">
                <a:latin typeface="Courier New" charset="0"/>
                <a:ea typeface="ＭＳ Ｐゴシック" charset="0"/>
                <a:cs typeface="Courier New" charset="0"/>
              </a:rPr>
              <a:t>out</a:t>
            </a:r>
            <a:r>
              <a:rPr lang="en-US" sz="2000" dirty="0"/>
              <a:t> can be assigned but not referenced; those declared </a:t>
            </a:r>
            <a:r>
              <a:rPr lang="en-US" sz="2000" dirty="0">
                <a:latin typeface="Courier New" charset="0"/>
                <a:ea typeface="ＭＳ Ｐゴシック" charset="0"/>
                <a:cs typeface="Courier New" charset="0"/>
              </a:rPr>
              <a:t>in</a:t>
            </a:r>
            <a:r>
              <a:rPr lang="en-US" sz="2000" dirty="0"/>
              <a:t> can be referenced but not assigned; </a:t>
            </a:r>
            <a:r>
              <a:rPr lang="en-US" sz="2000" dirty="0">
                <a:latin typeface="Courier New" charset="0"/>
                <a:ea typeface="ＭＳ Ｐゴシック" charset="0"/>
                <a:cs typeface="Courier New" charset="0"/>
              </a:rPr>
              <a:t>in out</a:t>
            </a:r>
            <a:r>
              <a:rPr lang="en-US" sz="2000" dirty="0"/>
              <a:t> parameters can be referenced and assigned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+mn-ea"/>
            </a:endParaRPr>
          </a:p>
        </p:txBody>
      </p:sp>
      <p:pic>
        <p:nvPicPr>
          <p:cNvPr id="38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5410200" cy="723900"/>
          </a:xfrm>
          <a:prstGeom prst="rect">
            <a:avLst/>
          </a:prstGeom>
          <a:solidFill>
            <a:srgbClr val="99FF66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B600806F-B576-B445-963E-83C7FA0326EC}" type="slidenum">
              <a:rPr lang="en-US" altLang="en-US" sz="1000"/>
              <a:pPr algn="r"/>
              <a:t>38</a:t>
            </a:fld>
            <a:endParaRPr lang="en-US" altLang="en-US" sz="1000"/>
          </a:p>
        </p:txBody>
      </p:sp>
      <p:sp>
        <p:nvSpPr>
          <p:cNvPr id="405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1534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200">
                <a:ea typeface="+mj-ea"/>
              </a:rPr>
              <a:t>Design Considerations for Parameter Passing</a:t>
            </a:r>
            <a:br>
              <a:rPr lang="en-US" sz="3200">
                <a:ea typeface="+mj-ea"/>
              </a:rPr>
            </a:br>
            <a:endParaRPr lang="en-US" sz="3200">
              <a:ea typeface="+mj-ea"/>
            </a:endParaRPr>
          </a:p>
        </p:txBody>
      </p:sp>
      <p:sp>
        <p:nvSpPr>
          <p:cNvPr id="4055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</a:rPr>
              <a:t>Two important considerations</a:t>
            </a:r>
          </a:p>
          <a:p>
            <a:pPr lvl="1" eaLnBrk="1" hangingPunct="1">
              <a:defRPr/>
            </a:pPr>
            <a:r>
              <a:rPr lang="en-US"/>
              <a:t>Efficiency</a:t>
            </a:r>
          </a:p>
          <a:p>
            <a:pPr lvl="1" eaLnBrk="1" hangingPunct="1">
              <a:defRPr/>
            </a:pPr>
            <a:r>
              <a:rPr lang="en-US"/>
              <a:t>One-way or two-way data transfer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But the above considerations are in conflict</a:t>
            </a:r>
          </a:p>
          <a:p>
            <a:pPr lvl="1" eaLnBrk="1" hangingPunct="1">
              <a:defRPr/>
            </a:pPr>
            <a:r>
              <a:rPr lang="en-US"/>
              <a:t>Good programming suggest limited access to variables, which means one-way whenever possible</a:t>
            </a:r>
          </a:p>
          <a:p>
            <a:pPr lvl="1" eaLnBrk="1" hangingPunct="1">
              <a:defRPr/>
            </a:pPr>
            <a:r>
              <a:rPr lang="en-US"/>
              <a:t>But pass-by-reference is more efficient to pass structures of significant size</a:t>
            </a:r>
          </a:p>
          <a:p>
            <a:pPr eaLnBrk="1" hangingPunct="1">
              <a:buFontTx/>
              <a:buNone/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21A739AB-3886-DC4E-B40A-366B6125D41E}" type="slidenum">
              <a:rPr lang="en-US" altLang="en-US" sz="1000"/>
              <a:pPr algn="r"/>
              <a:t>39</a:t>
            </a:fld>
            <a:endParaRPr lang="en-US" altLang="en-US" sz="1000"/>
          </a:p>
        </p:txBody>
      </p:sp>
      <p:sp>
        <p:nvSpPr>
          <p:cNvPr id="407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153400" cy="1143000"/>
          </a:xfrm>
        </p:spPr>
        <p:txBody>
          <a:bodyPr anchor="t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dirty="0">
                <a:ea typeface="+mj-ea"/>
              </a:rPr>
              <a:t>Parameters that are Subprogram Names</a:t>
            </a:r>
          </a:p>
        </p:txBody>
      </p:sp>
      <p:sp>
        <p:nvSpPr>
          <p:cNvPr id="407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153400" cy="45720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>
                <a:ea typeface="+mn-ea"/>
              </a:rPr>
              <a:t>It is sometimes convenient to pass subprogram names as parameters</a:t>
            </a:r>
          </a:p>
          <a:p>
            <a:pPr marL="457200" indent="-457200" eaLnBrk="1" hangingPunct="1">
              <a:defRPr/>
            </a:pPr>
            <a:r>
              <a:rPr lang="en-US">
                <a:ea typeface="+mn-ea"/>
              </a:rPr>
              <a:t>Issues:</a:t>
            </a:r>
          </a:p>
          <a:p>
            <a:pPr marL="838200" lvl="1" indent="-381000" eaLnBrk="1" hangingPunct="1">
              <a:buFontTx/>
              <a:buAutoNum type="arabicPeriod"/>
              <a:defRPr/>
            </a:pPr>
            <a:r>
              <a:rPr lang="en-US"/>
              <a:t>Are parameter types checked?</a:t>
            </a:r>
          </a:p>
          <a:p>
            <a:pPr marL="838200" lvl="1" indent="-381000" eaLnBrk="1" hangingPunct="1">
              <a:buFontTx/>
              <a:buAutoNum type="arabicPeriod"/>
              <a:defRPr/>
            </a:pPr>
            <a:r>
              <a:rPr lang="en-US"/>
              <a:t>What is the correct referencing environment for a subprogram that was sent as a parameter?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919D486F-12BC-2F4B-B7D7-E37A9955D157}" type="slidenum">
              <a:rPr lang="en-US" altLang="en-US" sz="1000"/>
              <a:pPr algn="r"/>
              <a:t>4</a:t>
            </a:fld>
            <a:endParaRPr lang="en-US" altLang="en-US" sz="1000"/>
          </a:p>
        </p:txBody>
      </p:sp>
      <p:sp>
        <p:nvSpPr>
          <p:cNvPr id="3543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Basic Definitions</a:t>
            </a:r>
          </a:p>
        </p:txBody>
      </p:sp>
      <p:sp>
        <p:nvSpPr>
          <p:cNvPr id="3543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tr-TR" dirty="0"/>
              <a:t>A </a:t>
            </a:r>
            <a:r>
              <a:rPr lang="en-US" altLang="tr-TR" i="1" dirty="0">
                <a:solidFill>
                  <a:srgbClr val="3366FF"/>
                </a:solidFill>
              </a:rPr>
              <a:t>subprogram header</a:t>
            </a:r>
            <a:r>
              <a:rPr lang="en-US" altLang="tr-TR" dirty="0"/>
              <a:t> is the first part of the definition, including the name, the kind of subprogram, and the formal parameters</a:t>
            </a:r>
          </a:p>
          <a:p>
            <a:pPr lvl="2" eaLnBrk="1" hangingPunct="1">
              <a:buFontTx/>
              <a:buNone/>
              <a:defRPr/>
            </a:pPr>
            <a:r>
              <a:rPr lang="en-US" altLang="tr-TR" dirty="0">
                <a:ea typeface="MS PGothic" pitchFamily="34" charset="-128"/>
              </a:rPr>
              <a:t>FORTRAN example:</a:t>
            </a:r>
          </a:p>
          <a:p>
            <a:pPr lvl="2" eaLnBrk="1" hangingPunct="1">
              <a:buFontTx/>
              <a:buNone/>
              <a:defRPr/>
            </a:pPr>
            <a:r>
              <a:rPr lang="en-US" altLang="tr-TR" dirty="0">
                <a:latin typeface="Courier New" pitchFamily="49" charset="0"/>
                <a:ea typeface="MS PGothic" pitchFamily="34" charset="-128"/>
              </a:rPr>
              <a:t>SUBROUTINE name (parameters)</a:t>
            </a:r>
          </a:p>
          <a:p>
            <a:pPr lvl="2" eaLnBrk="1" hangingPunct="1">
              <a:buFontTx/>
              <a:buNone/>
              <a:defRPr/>
            </a:pPr>
            <a:r>
              <a:rPr lang="en-US" altLang="tr-TR" dirty="0">
                <a:ea typeface="MS PGothic" pitchFamily="34" charset="-128"/>
              </a:rPr>
              <a:t>C example:</a:t>
            </a:r>
          </a:p>
          <a:p>
            <a:pPr lvl="2" eaLnBrk="1" hangingPunct="1">
              <a:buFontTx/>
              <a:buNone/>
              <a:defRPr/>
            </a:pPr>
            <a:r>
              <a:rPr lang="en-US" altLang="tr-TR" dirty="0">
                <a:latin typeface="Courier New" pitchFamily="49" charset="0"/>
                <a:ea typeface="MS PGothic" pitchFamily="34" charset="-128"/>
              </a:rPr>
              <a:t>void adder(parameters)</a:t>
            </a:r>
          </a:p>
          <a:p>
            <a:pPr eaLnBrk="1" hangingPunct="1">
              <a:defRPr/>
            </a:pPr>
            <a:r>
              <a:rPr lang="en-US" altLang="tr-TR" dirty="0"/>
              <a:t>A </a:t>
            </a:r>
            <a:r>
              <a:rPr lang="en-US" altLang="tr-TR" i="1" dirty="0">
                <a:solidFill>
                  <a:srgbClr val="3366FF"/>
                </a:solidFill>
              </a:rPr>
              <a:t>subprogram call</a:t>
            </a:r>
            <a:r>
              <a:rPr lang="en-US" altLang="tr-TR" dirty="0"/>
              <a:t> is an explicit request that the subprogram be executed</a:t>
            </a:r>
          </a:p>
          <a:p>
            <a:pPr eaLnBrk="1" hangingPunct="1">
              <a:defRPr/>
            </a:pPr>
            <a:r>
              <a:rPr lang="en-US" altLang="tr-TR" dirty="0"/>
              <a:t>A subprogram is said to be </a:t>
            </a:r>
            <a:r>
              <a:rPr lang="en-US" altLang="tr-TR" i="1" dirty="0">
                <a:solidFill>
                  <a:srgbClr val="3366FF"/>
                </a:solidFill>
              </a:rPr>
              <a:t>active</a:t>
            </a:r>
            <a:r>
              <a:rPr lang="en-US" altLang="tr-TR" dirty="0"/>
              <a:t> if it has begun execution, but has not yet completed.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0A635071-64F0-AA4D-9587-4D32C9F6EDA6}" type="slidenum">
              <a:rPr lang="en-US" altLang="en-US" sz="1000"/>
              <a:pPr algn="r"/>
              <a:t>40</a:t>
            </a:fld>
            <a:endParaRPr lang="en-US" altLang="en-US" sz="1000"/>
          </a:p>
        </p:txBody>
      </p:sp>
      <p:sp>
        <p:nvSpPr>
          <p:cNvPr id="411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4582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Q: </a:t>
            </a:r>
            <a:r>
              <a:rPr lang="en-US" i="1" dirty="0">
                <a:solidFill>
                  <a:srgbClr val="FF0000"/>
                </a:solidFill>
                <a:ea typeface="+mn-ea"/>
              </a:rPr>
              <a:t>What  is  the  referencing  environment</a:t>
            </a:r>
            <a:r>
              <a:rPr lang="en-US" i="1" dirty="0">
                <a:ea typeface="+mn-ea"/>
              </a:rPr>
              <a:t>  for  executing  the passed subprogram? (For non local variables)</a:t>
            </a:r>
            <a:endParaRPr lang="en-US" sz="2800" i="1" dirty="0">
              <a:solidFill>
                <a:srgbClr val="0000FF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0000FF"/>
                </a:solidFill>
                <a:ea typeface="+mn-ea"/>
              </a:rPr>
              <a:t>Shallow binding</a:t>
            </a:r>
            <a:r>
              <a:rPr lang="en-US" sz="2800" dirty="0">
                <a:solidFill>
                  <a:srgbClr val="0000FF"/>
                </a:solidFill>
                <a:ea typeface="+mn-ea"/>
              </a:rPr>
              <a:t>:</a:t>
            </a:r>
            <a:r>
              <a:rPr lang="en-US" sz="2800" dirty="0">
                <a:ea typeface="+mn-ea"/>
              </a:rPr>
              <a:t> The environment of the call statement that enacts the passed subprogram</a:t>
            </a:r>
            <a:br>
              <a:rPr lang="en-US" sz="2800" dirty="0">
                <a:ea typeface="+mn-ea"/>
              </a:rPr>
            </a:br>
            <a:r>
              <a:rPr lang="en-US" sz="2800" dirty="0">
                <a:ea typeface="+mn-ea"/>
              </a:rPr>
              <a:t>- Most natural for dynamic-scoped languages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0000FF"/>
                </a:solidFill>
                <a:ea typeface="+mn-ea"/>
              </a:rPr>
              <a:t>Deep binding</a:t>
            </a:r>
            <a:r>
              <a:rPr lang="en-US" sz="2800" dirty="0">
                <a:solidFill>
                  <a:srgbClr val="0000FF"/>
                </a:solidFill>
                <a:ea typeface="+mn-ea"/>
              </a:rPr>
              <a:t>:</a:t>
            </a:r>
            <a:r>
              <a:rPr lang="en-US" sz="2800" dirty="0">
                <a:ea typeface="+mn-ea"/>
              </a:rPr>
              <a:t> The environment of the definition of the passed subprogram</a:t>
            </a:r>
            <a:br>
              <a:rPr lang="en-US" sz="2800" dirty="0">
                <a:ea typeface="+mn-ea"/>
              </a:rPr>
            </a:br>
            <a:r>
              <a:rPr lang="en-US" sz="2800" dirty="0">
                <a:ea typeface="+mn-ea"/>
              </a:rPr>
              <a:t>- Most natural for static-scoped languages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0000FF"/>
                </a:solidFill>
                <a:ea typeface="+mn-ea"/>
              </a:rPr>
              <a:t>Ad hoc binding</a:t>
            </a:r>
            <a:r>
              <a:rPr lang="en-US" sz="2800" dirty="0">
                <a:solidFill>
                  <a:srgbClr val="0000FF"/>
                </a:solidFill>
                <a:ea typeface="+mn-ea"/>
              </a:rPr>
              <a:t>:</a:t>
            </a:r>
            <a:r>
              <a:rPr lang="en-US" sz="2800" dirty="0">
                <a:ea typeface="+mn-ea"/>
              </a:rPr>
              <a:t> The environment of the call statement that passed the subprogram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dirty="0"/>
              <a:t>Parameters that are Subprogram Names: Referencing Environment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Parameters that are Subprograms</a:t>
            </a:r>
          </a:p>
        </p:txBody>
      </p:sp>
      <p:pic>
        <p:nvPicPr>
          <p:cNvPr id="454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0925"/>
            <a:ext cx="86868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70659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0B3165E6-8F68-C346-B6D0-6FBF75FE03A9}" type="slidenum">
              <a:rPr lang="en-US" altLang="en-US" sz="1000"/>
              <a:pPr algn="r"/>
              <a:t>41</a:t>
            </a:fld>
            <a:endParaRPr lang="en-US" altLang="en-US" sz="1000"/>
          </a:p>
        </p:txBody>
      </p:sp>
      <p:sp>
        <p:nvSpPr>
          <p:cNvPr id="70660" name="TextBox 1"/>
          <p:cNvSpPr txBox="1">
            <a:spLocks noChangeArrowheads="1"/>
          </p:cNvSpPr>
          <p:nvPr/>
        </p:nvSpPr>
        <p:spPr bwMode="auto">
          <a:xfrm>
            <a:off x="6019800" y="3962400"/>
            <a:ext cx="2133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1- Shallow binding</a:t>
            </a:r>
            <a:r>
              <a:rPr lang="en-US" altLang="en-US" sz="1800"/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2- Deep binding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i="1">
                <a:solidFill>
                  <a:srgbClr val="0000FF"/>
                </a:solidFill>
              </a:rPr>
              <a:t>3- Ad hoc binding</a:t>
            </a:r>
            <a:endParaRPr lang="tr-TR" altLang="en-US"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C26E1D11-C711-264D-AB87-1CBF571053DE}" type="slidenum">
              <a:rPr lang="en-US" altLang="en-US" sz="1000"/>
              <a:pPr algn="r"/>
              <a:t>42</a:t>
            </a:fld>
            <a:endParaRPr lang="en-US" altLang="en-US" sz="1000"/>
          </a:p>
        </p:txBody>
      </p:sp>
      <p:sp>
        <p:nvSpPr>
          <p:cNvPr id="413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Overloaded Subprograms</a:t>
            </a:r>
          </a:p>
        </p:txBody>
      </p:sp>
      <p:sp>
        <p:nvSpPr>
          <p:cNvPr id="413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4582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n-ea"/>
              </a:rPr>
              <a:t>An </a:t>
            </a:r>
            <a:r>
              <a:rPr lang="en-US" sz="2800" i="1" dirty="0">
                <a:solidFill>
                  <a:srgbClr val="FF0000"/>
                </a:solidFill>
                <a:ea typeface="+mn-ea"/>
              </a:rPr>
              <a:t>overloaded subprogram</a:t>
            </a:r>
            <a:r>
              <a:rPr lang="en-US" sz="2800" dirty="0">
                <a:ea typeface="+mn-ea"/>
              </a:rPr>
              <a:t> is one that has the same name as another subprogram in the same referencing environment</a:t>
            </a:r>
          </a:p>
          <a:p>
            <a:pPr lvl="1" eaLnBrk="1" hangingPunct="1">
              <a:defRPr/>
            </a:pPr>
            <a:r>
              <a:rPr lang="en-US" sz="2400" dirty="0"/>
              <a:t>Every version of an overloaded subprogram has a unique protocol (different number of </a:t>
            </a:r>
            <a:r>
              <a:rPr lang="en-US" sz="2400" dirty="0" err="1"/>
              <a:t>arguments,etc</a:t>
            </a:r>
            <a:r>
              <a:rPr lang="en-US" sz="2400" dirty="0"/>
              <a:t>)</a:t>
            </a:r>
          </a:p>
          <a:p>
            <a:pPr lvl="1" eaLnBrk="1" hangingPunct="1">
              <a:defRPr/>
            </a:pPr>
            <a:r>
              <a:rPr lang="en-US" sz="2400" dirty="0"/>
              <a:t>The correct meaning (the correct code) to be invoked is determined by the </a:t>
            </a:r>
            <a:r>
              <a:rPr lang="en-US" sz="2400" dirty="0">
                <a:solidFill>
                  <a:srgbClr val="0000FF"/>
                </a:solidFill>
              </a:rPr>
              <a:t>actual parameter</a:t>
            </a:r>
            <a:r>
              <a:rPr lang="en-US" sz="2400" dirty="0"/>
              <a:t> list.</a:t>
            </a:r>
          </a:p>
          <a:p>
            <a:pPr lvl="1" eaLnBrk="1" hangingPunct="1">
              <a:defRPr/>
            </a:pPr>
            <a:r>
              <a:rPr lang="en-US" sz="2400" dirty="0"/>
              <a:t>In case of </a:t>
            </a:r>
            <a:r>
              <a:rPr lang="en-US" sz="2400" dirty="0">
                <a:solidFill>
                  <a:srgbClr val="0000FF"/>
                </a:solidFill>
              </a:rPr>
              <a:t>functions</a:t>
            </a:r>
            <a:r>
              <a:rPr lang="en-US" sz="2400" dirty="0"/>
              <a:t>, the </a:t>
            </a:r>
            <a:r>
              <a:rPr lang="en-US" sz="2400" dirty="0">
                <a:solidFill>
                  <a:srgbClr val="0000FF"/>
                </a:solidFill>
              </a:rPr>
              <a:t>return type</a:t>
            </a:r>
            <a:r>
              <a:rPr lang="en-US" sz="2400" dirty="0"/>
              <a:t> may be used to distinguish.</a:t>
            </a:r>
            <a:endParaRPr lang="en-US" sz="2000" dirty="0"/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Ada, Java, C++, and C# allow users to write multiple versions of subprograms with the same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7A5B8F89-5E6A-114E-AA4D-5209CD47382D}" type="slidenum">
              <a:rPr lang="en-US" altLang="en-US" sz="1000"/>
              <a:pPr algn="r"/>
              <a:t>43</a:t>
            </a:fld>
            <a:endParaRPr lang="en-US" altLang="en-US" sz="1000"/>
          </a:p>
        </p:txBody>
      </p:sp>
      <p:sp>
        <p:nvSpPr>
          <p:cNvPr id="4157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Generic Subprograms</a:t>
            </a:r>
          </a:p>
        </p:txBody>
      </p:sp>
      <p:sp>
        <p:nvSpPr>
          <p:cNvPr id="41574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</a:rPr>
              <a:t>A </a:t>
            </a:r>
            <a:r>
              <a:rPr lang="en-US" i="1">
                <a:solidFill>
                  <a:srgbClr val="FF0000"/>
                </a:solidFill>
                <a:ea typeface="+mn-ea"/>
              </a:rPr>
              <a:t>generic</a:t>
            </a:r>
            <a:r>
              <a:rPr lang="en-US">
                <a:solidFill>
                  <a:srgbClr val="FF0000"/>
                </a:solidFill>
                <a:ea typeface="+mn-ea"/>
              </a:rPr>
              <a:t> or </a:t>
            </a:r>
            <a:r>
              <a:rPr lang="en-US" i="1">
                <a:solidFill>
                  <a:srgbClr val="FF0000"/>
                </a:solidFill>
                <a:ea typeface="+mn-ea"/>
              </a:rPr>
              <a:t>polymorphic subprogram</a:t>
            </a:r>
            <a:r>
              <a:rPr lang="en-US">
                <a:ea typeface="+mn-ea"/>
              </a:rPr>
              <a:t> takes parameters of different types on different activations</a:t>
            </a:r>
            <a:endParaRPr lang="en-US" i="1">
              <a:solidFill>
                <a:schemeClr val="tx2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i="1">
                <a:ea typeface="+mn-ea"/>
              </a:rPr>
              <a:t>The same formal parameter can get values  of different types.</a:t>
            </a:r>
          </a:p>
          <a:p>
            <a:pPr eaLnBrk="1" hangingPunct="1">
              <a:defRPr/>
            </a:pPr>
            <a:r>
              <a:rPr lang="en-US" i="1">
                <a:ea typeface="+mn-ea"/>
              </a:rPr>
              <a:t>Ada and C++ provide Generic (Polymorphic) Subprograms</a:t>
            </a:r>
            <a:endParaRPr lang="en-US" sz="2400"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US" sz="2800">
              <a:ea typeface="+mn-e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8BEB9B4F-34E3-CE4A-B2F0-69D98E930BFA}" type="slidenum">
              <a:rPr lang="en-US" altLang="en-US" sz="1000"/>
              <a:pPr algn="r"/>
              <a:t>44</a:t>
            </a:fld>
            <a:endParaRPr lang="en-US" altLang="en-US" sz="1000"/>
          </a:p>
        </p:txBody>
      </p:sp>
      <p:sp>
        <p:nvSpPr>
          <p:cNvPr id="425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868362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Design Issues for Functions</a:t>
            </a:r>
          </a:p>
        </p:txBody>
      </p:sp>
      <p:sp>
        <p:nvSpPr>
          <p:cNvPr id="4259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839200" cy="54864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>
                <a:ea typeface="+mn-ea"/>
              </a:rPr>
              <a:t>Are side effects allowed?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400" dirty="0"/>
              <a:t>Parameters should always be in-mode to reduce side effect (like Ada)</a:t>
            </a:r>
          </a:p>
          <a:p>
            <a:pPr marL="533400" indent="-533400" eaLnBrk="1" hangingPunct="1">
              <a:defRPr/>
            </a:pPr>
            <a:r>
              <a:rPr lang="en-US" sz="2800" dirty="0">
                <a:ea typeface="+mn-ea"/>
              </a:rPr>
              <a:t>What types of return values are allowed?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400" dirty="0"/>
              <a:t>Most imperative languages restrict the return types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400" dirty="0"/>
              <a:t>C allows any type except arrays and functions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400" dirty="0"/>
              <a:t>C++ is like C but also allows user-defined types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400" dirty="0"/>
              <a:t>Ada subprograms can return any type (but Ada subprograms are not types, so they cannot be returned)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400" dirty="0"/>
              <a:t>Java and C# methods can return any type (but because methods are not types, they cannot be returned)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400" dirty="0"/>
              <a:t>Python and Ruby treat methods as first-class objects, so they can be returned, as well as any other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229600" cy="563563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dirty="0" err="1">
                <a:ea typeface="+mj-ea"/>
              </a:rPr>
              <a:t>Coroutines</a:t>
            </a:r>
            <a:endParaRPr lang="en-US" dirty="0">
              <a:ea typeface="+mj-ea"/>
            </a:endParaRPr>
          </a:p>
        </p:txBody>
      </p:sp>
      <p:sp>
        <p:nvSpPr>
          <p:cNvPr id="430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38200"/>
            <a:ext cx="8763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</a:rPr>
              <a:t>A </a:t>
            </a:r>
            <a:r>
              <a:rPr lang="en-US" sz="2400" i="1" dirty="0" err="1">
                <a:solidFill>
                  <a:srgbClr val="FF0000"/>
                </a:solidFill>
                <a:ea typeface="+mn-ea"/>
              </a:rPr>
              <a:t>coroutine</a:t>
            </a:r>
            <a:r>
              <a:rPr lang="en-US" sz="2400" dirty="0">
                <a:ea typeface="+mn-ea"/>
              </a:rPr>
              <a:t> is a special kind of a subprogram that has multiple entries and controls them itself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</a:rPr>
              <a:t>Also called </a:t>
            </a:r>
            <a:r>
              <a:rPr lang="en-US" sz="2400" i="1" dirty="0">
                <a:ea typeface="+mn-ea"/>
              </a:rPr>
              <a:t>symmetric control: </a:t>
            </a:r>
            <a:r>
              <a:rPr lang="en-US" sz="2400" dirty="0">
                <a:ea typeface="+mn-ea"/>
              </a:rPr>
              <a:t>caller and called </a:t>
            </a:r>
            <a:r>
              <a:rPr lang="en-US" sz="2400" dirty="0" err="1">
                <a:ea typeface="+mn-ea"/>
              </a:rPr>
              <a:t>coroutines</a:t>
            </a:r>
            <a:r>
              <a:rPr lang="en-US" sz="2400" dirty="0">
                <a:ea typeface="+mn-ea"/>
              </a:rPr>
              <a:t> are on a more equal basis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 err="1">
                <a:ea typeface="+mn-ea"/>
              </a:rPr>
              <a:t>Coroutines</a:t>
            </a:r>
            <a:r>
              <a:rPr lang="en-US" sz="2400" i="1" dirty="0">
                <a:ea typeface="+mn-ea"/>
              </a:rPr>
              <a:t>  call is a</a:t>
            </a:r>
            <a:r>
              <a:rPr lang="en-US" sz="2400" i="1" dirty="0">
                <a:solidFill>
                  <a:srgbClr val="0000FF"/>
                </a:solidFill>
                <a:ea typeface="+mn-ea"/>
              </a:rPr>
              <a:t> resume</a:t>
            </a:r>
            <a:r>
              <a:rPr lang="en-US" sz="2400" i="1" dirty="0">
                <a:ea typeface="+mn-ea"/>
              </a:rPr>
              <a:t>. </a:t>
            </a:r>
            <a:r>
              <a:rPr lang="en-US" sz="2400" dirty="0">
                <a:ea typeface="+mn-ea"/>
              </a:rPr>
              <a:t>The first resume of a </a:t>
            </a:r>
            <a:r>
              <a:rPr lang="en-US" sz="2400" dirty="0" err="1">
                <a:ea typeface="+mn-ea"/>
              </a:rPr>
              <a:t>coroutine</a:t>
            </a:r>
            <a:r>
              <a:rPr lang="en-US" sz="2400" dirty="0">
                <a:ea typeface="+mn-ea"/>
              </a:rPr>
              <a:t> is to its beginning, but subsequent calls enter at the point just after the last executed statement in the </a:t>
            </a:r>
            <a:r>
              <a:rPr lang="en-US" sz="2400" dirty="0" err="1">
                <a:ea typeface="+mn-ea"/>
              </a:rPr>
              <a:t>coroutine</a:t>
            </a:r>
            <a:endParaRPr lang="en-US" sz="24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ea typeface="+mn-ea"/>
              </a:rPr>
              <a:t>Coroutines</a:t>
            </a:r>
            <a:r>
              <a:rPr lang="en-US" sz="2400" dirty="0">
                <a:ea typeface="+mn-ea"/>
              </a:rPr>
              <a:t> provide </a:t>
            </a:r>
            <a:r>
              <a:rPr lang="en-US" sz="2400" i="1" dirty="0">
                <a:ea typeface="+mn-ea"/>
              </a:rPr>
              <a:t>quasi-concurrent execution</a:t>
            </a:r>
            <a:r>
              <a:rPr lang="en-US" sz="2400" dirty="0">
                <a:ea typeface="+mn-ea"/>
              </a:rPr>
              <a:t> of program units (the </a:t>
            </a:r>
            <a:r>
              <a:rPr lang="en-US" sz="2400" dirty="0" err="1">
                <a:ea typeface="+mn-ea"/>
              </a:rPr>
              <a:t>coroutines</a:t>
            </a:r>
            <a:r>
              <a:rPr lang="en-US" sz="2400" dirty="0">
                <a:ea typeface="+mn-ea"/>
              </a:rPr>
              <a:t>); their execution is interleaved, but not overlapped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ea typeface="+mn-ea"/>
              </a:rPr>
              <a:t>Coroutines</a:t>
            </a:r>
            <a:r>
              <a:rPr lang="en-US" sz="2400" dirty="0">
                <a:ea typeface="+mn-ea"/>
              </a:rPr>
              <a:t> are history sensitive, thus they have static variables.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ea typeface="+mn-ea"/>
              </a:rPr>
              <a:t>Couroutines</a:t>
            </a:r>
            <a:r>
              <a:rPr lang="en-US" sz="2400" dirty="0">
                <a:ea typeface="+mn-ea"/>
              </a:rPr>
              <a:t> are created in an application by a special unit called master unit, which is not a </a:t>
            </a:r>
            <a:r>
              <a:rPr lang="en-US" sz="2400" dirty="0" err="1">
                <a:ea typeface="+mn-ea"/>
              </a:rPr>
              <a:t>coroutine</a:t>
            </a:r>
            <a:r>
              <a:rPr lang="en-US" sz="2400" dirty="0">
                <a:ea typeface="+mn-ea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</a:rPr>
              <a:t>A </a:t>
            </a:r>
            <a:r>
              <a:rPr lang="en-US" sz="2400" dirty="0" err="1">
                <a:ea typeface="+mn-ea"/>
              </a:rPr>
              <a:t>coroutine</a:t>
            </a:r>
            <a:r>
              <a:rPr lang="en-US" sz="2400" dirty="0">
                <a:ea typeface="+mn-ea"/>
              </a:rPr>
              <a:t> may have an initialization code that is executed only when it is created.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</a:rPr>
              <a:t>Only one </a:t>
            </a:r>
            <a:r>
              <a:rPr lang="en-US" sz="2400" dirty="0" err="1">
                <a:ea typeface="+mn-ea"/>
              </a:rPr>
              <a:t>coroutine</a:t>
            </a:r>
            <a:r>
              <a:rPr lang="en-US" sz="2400" dirty="0">
                <a:ea typeface="+mn-ea"/>
              </a:rPr>
              <a:t> executes at a given time.</a:t>
            </a:r>
            <a:endParaRPr lang="en-US" dirty="0">
              <a:ea typeface="+mn-ea"/>
            </a:endParaRPr>
          </a:p>
        </p:txBody>
      </p:sp>
      <p:sp>
        <p:nvSpPr>
          <p:cNvPr id="77827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A07A5C2F-BCE5-B64C-AC4C-F15411709049}" type="slidenum">
              <a:rPr lang="en-US" altLang="en-US" sz="1000"/>
              <a:pPr algn="r"/>
              <a:t>45</a:t>
            </a:fld>
            <a:endParaRPr lang="en-US" altLang="en-US" sz="1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1B1A40F0-8F6E-9848-8961-4984FC86AB57}" type="slidenum">
              <a:rPr lang="en-US" altLang="en-US" sz="1000"/>
              <a:pPr algn="r"/>
              <a:t>46</a:t>
            </a:fld>
            <a:endParaRPr lang="en-US" altLang="en-US" sz="1000"/>
          </a:p>
        </p:txBody>
      </p:sp>
      <p:sp>
        <p:nvSpPr>
          <p:cNvPr id="43213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8153400" cy="11430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3600" dirty="0" err="1">
                <a:ea typeface="+mj-ea"/>
              </a:rPr>
              <a:t>Coroutines</a:t>
            </a:r>
            <a:r>
              <a:rPr lang="en-US" sz="3600" dirty="0">
                <a:ea typeface="+mj-ea"/>
              </a:rPr>
              <a:t> Illustrated: Possible Execution Controls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5438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DA90FAA5-9E2B-134A-854E-916AEC47F0BB}" type="slidenum">
              <a:rPr lang="en-US" altLang="en-US" sz="1000"/>
              <a:pPr algn="r"/>
              <a:t>47</a:t>
            </a:fld>
            <a:endParaRPr lang="en-US" altLang="en-US" sz="1000"/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4358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9600" y="1524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3600"/>
              <a:t>Coroutines Illustrated: Possible Execution Controls</a:t>
            </a:r>
            <a:endParaRPr lang="en-US" sz="3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BAB68677-B0BC-B040-8146-B6F679114327}" type="slidenum">
              <a:rPr lang="en-US" altLang="en-US" sz="1000"/>
              <a:pPr algn="r"/>
              <a:t>48</a:t>
            </a:fld>
            <a:endParaRPr lang="en-US" altLang="en-US" sz="1000"/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104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9600" y="1524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3600" dirty="0" err="1"/>
              <a:t>Coroutines</a:t>
            </a:r>
            <a:r>
              <a:rPr lang="en-US" sz="3600" dirty="0"/>
              <a:t> Illustrated: Possible Execution Controls with Loops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3"/>
          <p:cNvSpPr txBox="1">
            <a:spLocks noGrp="1"/>
          </p:cNvSpPr>
          <p:nvPr/>
        </p:nvSpPr>
        <p:spPr bwMode="auto">
          <a:xfrm>
            <a:off x="685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1000"/>
              <a:t>Copyright © 2009 Addison-Wesley. All rights reserved.</a:t>
            </a:r>
          </a:p>
        </p:txBody>
      </p:sp>
      <p:sp>
        <p:nvSpPr>
          <p:cNvPr id="8601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2C1B164D-5844-3246-BD9B-7D1150D03448}" type="slidenum">
              <a:rPr lang="en-US" altLang="en-US" sz="1000"/>
              <a:pPr algn="r"/>
              <a:t>49</a:t>
            </a:fld>
            <a:endParaRPr lang="en-US" altLang="en-US" sz="1000"/>
          </a:p>
        </p:txBody>
      </p:sp>
      <p:sp>
        <p:nvSpPr>
          <p:cNvPr id="4382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Summary</a:t>
            </a:r>
          </a:p>
        </p:txBody>
      </p:sp>
      <p:sp>
        <p:nvSpPr>
          <p:cNvPr id="4382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</a:rPr>
              <a:t>A subprogram definition describes the actions represented by the subprogram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</a:rPr>
              <a:t>Subprograms can be either functions or procedures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</a:rPr>
              <a:t>Local variables in subprograms can be stack-dynamic or static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</a:rPr>
              <a:t>Three models of parameter passing: in mode, out mode, and inout mode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</a:rPr>
              <a:t>Some languages allow operator overloading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</a:rPr>
              <a:t>Subprograms can be generic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ea typeface="+mn-ea"/>
              </a:rPr>
              <a:t>A coroutine is a special subprogram with multiple entries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Basic Definitions (cont’d.)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The </a:t>
            </a:r>
            <a:r>
              <a:rPr lang="en-US" altLang="en-US" i="1">
                <a:solidFill>
                  <a:srgbClr val="3366FF"/>
                </a:solidFill>
                <a:ea typeface="MS PGothic" charset="-128"/>
              </a:rPr>
              <a:t>parameter profile</a:t>
            </a:r>
            <a:r>
              <a:rPr lang="en-US" altLang="en-US">
                <a:solidFill>
                  <a:srgbClr val="3366FF"/>
                </a:solidFill>
                <a:ea typeface="MS PGothic" charset="-128"/>
              </a:rPr>
              <a:t> (aka </a:t>
            </a:r>
            <a:r>
              <a:rPr lang="en-US" altLang="en-US" i="1">
                <a:solidFill>
                  <a:srgbClr val="3366FF"/>
                </a:solidFill>
                <a:ea typeface="MS PGothic" charset="-128"/>
              </a:rPr>
              <a:t>signature</a:t>
            </a:r>
            <a:r>
              <a:rPr lang="en-US" altLang="en-US">
                <a:solidFill>
                  <a:srgbClr val="3366FF"/>
                </a:solidFill>
                <a:ea typeface="MS PGothic" charset="-128"/>
              </a:rPr>
              <a:t>)</a:t>
            </a:r>
            <a:r>
              <a:rPr lang="en-US" altLang="en-US">
                <a:ea typeface="MS PGothic" charset="-128"/>
              </a:rPr>
              <a:t> of a subprogram is the number, order, and types of its parameters</a:t>
            </a:r>
          </a:p>
          <a:p>
            <a:pPr eaLnBrk="1" hangingPunct="1"/>
            <a:r>
              <a:rPr lang="en-US" altLang="en-US">
                <a:ea typeface="MS PGothic" charset="-128"/>
              </a:rPr>
              <a:t>The </a:t>
            </a:r>
            <a:r>
              <a:rPr lang="en-US" altLang="en-US" i="1">
                <a:solidFill>
                  <a:srgbClr val="3366FF"/>
                </a:solidFill>
                <a:ea typeface="MS PGothic" charset="-128"/>
              </a:rPr>
              <a:t>protocol</a:t>
            </a:r>
            <a:r>
              <a:rPr lang="en-US" altLang="en-US">
                <a:solidFill>
                  <a:srgbClr val="3366FF"/>
                </a:solidFill>
                <a:ea typeface="MS PGothic" charset="-128"/>
              </a:rPr>
              <a:t> </a:t>
            </a:r>
            <a:r>
              <a:rPr lang="en-US" altLang="en-US">
                <a:ea typeface="MS PGothic" charset="-128"/>
              </a:rPr>
              <a:t>is a subprogram</a:t>
            </a:r>
            <a:r>
              <a:rPr lang="ja-JP" altLang="en-US">
                <a:latin typeface="Arial" charset="0"/>
                <a:ea typeface="MS PGothic" charset="-128"/>
              </a:rPr>
              <a:t>’</a:t>
            </a:r>
            <a:r>
              <a:rPr lang="en-US" altLang="ja-JP">
                <a:ea typeface="MS PGothic" charset="-128"/>
              </a:rPr>
              <a:t>s parameter profile and, if it is a function, its return type</a:t>
            </a:r>
          </a:p>
          <a:p>
            <a:pPr eaLnBrk="1" hangingPunct="1"/>
            <a:endParaRPr lang="en-US" altLang="en-US">
              <a:ea typeface="MS PGothic" charset="-128"/>
            </a:endParaRPr>
          </a:p>
        </p:txBody>
      </p:sp>
      <p:sp>
        <p:nvSpPr>
          <p:cNvPr id="2150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D8AD874A-D900-9441-B563-15E07D7E3D6B}" type="slidenum">
              <a:rPr lang="en-US" altLang="en-US" sz="1000"/>
              <a:pPr algn="r"/>
              <a:t>5</a:t>
            </a:fld>
            <a:endParaRPr lang="en-US" altLang="en-US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8C41FBAC-01A1-974D-A519-2BF11AD806DE}" type="slidenum">
              <a:rPr lang="en-US" altLang="en-US" sz="1000"/>
              <a:pPr algn="r"/>
              <a:t>6</a:t>
            </a:fld>
            <a:endParaRPr lang="en-US" altLang="en-US" sz="1000"/>
          </a:p>
        </p:txBody>
      </p:sp>
      <p:sp>
        <p:nvSpPr>
          <p:cNvPr id="3563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altLang="en-US">
                <a:ea typeface="MS PGothic" charset="-128"/>
              </a:rPr>
              <a:t>Basic Definitions (cont’d.)</a:t>
            </a:r>
          </a:p>
        </p:txBody>
      </p:sp>
      <p:sp>
        <p:nvSpPr>
          <p:cNvPr id="35635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n-ea"/>
              </a:rPr>
              <a:t>A </a:t>
            </a:r>
            <a:r>
              <a:rPr lang="en-US" sz="2800" i="1" dirty="0">
                <a:solidFill>
                  <a:srgbClr val="3366FF"/>
                </a:solidFill>
                <a:ea typeface="+mn-ea"/>
              </a:rPr>
              <a:t>subprogram declaration</a:t>
            </a:r>
            <a:r>
              <a:rPr lang="en-US" sz="2800" dirty="0">
                <a:ea typeface="+mn-ea"/>
              </a:rPr>
              <a:t> provides the protocol, but not the body, of the subprogram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A </a:t>
            </a:r>
            <a:r>
              <a:rPr lang="en-US" sz="2800" i="1" dirty="0">
                <a:solidFill>
                  <a:srgbClr val="0000FF"/>
                </a:solidFill>
                <a:ea typeface="+mn-ea"/>
              </a:rPr>
              <a:t>formal parameter</a:t>
            </a:r>
            <a:r>
              <a:rPr lang="en-US" sz="2800" dirty="0">
                <a:ea typeface="+mn-ea"/>
              </a:rPr>
              <a:t> is a dummy variable listed in the subprogram header and used in the subprogram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An </a:t>
            </a:r>
            <a:r>
              <a:rPr lang="en-US" sz="2800" i="1" dirty="0">
                <a:solidFill>
                  <a:srgbClr val="0000FF"/>
                </a:solidFill>
                <a:ea typeface="+mn-ea"/>
              </a:rPr>
              <a:t>actual parameter</a:t>
            </a:r>
            <a:r>
              <a:rPr lang="en-US" sz="2800" dirty="0">
                <a:ea typeface="+mn-ea"/>
              </a:rPr>
              <a:t> represents a value or address used in the subprogram call statement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267200"/>
            <a:ext cx="7245894" cy="193899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myFunc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b="1" dirty="0"/>
              <a:t>x</a:t>
            </a:r>
            <a:r>
              <a:rPr lang="en-US" sz="2400" dirty="0"/>
              <a:t>,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b="1" dirty="0"/>
              <a:t>y</a:t>
            </a:r>
            <a:r>
              <a:rPr lang="en-US" sz="2400" dirty="0"/>
              <a:t>, char </a:t>
            </a:r>
            <a:r>
              <a:rPr lang="en-US" sz="2400" b="1" dirty="0"/>
              <a:t>z</a:t>
            </a:r>
            <a:r>
              <a:rPr lang="en-US" sz="2400" dirty="0"/>
              <a:t>)   // formal parameters</a:t>
            </a:r>
          </a:p>
          <a:p>
            <a:endParaRPr lang="en-US" sz="2400" dirty="0"/>
          </a:p>
          <a:p>
            <a:r>
              <a:rPr lang="en-US" sz="2400" dirty="0" err="1"/>
              <a:t>myFunc</a:t>
            </a:r>
            <a:r>
              <a:rPr lang="en-US" sz="2400" dirty="0"/>
              <a:t>(4, 10, ’a’) // actual parameters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83B51B78-5BCE-6F42-A093-3E3CB893B234}" type="slidenum">
              <a:rPr lang="en-US" altLang="en-US" sz="1000"/>
              <a:pPr algn="r"/>
              <a:t>7</a:t>
            </a:fld>
            <a:endParaRPr lang="en-US" altLang="en-US" sz="1000"/>
          </a:p>
        </p:txBody>
      </p:sp>
      <p:sp>
        <p:nvSpPr>
          <p:cNvPr id="3584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763000" cy="838200"/>
          </a:xfrm>
        </p:spPr>
        <p:txBody>
          <a:bodyPr anchor="t"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dirty="0">
                <a:ea typeface="+mj-ea"/>
              </a:rPr>
              <a:t>Actual/Formal Parameter Correspondence</a:t>
            </a:r>
          </a:p>
        </p:txBody>
      </p:sp>
      <p:sp>
        <p:nvSpPr>
          <p:cNvPr id="3584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MS PGothic" charset="-128"/>
              </a:rPr>
              <a:t>Positional</a:t>
            </a:r>
          </a:p>
          <a:p>
            <a:pPr lvl="1" eaLnBrk="1" hangingPunct="1"/>
            <a:r>
              <a:rPr lang="en-US" altLang="en-US" sz="2400"/>
              <a:t>The binding of actual parameters to formal parameters is by position: the first actual parameter is bound to the first formal parameter and so forth</a:t>
            </a:r>
          </a:p>
          <a:p>
            <a:pPr lvl="1" eaLnBrk="1" hangingPunct="1"/>
            <a:r>
              <a:rPr lang="en-US" altLang="en-US" sz="2400"/>
              <a:t>Safe and effective</a:t>
            </a:r>
          </a:p>
          <a:p>
            <a:pPr eaLnBrk="1" hangingPunct="1"/>
            <a:r>
              <a:rPr lang="en-US" altLang="en-US" sz="2800">
                <a:ea typeface="MS PGothic" charset="-128"/>
              </a:rPr>
              <a:t>Keyword</a:t>
            </a:r>
          </a:p>
          <a:p>
            <a:pPr lvl="1" eaLnBrk="1" hangingPunct="1"/>
            <a:r>
              <a:rPr lang="en-US" altLang="en-US" sz="2400"/>
              <a:t>The name of the formal parameter to which an actual parameter is to be bound is specified with the actual parameter</a:t>
            </a:r>
          </a:p>
          <a:p>
            <a:pPr lvl="1" eaLnBrk="1" hangingPunct="1"/>
            <a:r>
              <a:rPr lang="en-US" altLang="en-US" sz="2400" i="1">
                <a:solidFill>
                  <a:srgbClr val="FF0000"/>
                </a:solidFill>
              </a:rPr>
              <a:t>Advantage</a:t>
            </a:r>
            <a:r>
              <a:rPr lang="en-US" altLang="en-US" sz="2400">
                <a:solidFill>
                  <a:srgbClr val="FF0000"/>
                </a:solidFill>
              </a:rPr>
              <a:t>:</a:t>
            </a:r>
            <a:r>
              <a:rPr lang="en-US" altLang="en-US" sz="2400"/>
              <a:t> Parameters can appear in any order, thereby avoiding parameter correspondence errors</a:t>
            </a:r>
          </a:p>
          <a:p>
            <a:pPr lvl="1" eaLnBrk="1" hangingPunct="1"/>
            <a:r>
              <a:rPr lang="en-US" altLang="en-US" sz="2400" i="1">
                <a:solidFill>
                  <a:srgbClr val="FF0000"/>
                </a:solidFill>
              </a:rPr>
              <a:t>Disadvantage</a:t>
            </a:r>
            <a:r>
              <a:rPr lang="en-US" altLang="en-US" sz="2400">
                <a:solidFill>
                  <a:srgbClr val="FF0000"/>
                </a:solidFill>
              </a:rPr>
              <a:t>:</a:t>
            </a:r>
            <a:r>
              <a:rPr lang="en-US" altLang="en-US" sz="2400"/>
              <a:t> User must know the formal parameter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/>
              <a:t>s names</a:t>
            </a:r>
            <a:endParaRPr lang="en-US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Parameters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906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ea typeface="MS PGothic" charset="-128"/>
              </a:rPr>
              <a:t>Example in Ada,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Courier New" charset="0"/>
                <a:ea typeface="MS PGothic" charset="-128"/>
              </a:rPr>
              <a:t>SUMER (LENGTH =&gt; 10,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Courier New" charset="0"/>
                <a:ea typeface="MS PGothic" charset="-128"/>
              </a:rPr>
              <a:t>       LIST =&gt; ARR,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Courier New" charset="0"/>
                <a:ea typeface="MS PGothic" charset="-128"/>
              </a:rPr>
              <a:t>       SUM =&gt; ARR_SUM);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ea typeface="MS PGothic" charset="-128"/>
              </a:rPr>
              <a:t>Formal parameters: </a:t>
            </a:r>
            <a:r>
              <a:rPr lang="en-US" altLang="en-US" sz="2800" dirty="0">
                <a:latin typeface="Courier New" charset="0"/>
                <a:ea typeface="MS PGothic" charset="-128"/>
              </a:rPr>
              <a:t>LENGTH, LIST, SUM</a:t>
            </a:r>
            <a:r>
              <a:rPr lang="en-US" altLang="en-US" sz="2800" dirty="0">
                <a:ea typeface="MS PGothic" charset="-128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ea typeface="MS PGothic" charset="-128"/>
              </a:rPr>
              <a:t>Actual parameters: </a:t>
            </a:r>
            <a:r>
              <a:rPr lang="en-US" altLang="en-US" sz="2800" dirty="0">
                <a:latin typeface="Courier New" charset="0"/>
                <a:ea typeface="MS PGothic" charset="-128"/>
              </a:rPr>
              <a:t>10, ARR, ARR_SUM</a:t>
            </a:r>
            <a:r>
              <a:rPr lang="en-US" altLang="en-US" sz="2800" dirty="0">
                <a:ea typeface="MS PGothic" charset="-128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ea typeface="MS PGothic" charset="-128"/>
              </a:rPr>
              <a:t>The programmer </a:t>
            </a:r>
            <a:r>
              <a:rPr lang="en-US" altLang="en-US" sz="2800" dirty="0" err="1">
                <a:ea typeface="MS PGothic" charset="-128"/>
              </a:rPr>
              <a:t>doesn</a:t>
            </a:r>
            <a:r>
              <a:rPr lang="ja-JP" altLang="en-US" sz="2800">
                <a:latin typeface="Arial" charset="0"/>
                <a:ea typeface="MS PGothic" charset="-128"/>
              </a:rPr>
              <a:t>’</a:t>
            </a:r>
            <a:r>
              <a:rPr lang="en-US" altLang="ja-JP" sz="2800" dirty="0">
                <a:ea typeface="MS PGothic" charset="-128"/>
              </a:rPr>
              <a:t>t have to know the order of the formal parameters.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ea typeface="MS PGothic" charset="-128"/>
              </a:rPr>
              <a:t>But, must know the names of the formal parameters.</a:t>
            </a:r>
          </a:p>
        </p:txBody>
      </p:sp>
      <p:sp>
        <p:nvSpPr>
          <p:cNvPr id="26627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40C7B68E-6C70-E542-8F07-F0579B3AC2B3}" type="slidenum">
              <a:rPr lang="en-US" altLang="en-US" sz="1000"/>
              <a:pPr algn="r"/>
              <a:t>8</a:t>
            </a:fld>
            <a:endParaRPr lang="en-US" altLang="en-US" sz="10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152BDC-2B99-F740-B56C-93A6A7BE2D36}"/>
              </a:ext>
            </a:extLst>
          </p:cNvPr>
          <p:cNvGrpSpPr/>
          <p:nvPr/>
        </p:nvGrpSpPr>
        <p:grpSpPr>
          <a:xfrm>
            <a:off x="4876800" y="1488371"/>
            <a:ext cx="3962400" cy="1263759"/>
            <a:chOff x="4876800" y="1488371"/>
            <a:chExt cx="3962400" cy="126375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FE16FC-B8F2-4749-86D6-8E764C9ABE91}"/>
                </a:ext>
              </a:extLst>
            </p:cNvPr>
            <p:cNvSpPr txBox="1"/>
            <p:nvPr/>
          </p:nvSpPr>
          <p:spPr>
            <a:xfrm>
              <a:off x="4876800" y="1828800"/>
              <a:ext cx="3962400" cy="92333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sumer</a:t>
              </a:r>
              <a:r>
                <a:rPr lang="tr-TR" dirty="0">
                  <a:latin typeface="Courier New" panose="02070309020205020404" pitchFamily="49" charset="0"/>
                  <a:cs typeface="Courier New" panose="02070309020205020404" pitchFamily="49" charset="0"/>
                </a:rPr>
                <a:t>(	</a:t>
              </a:r>
              <a:r>
                <a:rPr lang="tr-TR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length</a:t>
              </a:r>
              <a:r>
                <a:rPr lang="tr-TR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tr-TR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my_length</a:t>
              </a:r>
              <a:r>
                <a:rPr lang="tr-TR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</a:p>
            <a:p>
              <a:r>
                <a:rPr lang="tr-TR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	</a:t>
              </a:r>
              <a:r>
                <a:rPr lang="tr-TR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list</a:t>
              </a:r>
              <a:r>
                <a:rPr lang="tr-TR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tr-TR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my_array</a:t>
              </a:r>
              <a:r>
                <a:rPr lang="tr-TR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</a:p>
            <a:p>
              <a:r>
                <a:rPr lang="tr-TR" dirty="0">
                  <a:latin typeface="Courier New" panose="02070309020205020404" pitchFamily="49" charset="0"/>
                  <a:cs typeface="Courier New" panose="02070309020205020404" pitchFamily="49" charset="0"/>
                </a:rPr>
                <a:t> 	</a:t>
              </a:r>
              <a:r>
                <a:rPr lang="tr-TR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sum</a:t>
              </a:r>
              <a:r>
                <a:rPr lang="tr-TR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tr-TR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my_sum</a:t>
              </a:r>
              <a:r>
                <a:rPr lang="tr-TR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FADE552-EDBB-E44A-9CB4-A8B78FE99B39}"/>
                </a:ext>
              </a:extLst>
            </p:cNvPr>
            <p:cNvSpPr txBox="1"/>
            <p:nvPr/>
          </p:nvSpPr>
          <p:spPr>
            <a:xfrm>
              <a:off x="4876800" y="1488371"/>
              <a:ext cx="1903085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err="1"/>
                <a:t>Python</a:t>
              </a:r>
              <a:r>
                <a:rPr lang="tr-TR" dirty="0"/>
                <a:t> </a:t>
              </a:r>
              <a:r>
                <a:rPr lang="tr-TR" dirty="0" err="1"/>
                <a:t>example</a:t>
              </a:r>
              <a:r>
                <a:rPr lang="tr-TR" dirty="0"/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/>
            <a:r>
              <a:rPr lang="en-US" altLang="en-US" sz="1000"/>
              <a:t>1-</a:t>
            </a:r>
            <a:fld id="{D2471144-FA92-274E-A117-97931E701D6B}" type="slidenum">
              <a:rPr lang="en-US" altLang="en-US" sz="1000"/>
              <a:pPr algn="r"/>
              <a:t>9</a:t>
            </a:fld>
            <a:endParaRPr lang="en-US" altLang="en-US" sz="1000"/>
          </a:p>
        </p:txBody>
      </p:sp>
      <p:sp>
        <p:nvSpPr>
          <p:cNvPr id="3604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>
                <a:ea typeface="+mj-ea"/>
              </a:rPr>
              <a:t>Formal Parameter Default Values</a:t>
            </a:r>
          </a:p>
        </p:txBody>
      </p:sp>
      <p:sp>
        <p:nvSpPr>
          <p:cNvPr id="36045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MS PGothic" charset="-128"/>
              </a:rPr>
              <a:t>In certain languages (e.g., C++, Python, Ruby, Ada, PHP), formal parameters can have default values (if no actual parameter is passed)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 C++, default parameters must appear last because parameters are positionally associated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ea typeface="MS PGothic" charset="-128"/>
              </a:rPr>
              <a:t>Ada example: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charset="0"/>
                <a:ea typeface="MS PGothic" charset="-128"/>
              </a:rPr>
              <a:t>function Comp_Pay (Income: Float;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charset="0"/>
                <a:ea typeface="MS PGothic" charset="-128"/>
              </a:rPr>
              <a:t>                   Examptions: Integer := 1;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charset="0"/>
                <a:ea typeface="MS PGothic" charset="-128"/>
              </a:rPr>
              <a:t>                   Tax_Rate: Float) return Float;</a:t>
            </a:r>
          </a:p>
          <a:p>
            <a:pPr eaLnBrk="1" hangingPunct="1">
              <a:buFontTx/>
              <a:buNone/>
            </a:pPr>
            <a:endParaRPr lang="en-US" altLang="en-US" sz="2000">
              <a:ea typeface="MS PGothic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>
                <a:ea typeface="MS PGothic" charset="-128"/>
              </a:rPr>
              <a:t>Therefore,  the  call  doesn</a:t>
            </a:r>
            <a:r>
              <a:rPr lang="ja-JP" altLang="en-US" sz="2000">
                <a:latin typeface="Arial" charset="0"/>
                <a:ea typeface="MS PGothic" charset="-128"/>
              </a:rPr>
              <a:t>’</a:t>
            </a:r>
            <a:r>
              <a:rPr lang="en-US" altLang="ja-JP" sz="2000">
                <a:ea typeface="MS PGothic" charset="-128"/>
              </a:rPr>
              <a:t>t  have  to  provide  values  for  all  parameters.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ea typeface="MS PGothic" charset="-128"/>
              </a:rPr>
              <a:t>A sample call may be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charset="0"/>
                <a:ea typeface="MS PGothic" charset="-128"/>
              </a:rPr>
              <a:t>Pay := Comp_Pay (2000.0, Tax_Rate =&gt; 0.23);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15831</TotalTime>
  <Words>2596</Words>
  <Application>Microsoft Macintosh PowerPoint</Application>
  <PresentationFormat>On-screen Show (4:3)</PresentationFormat>
  <Paragraphs>479</Paragraphs>
  <Slides>49</Slides>
  <Notes>29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ＭＳ Ｐゴシック</vt:lpstr>
      <vt:lpstr>ＭＳ Ｐゴシック</vt:lpstr>
      <vt:lpstr>Arial</vt:lpstr>
      <vt:lpstr>Calibri</vt:lpstr>
      <vt:lpstr>Courier New</vt:lpstr>
      <vt:lpstr>Helvetica</vt:lpstr>
      <vt:lpstr>Times</vt:lpstr>
      <vt:lpstr>Default Design</vt:lpstr>
      <vt:lpstr>Subprograms</vt:lpstr>
      <vt:lpstr>Fundamentals of Subprograms</vt:lpstr>
      <vt:lpstr>Basic Definitions</vt:lpstr>
      <vt:lpstr>Basic Definitions</vt:lpstr>
      <vt:lpstr>Basic Definitions (cont’d.)</vt:lpstr>
      <vt:lpstr>Basic Definitions (cont’d.)</vt:lpstr>
      <vt:lpstr>Actual/Formal Parameter Correspondence</vt:lpstr>
      <vt:lpstr>Parameters</vt:lpstr>
      <vt:lpstr>Formal Parameter Default Values</vt:lpstr>
      <vt:lpstr>Formal Parameters</vt:lpstr>
      <vt:lpstr>Formal Parameters</vt:lpstr>
      <vt:lpstr>Procedures and Functions </vt:lpstr>
      <vt:lpstr>Design Issues for Subprograms</vt:lpstr>
      <vt:lpstr>Semantic Models of Parameter Passing</vt:lpstr>
      <vt:lpstr>Models of Parameter Passing</vt:lpstr>
      <vt:lpstr>Parameter Passing Methods</vt:lpstr>
      <vt:lpstr>Pass-by-Value (In Mode)</vt:lpstr>
      <vt:lpstr>Pass-by-Result (Out Mode)</vt:lpstr>
      <vt:lpstr>Pass-by-Result (Out Mode)</vt:lpstr>
      <vt:lpstr>Pass-by-Result (Out Mode)</vt:lpstr>
      <vt:lpstr>Pass-by-Result (Out Mode)</vt:lpstr>
      <vt:lpstr>Pass-by-Value-Result (inout Mode)</vt:lpstr>
      <vt:lpstr>Pass-by-Reference (Inout Mode)</vt:lpstr>
      <vt:lpstr>Pass-by-Reference </vt:lpstr>
      <vt:lpstr>Pass by : Example</vt:lpstr>
      <vt:lpstr>An Example: pass-by-value-result vs. pass-by-reference </vt:lpstr>
      <vt:lpstr>Pass-by-Name (Inout Mode)</vt:lpstr>
      <vt:lpstr>Pass-by-name</vt:lpstr>
      <vt:lpstr>Pass-by-name</vt:lpstr>
      <vt:lpstr>Pass-by-Name Elegance:  Jensen's Device</vt:lpstr>
      <vt:lpstr>Pass-by-Name Elegance:  Jensen's Device</vt:lpstr>
      <vt:lpstr>Pass-By-Name Security Problem (Severe)</vt:lpstr>
      <vt:lpstr>Pass by : Example</vt:lpstr>
      <vt:lpstr>Pass by : Example</vt:lpstr>
      <vt:lpstr>Implementing Parameter-Passing Methods</vt:lpstr>
      <vt:lpstr>Implementing Parameter-Passing Methods</vt:lpstr>
      <vt:lpstr>Parameter Passing Methods of Major Languages</vt:lpstr>
      <vt:lpstr>Design Considerations for Parameter Passing </vt:lpstr>
      <vt:lpstr>Parameters that are Subprogram Names</vt:lpstr>
      <vt:lpstr>PowerPoint Presentation</vt:lpstr>
      <vt:lpstr>Parameters that are Subprograms</vt:lpstr>
      <vt:lpstr>Overloaded Subprograms</vt:lpstr>
      <vt:lpstr>Generic Subprograms</vt:lpstr>
      <vt:lpstr>Design Issues for Functions</vt:lpstr>
      <vt:lpstr>Coroutines</vt:lpstr>
      <vt:lpstr>Coroutines Illustrated: Possible Execution Controls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Names, Bindings, Type  Checking and Scopes</dc:title>
  <dc:creator>nazli</dc:creator>
  <cp:lastModifiedBy>Microsoft Office User</cp:lastModifiedBy>
  <cp:revision>1080</cp:revision>
  <dcterms:created xsi:type="dcterms:W3CDTF">2010-10-24T13:21:54Z</dcterms:created>
  <dcterms:modified xsi:type="dcterms:W3CDTF">2021-12-16T14:40:29Z</dcterms:modified>
</cp:coreProperties>
</file>