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0"/>
  </p:notesMasterIdLst>
  <p:sldIdLst>
    <p:sldId id="256" r:id="rId2"/>
    <p:sldId id="257" r:id="rId3"/>
    <p:sldId id="269" r:id="rId4"/>
    <p:sldId id="258" r:id="rId5"/>
    <p:sldId id="267" r:id="rId6"/>
    <p:sldId id="259" r:id="rId7"/>
    <p:sldId id="260" r:id="rId8"/>
    <p:sldId id="268" r:id="rId9"/>
    <p:sldId id="261" r:id="rId10"/>
    <p:sldId id="262"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64" r:id="rId25"/>
    <p:sldId id="265" r:id="rId26"/>
    <p:sldId id="266" r:id="rId27"/>
    <p:sldId id="270" r:id="rId28"/>
    <p:sldId id="27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7"/>
    <p:restoredTop sz="94673"/>
  </p:normalViewPr>
  <p:slideViewPr>
    <p:cSldViewPr snapToGrid="0">
      <p:cViewPr varScale="1">
        <p:scale>
          <a:sx n="96" d="100"/>
          <a:sy n="96" d="100"/>
        </p:scale>
        <p:origin x="200" y="8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E77B5-D364-42F6-8D95-BB9B4BBD7177}" type="datetimeFigureOut">
              <a:rPr lang="tr-TR" smtClean="0"/>
              <a:t>25.10.2023</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665764-893C-4844-BBD5-59422882A89F}" type="slidenum">
              <a:rPr lang="tr-TR" smtClean="0"/>
              <a:t>‹#›</a:t>
            </a:fld>
            <a:endParaRPr lang="tr-TR"/>
          </a:p>
        </p:txBody>
      </p:sp>
    </p:spTree>
    <p:extLst>
      <p:ext uri="{BB962C8B-B14F-4D97-AF65-F5344CB8AC3E}">
        <p14:creationId xmlns:p14="http://schemas.microsoft.com/office/powerpoint/2010/main" val="210065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580613-DAE5-4B5F-A43F-19E8897F1780}" type="datetime1">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1D7E97-3F13-43A1-A0DD-802F88F57C11}"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768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9A9B21-7FE5-4A6F-A14F-1128C393006B}" type="datetime1">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1D7E97-3F13-43A1-A0DD-802F88F57C11}" type="slidenum">
              <a:rPr lang="tr-TR" smtClean="0"/>
              <a:t>‹#›</a:t>
            </a:fld>
            <a:endParaRPr lang="tr-TR"/>
          </a:p>
        </p:txBody>
      </p:sp>
    </p:spTree>
    <p:extLst>
      <p:ext uri="{BB962C8B-B14F-4D97-AF65-F5344CB8AC3E}">
        <p14:creationId xmlns:p14="http://schemas.microsoft.com/office/powerpoint/2010/main" val="3496137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937B1C-2779-47C3-9282-6D5C1A0974C2}" type="datetime1">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1D7E97-3F13-43A1-A0DD-802F88F57C11}" type="slidenum">
              <a:rPr lang="tr-TR" smtClean="0"/>
              <a:t>‹#›</a:t>
            </a:fld>
            <a:endParaRPr lang="tr-TR"/>
          </a:p>
        </p:txBody>
      </p:sp>
    </p:spTree>
    <p:extLst>
      <p:ext uri="{BB962C8B-B14F-4D97-AF65-F5344CB8AC3E}">
        <p14:creationId xmlns:p14="http://schemas.microsoft.com/office/powerpoint/2010/main" val="11894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460702-A452-4E52-A923-8CC6038D554C}" type="datetime1">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1D7E97-3F13-43A1-A0DD-802F88F57C11}" type="slidenum">
              <a:rPr lang="tr-TR" smtClean="0"/>
              <a:t>‹#›</a:t>
            </a:fld>
            <a:endParaRPr lang="tr-TR"/>
          </a:p>
        </p:txBody>
      </p:sp>
    </p:spTree>
    <p:extLst>
      <p:ext uri="{BB962C8B-B14F-4D97-AF65-F5344CB8AC3E}">
        <p14:creationId xmlns:p14="http://schemas.microsoft.com/office/powerpoint/2010/main" val="313252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89C88E-96C4-46F8-8B97-BA8B41EE60BD}" type="datetime1">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1D7E97-3F13-43A1-A0DD-802F88F57C11}"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91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3435A3-50C0-41EC-98C7-261AAAB4F0A3}" type="datetime1">
              <a:rPr lang="tr-TR" smtClean="0"/>
              <a:t>25.10.2023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1D7E97-3F13-43A1-A0DD-802F88F57C11}" type="slidenum">
              <a:rPr lang="tr-TR" smtClean="0"/>
              <a:t>‹#›</a:t>
            </a:fld>
            <a:endParaRPr lang="tr-TR"/>
          </a:p>
        </p:txBody>
      </p:sp>
    </p:spTree>
    <p:extLst>
      <p:ext uri="{BB962C8B-B14F-4D97-AF65-F5344CB8AC3E}">
        <p14:creationId xmlns:p14="http://schemas.microsoft.com/office/powerpoint/2010/main" val="189660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06419B-4372-422E-B88D-5806CEC339B7}" type="datetime1">
              <a:rPr lang="tr-TR" smtClean="0"/>
              <a:t>25.10.2023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31D7E97-3F13-43A1-A0DD-802F88F57C11}" type="slidenum">
              <a:rPr lang="tr-TR" smtClean="0"/>
              <a:t>‹#›</a:t>
            </a:fld>
            <a:endParaRPr lang="tr-TR"/>
          </a:p>
        </p:txBody>
      </p:sp>
    </p:spTree>
    <p:extLst>
      <p:ext uri="{BB962C8B-B14F-4D97-AF65-F5344CB8AC3E}">
        <p14:creationId xmlns:p14="http://schemas.microsoft.com/office/powerpoint/2010/main" val="2533201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2C42B5-21A1-4F37-832B-611B17CFC55B}" type="datetime1">
              <a:rPr lang="tr-TR" smtClean="0"/>
              <a:t>25.10.2023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31D7E97-3F13-43A1-A0DD-802F88F57C11}" type="slidenum">
              <a:rPr lang="tr-TR" smtClean="0"/>
              <a:t>‹#›</a:t>
            </a:fld>
            <a:endParaRPr lang="tr-TR"/>
          </a:p>
        </p:txBody>
      </p:sp>
    </p:spTree>
    <p:extLst>
      <p:ext uri="{BB962C8B-B14F-4D97-AF65-F5344CB8AC3E}">
        <p14:creationId xmlns:p14="http://schemas.microsoft.com/office/powerpoint/2010/main" val="922136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A2ADB0F-2002-4064-96B6-A3225B14F7E4}" type="datetime1">
              <a:rPr lang="tr-TR" smtClean="0"/>
              <a:t>25.10.2023</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E31D7E97-3F13-43A1-A0DD-802F88F57C11}" type="slidenum">
              <a:rPr lang="tr-TR" smtClean="0"/>
              <a:t>‹#›</a:t>
            </a:fld>
            <a:endParaRPr lang="tr-TR"/>
          </a:p>
        </p:txBody>
      </p:sp>
    </p:spTree>
    <p:extLst>
      <p:ext uri="{BB962C8B-B14F-4D97-AF65-F5344CB8AC3E}">
        <p14:creationId xmlns:p14="http://schemas.microsoft.com/office/powerpoint/2010/main" val="2887150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64C7375-DD02-449A-A729-AACE5C388698}" type="datetime1">
              <a:rPr lang="tr-TR" smtClean="0"/>
              <a:t>25.10.2023</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31D7E97-3F13-43A1-A0DD-802F88F57C11}" type="slidenum">
              <a:rPr lang="tr-TR" smtClean="0"/>
              <a:t>‹#›</a:t>
            </a:fld>
            <a:endParaRPr lang="tr-TR"/>
          </a:p>
        </p:txBody>
      </p:sp>
    </p:spTree>
    <p:extLst>
      <p:ext uri="{BB962C8B-B14F-4D97-AF65-F5344CB8AC3E}">
        <p14:creationId xmlns:p14="http://schemas.microsoft.com/office/powerpoint/2010/main" val="1279765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7F299B-B3CB-4896-A7DE-480788338A55}" type="datetime1">
              <a:rPr lang="tr-TR" smtClean="0"/>
              <a:t>25.10.2023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1D7E97-3F13-43A1-A0DD-802F88F57C11}" type="slidenum">
              <a:rPr lang="tr-TR" smtClean="0"/>
              <a:t>‹#›</a:t>
            </a:fld>
            <a:endParaRPr lang="tr-TR"/>
          </a:p>
        </p:txBody>
      </p:sp>
    </p:spTree>
    <p:extLst>
      <p:ext uri="{BB962C8B-B14F-4D97-AF65-F5344CB8AC3E}">
        <p14:creationId xmlns:p14="http://schemas.microsoft.com/office/powerpoint/2010/main" val="2567710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71C0E52-73B4-4628-AD39-E93D7A56ACD3}" type="datetime1">
              <a:rPr lang="tr-TR" smtClean="0"/>
              <a:t>25.10.2023</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31D7E97-3F13-43A1-A0DD-802F88F57C11}"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6844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4F8D-CD35-CD87-590E-DB41192AC8C6}"/>
              </a:ext>
            </a:extLst>
          </p:cNvPr>
          <p:cNvSpPr>
            <a:spLocks noGrp="1"/>
          </p:cNvSpPr>
          <p:nvPr>
            <p:ph type="ctrTitle"/>
          </p:nvPr>
        </p:nvSpPr>
        <p:spPr/>
        <p:txBody>
          <a:bodyPr/>
          <a:lstStyle/>
          <a:p>
            <a:r>
              <a:rPr lang="en-US" dirty="0"/>
              <a:t>OYUN GELİŞTİRME ARAÇLARI</a:t>
            </a:r>
            <a:endParaRPr lang="tr-TR" dirty="0"/>
          </a:p>
        </p:txBody>
      </p:sp>
      <p:sp>
        <p:nvSpPr>
          <p:cNvPr id="3" name="Subtitle 2">
            <a:extLst>
              <a:ext uri="{FF2B5EF4-FFF2-40B4-BE49-F238E27FC236}">
                <a16:creationId xmlns:a16="http://schemas.microsoft.com/office/drawing/2014/main" id="{11BD6C56-E512-4B16-84CC-5A5FDC05B850}"/>
              </a:ext>
            </a:extLst>
          </p:cNvPr>
          <p:cNvSpPr>
            <a:spLocks noGrp="1"/>
          </p:cNvSpPr>
          <p:nvPr>
            <p:ph type="subTitle" idx="1"/>
          </p:nvPr>
        </p:nvSpPr>
        <p:spPr/>
        <p:txBody>
          <a:bodyPr/>
          <a:lstStyle/>
          <a:p>
            <a:r>
              <a:rPr lang="en-US" dirty="0" err="1"/>
              <a:t>Alİ</a:t>
            </a:r>
            <a:r>
              <a:rPr lang="en-US" dirty="0"/>
              <a:t> mert BOSTAN </a:t>
            </a:r>
            <a:endParaRPr lang="tr-TR" dirty="0"/>
          </a:p>
          <a:p>
            <a:r>
              <a:rPr lang="tr-TR" dirty="0"/>
              <a:t>Alpay BİLGİÇ</a:t>
            </a:r>
          </a:p>
        </p:txBody>
      </p:sp>
      <p:sp>
        <p:nvSpPr>
          <p:cNvPr id="4" name="Slide Number Placeholder 3">
            <a:extLst>
              <a:ext uri="{FF2B5EF4-FFF2-40B4-BE49-F238E27FC236}">
                <a16:creationId xmlns:a16="http://schemas.microsoft.com/office/drawing/2014/main" id="{8DE0E35B-0262-8D21-134B-A3C90BCF3976}"/>
              </a:ext>
            </a:extLst>
          </p:cNvPr>
          <p:cNvSpPr>
            <a:spLocks noGrp="1"/>
          </p:cNvSpPr>
          <p:nvPr>
            <p:ph type="sldNum" sz="quarter" idx="12"/>
          </p:nvPr>
        </p:nvSpPr>
        <p:spPr/>
        <p:txBody>
          <a:bodyPr/>
          <a:lstStyle/>
          <a:p>
            <a:fld id="{E31D7E97-3F13-43A1-A0DD-802F88F57C11}" type="slidenum">
              <a:rPr lang="tr-TR" smtClean="0"/>
              <a:t>1</a:t>
            </a:fld>
            <a:endParaRPr lang="tr-TR"/>
          </a:p>
        </p:txBody>
      </p:sp>
    </p:spTree>
    <p:extLst>
      <p:ext uri="{BB962C8B-B14F-4D97-AF65-F5344CB8AC3E}">
        <p14:creationId xmlns:p14="http://schemas.microsoft.com/office/powerpoint/2010/main" val="952911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p:txBody>
          <a:bodyPr/>
          <a:lstStyle/>
          <a:p>
            <a:r>
              <a:rPr lang="tr-TR" b="1" i="0" dirty="0">
                <a:effectLst/>
                <a:latin typeface="Söhne"/>
              </a:rPr>
              <a:t>Adventure Game </a:t>
            </a:r>
            <a:r>
              <a:rPr lang="tr-TR" b="1" i="0" dirty="0" err="1">
                <a:effectLst/>
                <a:latin typeface="Söhne"/>
              </a:rPr>
              <a:t>Studio</a:t>
            </a:r>
            <a:endParaRPr lang="tr-TR" dirty="0"/>
          </a:p>
        </p:txBody>
      </p:sp>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1097280" y="1845734"/>
            <a:ext cx="6344920" cy="4023360"/>
          </a:xfrm>
        </p:spPr>
        <p:txBody>
          <a:bodyPr>
            <a:normAutofit fontScale="85000" lnSpcReduction="20000"/>
          </a:bodyPr>
          <a:lstStyle/>
          <a:p>
            <a:pPr marL="457200" indent="-457200">
              <a:buFont typeface="+mj-lt"/>
              <a:buAutoNum type="arabicPeriod"/>
            </a:pPr>
            <a:r>
              <a:rPr lang="tr-TR" b="1" dirty="0"/>
              <a:t>Nokta ve Tıkla Tarzı Oyun Desteği</a:t>
            </a:r>
            <a:r>
              <a:rPr lang="tr-TR" dirty="0"/>
              <a:t>: AGS, oyuncuların oyun dünyasını keşfederken nesneleri tıklamalarına ve etkileşimde bulunmalarına izin veren nokta ve tıkla tarzı oyunlar için idealdir.</a:t>
            </a:r>
          </a:p>
          <a:p>
            <a:pPr marL="457200" indent="-457200">
              <a:buFont typeface="+mj-lt"/>
              <a:buAutoNum type="arabicPeriod"/>
            </a:pPr>
            <a:r>
              <a:rPr lang="tr-TR" b="1" dirty="0"/>
              <a:t>Oyun Oluşturma Araçları: </a:t>
            </a:r>
            <a:r>
              <a:rPr lang="tr-TR" dirty="0"/>
              <a:t>AGS, bir oyun dünyası yaratmanızı sağlayan bir senaryo düzenleyici içerir. Bu düzenleyici, arka planlar, karakterler, nesneler ve diyalogları oluşturmanıza yardımcı olur.</a:t>
            </a:r>
          </a:p>
          <a:p>
            <a:pPr marL="457200" indent="-457200">
              <a:buFont typeface="+mj-lt"/>
              <a:buAutoNum type="arabicPeriod"/>
            </a:pPr>
            <a:r>
              <a:rPr lang="tr-TR" b="1" dirty="0"/>
              <a:t>Scripting Desteği: </a:t>
            </a:r>
            <a:r>
              <a:rPr lang="tr-TR" dirty="0"/>
              <a:t>Geliştiriciler, oyunlarının karmaşık mantığını uygulamak için </a:t>
            </a:r>
            <a:r>
              <a:rPr lang="tr-TR" dirty="0" err="1"/>
              <a:t>AGS'nin</a:t>
            </a:r>
            <a:r>
              <a:rPr lang="tr-TR" dirty="0"/>
              <a:t> kendi </a:t>
            </a:r>
            <a:r>
              <a:rPr lang="tr-TR" dirty="0" err="1"/>
              <a:t>scripting</a:t>
            </a:r>
            <a:r>
              <a:rPr lang="tr-TR" dirty="0"/>
              <a:t> dilini kullanabilirler. Bu sayede özel oyun mekaniği ve bulmacalar oluşturabilirler.</a:t>
            </a:r>
          </a:p>
          <a:p>
            <a:pPr marL="457200" indent="-457200">
              <a:buFont typeface="+mj-lt"/>
              <a:buAutoNum type="arabicPeriod"/>
            </a:pPr>
            <a:r>
              <a:rPr lang="tr-TR" b="1" dirty="0"/>
              <a:t>Çoklu Platform Desteği: </a:t>
            </a:r>
            <a:r>
              <a:rPr lang="tr-TR" dirty="0"/>
              <a:t>AGS oyunları, Windows, Linux ve </a:t>
            </a:r>
            <a:r>
              <a:rPr lang="tr-TR" dirty="0" err="1"/>
              <a:t>macOS</a:t>
            </a:r>
            <a:r>
              <a:rPr lang="tr-TR" dirty="0"/>
              <a:t> gibi farklı platformlarda oynanabilir. Bu, oyun geliştiricilerine daha geniş bir oyuncu kitlesine ulaşma imkanı sunar.</a:t>
            </a:r>
          </a:p>
          <a:p>
            <a:pPr marL="457200" indent="-457200">
              <a:buFont typeface="+mj-lt"/>
              <a:buAutoNum type="arabicPeriod"/>
            </a:pPr>
            <a:r>
              <a:rPr lang="tr-TR" b="1" dirty="0"/>
              <a:t>Topluluk ve Kaynaklar: </a:t>
            </a:r>
            <a:r>
              <a:rPr lang="tr-TR" dirty="0"/>
              <a:t>AGS, aktif bir topluluğa sahiptir ve geliştiricilerin sorularını sormaları ve bilgi alışverişinde bulunmaları için bir forum sunar. Ayrıca, öğretici videolar, </a:t>
            </a:r>
            <a:r>
              <a:rPr lang="tr-TR" dirty="0" err="1"/>
              <a:t>dökümantasyon</a:t>
            </a:r>
            <a:r>
              <a:rPr lang="tr-TR" dirty="0"/>
              <a:t> ve örnek oyunlar gibi kaynaklar da mevcuttur.</a:t>
            </a: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p:txBody>
          <a:bodyPr/>
          <a:lstStyle/>
          <a:p>
            <a:fld id="{E31D7E97-3F13-43A1-A0DD-802F88F57C11}" type="slidenum">
              <a:rPr lang="tr-TR" smtClean="0"/>
              <a:t>10</a:t>
            </a:fld>
            <a:endParaRPr lang="tr-TR"/>
          </a:p>
        </p:txBody>
      </p:sp>
      <p:sp>
        <p:nvSpPr>
          <p:cNvPr id="5" name="Metin kutusu 4">
            <a:extLst>
              <a:ext uri="{FF2B5EF4-FFF2-40B4-BE49-F238E27FC236}">
                <a16:creationId xmlns:a16="http://schemas.microsoft.com/office/drawing/2014/main" id="{66AAC74E-22AB-3FCB-10FF-AC5AE43BE134}"/>
              </a:ext>
            </a:extLst>
          </p:cNvPr>
          <p:cNvSpPr txBox="1"/>
          <p:nvPr/>
        </p:nvSpPr>
        <p:spPr>
          <a:xfrm>
            <a:off x="7442200" y="1845734"/>
            <a:ext cx="3770283" cy="923330"/>
          </a:xfrm>
          <a:prstGeom prst="rect">
            <a:avLst/>
          </a:prstGeom>
          <a:noFill/>
        </p:spPr>
        <p:txBody>
          <a:bodyPr wrap="square" rtlCol="0">
            <a:spAutoFit/>
          </a:bodyPr>
          <a:lstStyle/>
          <a:p>
            <a:pPr marL="285750" indent="-285750">
              <a:buFont typeface="Arial" panose="020B0604020202020204" pitchFamily="34" charset="0"/>
              <a:buChar char="•"/>
            </a:pPr>
            <a:r>
              <a:rPr lang="tr-TR" dirty="0" err="1"/>
              <a:t>Primordia</a:t>
            </a:r>
            <a:r>
              <a:rPr lang="tr-TR" dirty="0"/>
              <a:t> (2012)</a:t>
            </a:r>
          </a:p>
          <a:p>
            <a:pPr marL="285750" indent="-285750">
              <a:buFont typeface="Arial" panose="020B0604020202020204" pitchFamily="34" charset="0"/>
              <a:buChar char="•"/>
            </a:pPr>
            <a:r>
              <a:rPr lang="tr-TR" dirty="0" err="1"/>
              <a:t>Resonance</a:t>
            </a:r>
            <a:endParaRPr lang="tr-TR" dirty="0"/>
          </a:p>
          <a:p>
            <a:pPr marL="285750" indent="-285750">
              <a:buFont typeface="Arial" panose="020B0604020202020204" pitchFamily="34" charset="0"/>
              <a:buChar char="•"/>
            </a:pPr>
            <a:r>
              <a:rPr lang="tr-TR" dirty="0" err="1"/>
              <a:t>The</a:t>
            </a:r>
            <a:r>
              <a:rPr lang="tr-TR" dirty="0"/>
              <a:t> </a:t>
            </a:r>
            <a:r>
              <a:rPr lang="tr-TR" dirty="0" err="1"/>
              <a:t>Journey</a:t>
            </a:r>
            <a:r>
              <a:rPr lang="tr-TR" dirty="0"/>
              <a:t> </a:t>
            </a:r>
            <a:r>
              <a:rPr lang="tr-TR" dirty="0" err="1"/>
              <a:t>Down</a:t>
            </a:r>
            <a:endParaRPr lang="tr-TR" dirty="0"/>
          </a:p>
        </p:txBody>
      </p:sp>
    </p:spTree>
    <p:extLst>
      <p:ext uri="{BB962C8B-B14F-4D97-AF65-F5344CB8AC3E}">
        <p14:creationId xmlns:p14="http://schemas.microsoft.com/office/powerpoint/2010/main" val="3429468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9900458" y="6459785"/>
            <a:ext cx="1312025" cy="365125"/>
          </a:xfrm>
        </p:spPr>
        <p:txBody>
          <a:bodyPr>
            <a:normAutofit/>
          </a:bodyPr>
          <a:lstStyle/>
          <a:p>
            <a:pPr>
              <a:spcAft>
                <a:spcPts val="600"/>
              </a:spcAft>
            </a:pPr>
            <a:fld id="{E31D7E97-3F13-43A1-A0DD-802F88F57C11}" type="slidenum">
              <a:rPr lang="tr-TR">
                <a:solidFill>
                  <a:schemeClr val="tx2"/>
                </a:solidFill>
              </a:rPr>
              <a:pPr>
                <a:spcAft>
                  <a:spcPts val="600"/>
                </a:spcAft>
              </a:pPr>
              <a:t>11</a:t>
            </a:fld>
            <a:endParaRPr lang="tr-TR">
              <a:solidFill>
                <a:schemeClr val="tx2"/>
              </a:solidFill>
            </a:endParaRP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8B0ECBF-7FDB-16EF-FB22-765BA5C7CF17}"/>
              </a:ext>
            </a:extLst>
          </p:cNvPr>
          <p:cNvSpPr txBox="1">
            <a:spLocks/>
          </p:cNvSpPr>
          <p:nvPr/>
        </p:nvSpPr>
        <p:spPr>
          <a:xfrm>
            <a:off x="1088718" y="870669"/>
            <a:ext cx="4384430" cy="7196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sz="3600" b="1" dirty="0">
                <a:solidFill>
                  <a:schemeClr val="tx1"/>
                </a:solidFill>
              </a:rPr>
              <a:t>Oyun motoru nedir?</a:t>
            </a:r>
          </a:p>
        </p:txBody>
      </p:sp>
      <p:sp>
        <p:nvSpPr>
          <p:cNvPr id="9" name="Content Placeholder 2">
            <a:extLst>
              <a:ext uri="{FF2B5EF4-FFF2-40B4-BE49-F238E27FC236}">
                <a16:creationId xmlns:a16="http://schemas.microsoft.com/office/drawing/2014/main" id="{DD506B94-113C-BD49-A99C-B976A0194A84}"/>
              </a:ext>
            </a:extLst>
          </p:cNvPr>
          <p:cNvSpPr txBox="1">
            <a:spLocks/>
          </p:cNvSpPr>
          <p:nvPr/>
        </p:nvSpPr>
        <p:spPr>
          <a:xfrm>
            <a:off x="1088718" y="2097209"/>
            <a:ext cx="3084844" cy="333551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tr-TR" sz="1500" dirty="0">
                <a:solidFill>
                  <a:schemeClr val="tx1"/>
                </a:solidFill>
              </a:rPr>
              <a:t>Oyun grafiklerinin işlenmesinden sorumludur</a:t>
            </a:r>
          </a:p>
          <a:p>
            <a:pPr lvl="1"/>
            <a:r>
              <a:rPr lang="tr-TR" sz="1500" dirty="0">
                <a:solidFill>
                  <a:schemeClr val="tx1"/>
                </a:solidFill>
              </a:rPr>
              <a:t>Fizik işlemlerini yapar</a:t>
            </a:r>
          </a:p>
          <a:p>
            <a:pPr lvl="1"/>
            <a:r>
              <a:rPr lang="tr-TR" sz="1500" dirty="0">
                <a:solidFill>
                  <a:schemeClr val="tx1"/>
                </a:solidFill>
              </a:rPr>
              <a:t>Oyuncu girdilerini yönetir</a:t>
            </a:r>
          </a:p>
        </p:txBody>
      </p:sp>
      <p:pic>
        <p:nvPicPr>
          <p:cNvPr id="10" name="Picture 2" descr="10 Criteria for Adopting a Game Engine">
            <a:extLst>
              <a:ext uri="{FF2B5EF4-FFF2-40B4-BE49-F238E27FC236}">
                <a16:creationId xmlns:a16="http://schemas.microsoft.com/office/drawing/2014/main" id="{37A4D2E3-CC3F-6AAE-06A7-E726731F68A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4401" y="1897726"/>
            <a:ext cx="6688881" cy="353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335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a:xfrm>
            <a:off x="4974771" y="809297"/>
            <a:ext cx="6574972" cy="798926"/>
          </a:xfrm>
        </p:spPr>
        <p:txBody>
          <a:bodyPr>
            <a:normAutofit fontScale="90000"/>
          </a:bodyPr>
          <a:lstStyle/>
          <a:p>
            <a:r>
              <a:rPr lang="tr-TR" b="1" dirty="0"/>
              <a:t>Oyun motoru elemanları ve fonksiyonları</a:t>
            </a:r>
          </a:p>
        </p:txBody>
      </p:sp>
      <p:pic>
        <p:nvPicPr>
          <p:cNvPr id="2050" name="Picture 2" descr="You Heard It Here First: Five Games That Benefit From 3D Audio">
            <a:extLst>
              <a:ext uri="{FF2B5EF4-FFF2-40B4-BE49-F238E27FC236}">
                <a16:creationId xmlns:a16="http://schemas.microsoft.com/office/drawing/2014/main" id="{7DC6599C-30A0-79F3-824B-FE57EDB99D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74" r="30575" b="2"/>
          <a:stretch/>
        </p:blipFill>
        <p:spPr bwMode="auto">
          <a:xfrm>
            <a:off x="633999" y="640081"/>
            <a:ext cx="4001315" cy="53144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4974769" y="2198914"/>
            <a:ext cx="6574973" cy="3670180"/>
          </a:xfrm>
        </p:spPr>
        <p:txBody>
          <a:bodyPr>
            <a:normAutofit/>
          </a:bodyPr>
          <a:lstStyle/>
          <a:p>
            <a:pPr lvl="1"/>
            <a:r>
              <a:rPr lang="tr-TR" dirty="0"/>
              <a:t>Grafik Motoru</a:t>
            </a:r>
          </a:p>
          <a:p>
            <a:pPr lvl="1"/>
            <a:r>
              <a:rPr lang="tr-TR" dirty="0"/>
              <a:t>Kullanıcı Girdi Yönetimi</a:t>
            </a:r>
          </a:p>
          <a:p>
            <a:pPr lvl="1"/>
            <a:r>
              <a:rPr lang="tr-TR" dirty="0"/>
              <a:t>Fizik Motoru</a:t>
            </a:r>
          </a:p>
          <a:p>
            <a:pPr lvl="1"/>
            <a:r>
              <a:rPr lang="tr-TR" dirty="0"/>
              <a:t>Ses Motoru</a:t>
            </a:r>
          </a:p>
          <a:p>
            <a:pPr lvl="1"/>
            <a:r>
              <a:rPr lang="tr-TR" dirty="0"/>
              <a:t>Kullanıcı </a:t>
            </a:r>
            <a:r>
              <a:rPr lang="tr-TR" dirty="0" err="1"/>
              <a:t>Arayüzü</a:t>
            </a:r>
            <a:endParaRPr lang="tr-TR" dirty="0"/>
          </a:p>
          <a:p>
            <a:pPr lvl="1"/>
            <a:r>
              <a:rPr lang="tr-TR" dirty="0"/>
              <a:t>Yapay Zeka</a:t>
            </a:r>
          </a:p>
          <a:p>
            <a:pPr lvl="1"/>
            <a:r>
              <a:rPr lang="tr-TR" dirty="0"/>
              <a:t>Ağ Oluşturma</a:t>
            </a:r>
          </a:p>
          <a:p>
            <a:pPr lvl="1"/>
            <a:r>
              <a:rPr lang="tr-TR" dirty="0"/>
              <a:t>Yazılım Programlama</a:t>
            </a:r>
          </a:p>
          <a:p>
            <a:pPr lvl="1"/>
            <a:r>
              <a:rPr lang="tr-TR" dirty="0"/>
              <a:t>Editör – Geliştirme Ortamı</a:t>
            </a:r>
          </a:p>
          <a:p>
            <a:pPr lvl="1"/>
            <a:r>
              <a:rPr lang="tr-TR" dirty="0"/>
              <a:t>Cross-Platform Desteği</a:t>
            </a:r>
          </a:p>
        </p:txBody>
      </p:sp>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9900458" y="6459785"/>
            <a:ext cx="1312025" cy="365125"/>
          </a:xfrm>
        </p:spPr>
        <p:txBody>
          <a:bodyPr>
            <a:normAutofit/>
          </a:bodyPr>
          <a:lstStyle/>
          <a:p>
            <a:pPr>
              <a:spcAft>
                <a:spcPts val="600"/>
              </a:spcAft>
            </a:pPr>
            <a:fld id="{E31D7E97-3F13-43A1-A0DD-802F88F57C11}" type="slidenum">
              <a:rPr lang="tr-TR" smtClean="0"/>
              <a:pPr>
                <a:spcAft>
                  <a:spcPts val="600"/>
                </a:spcAft>
              </a:pPr>
              <a:t>12</a:t>
            </a:fld>
            <a:endParaRPr lang="tr-T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00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a:xfrm>
            <a:off x="6411685" y="634946"/>
            <a:ext cx="5127171" cy="973277"/>
          </a:xfrm>
        </p:spPr>
        <p:txBody>
          <a:bodyPr>
            <a:normAutofit fontScale="90000"/>
          </a:bodyPr>
          <a:lstStyle/>
          <a:p>
            <a:r>
              <a:rPr lang="tr-TR" b="1" dirty="0"/>
              <a:t>3D Motorların Gelişimi</a:t>
            </a:r>
          </a:p>
        </p:txBody>
      </p:sp>
      <p:pic>
        <p:nvPicPr>
          <p:cNvPr id="4098" name="Picture 2" descr="12 Free Game Engines For Developing Desktop, Web and Mobile Apps">
            <a:extLst>
              <a:ext uri="{FF2B5EF4-FFF2-40B4-BE49-F238E27FC236}">
                <a16:creationId xmlns:a16="http://schemas.microsoft.com/office/drawing/2014/main" id="{63CE155D-3AEE-FD15-B5EE-B5B3BF6CEF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192" y="1735709"/>
            <a:ext cx="5451627" cy="306654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6411684" y="2198914"/>
            <a:ext cx="5127172" cy="3670180"/>
          </a:xfrm>
        </p:spPr>
        <p:txBody>
          <a:bodyPr>
            <a:normAutofit/>
          </a:bodyPr>
          <a:lstStyle/>
          <a:p>
            <a:pPr lvl="1"/>
            <a:r>
              <a:rPr lang="tr-TR"/>
              <a:t>2D’den 3D’ye Geçildi</a:t>
            </a:r>
          </a:p>
          <a:p>
            <a:pPr lvl="1"/>
            <a:r>
              <a:rPr lang="tr-TR"/>
              <a:t>Daha Gelişmiş Motorlara İhtiyaç</a:t>
            </a:r>
            <a:endParaRPr lang="tr-TR" dirty="0"/>
          </a:p>
        </p:txBody>
      </p:sp>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9900458" y="6459785"/>
            <a:ext cx="1312025" cy="365125"/>
          </a:xfrm>
        </p:spPr>
        <p:txBody>
          <a:bodyPr>
            <a:normAutofit/>
          </a:bodyPr>
          <a:lstStyle/>
          <a:p>
            <a:pPr>
              <a:spcAft>
                <a:spcPts val="600"/>
              </a:spcAft>
            </a:pPr>
            <a:fld id="{E31D7E97-3F13-43A1-A0DD-802F88F57C11}" type="slidenum">
              <a:rPr lang="tr-TR" smtClean="0"/>
              <a:pPr>
                <a:spcAft>
                  <a:spcPts val="600"/>
                </a:spcAft>
              </a:pPr>
              <a:t>13</a:t>
            </a:fld>
            <a:endParaRPr lang="tr-T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21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a:xfrm>
            <a:off x="477078" y="516835"/>
            <a:ext cx="3100136" cy="2103875"/>
          </a:xfrm>
        </p:spPr>
        <p:txBody>
          <a:bodyPr>
            <a:normAutofit/>
          </a:bodyPr>
          <a:lstStyle/>
          <a:p>
            <a:r>
              <a:rPr lang="tr-TR" sz="3600"/>
              <a:t>Id Tech - Doom</a:t>
            </a:r>
          </a:p>
        </p:txBody>
      </p:sp>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492371" y="2736574"/>
            <a:ext cx="3084844" cy="3366047"/>
          </a:xfrm>
        </p:spPr>
        <p:txBody>
          <a:bodyPr>
            <a:normAutofit/>
          </a:bodyPr>
          <a:lstStyle/>
          <a:p>
            <a:pPr lvl="1"/>
            <a:r>
              <a:rPr lang="en-US" sz="1500" b="0" i="0">
                <a:effectLst/>
                <a:latin typeface="Söhne"/>
              </a:rPr>
              <a:t>Doom – Fastpaced First Person Shooting Game</a:t>
            </a:r>
          </a:p>
          <a:p>
            <a:pPr lvl="1"/>
            <a:r>
              <a:rPr lang="en-US" sz="1500">
                <a:latin typeface="Söhne"/>
              </a:rPr>
              <a:t>Id Tech Doom için geliştirildi</a:t>
            </a:r>
          </a:p>
          <a:p>
            <a:pPr lvl="1"/>
            <a:r>
              <a:rPr lang="en-US" sz="1500">
                <a:latin typeface="Söhne"/>
              </a:rPr>
              <a:t>Doom Oyununun Yayılmasından Sonra Popüler Oldu</a:t>
            </a:r>
          </a:p>
          <a:p>
            <a:pPr lvl="1"/>
            <a:r>
              <a:rPr lang="en-US" sz="1500" b="0" i="0">
                <a:effectLst/>
                <a:latin typeface="Söhne"/>
              </a:rPr>
              <a:t>Id Tech 2 ve id Tech 3 </a:t>
            </a:r>
            <a:r>
              <a:rPr lang="en-US" sz="1500">
                <a:latin typeface="Söhne"/>
              </a:rPr>
              <a:t>açık kaynak olarak sunuldu</a:t>
            </a:r>
            <a:endParaRPr lang="en-US" sz="1500" b="0" i="0">
              <a:effectLst/>
              <a:latin typeface="Söhne"/>
            </a:endParaRPr>
          </a:p>
          <a:p>
            <a:pPr lvl="1"/>
            <a:endParaRPr lang="tr-TR" sz="1500"/>
          </a:p>
        </p:txBody>
      </p:sp>
      <p:pic>
        <p:nvPicPr>
          <p:cNvPr id="3076" name="Picture 4" descr="The Average Webpage Is Now the Size of the Original Doom | WIRED">
            <a:extLst>
              <a:ext uri="{FF2B5EF4-FFF2-40B4-BE49-F238E27FC236}">
                <a16:creationId xmlns:a16="http://schemas.microsoft.com/office/drawing/2014/main" id="{72B8EF5D-CCFF-922B-BDA8-C54D2C7558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93" r="16578"/>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10609742" y="6459785"/>
            <a:ext cx="602741" cy="365125"/>
          </a:xfrm>
        </p:spPr>
        <p:txBody>
          <a:bodyPr>
            <a:normAutofit/>
          </a:bodyPr>
          <a:lstStyle/>
          <a:p>
            <a:pPr>
              <a:spcAft>
                <a:spcPts val="600"/>
              </a:spcAft>
            </a:pPr>
            <a:fld id="{E31D7E97-3F13-43A1-A0DD-802F88F57C11}" type="slidenum">
              <a:rPr lang="tr-TR" smtClean="0"/>
              <a:pPr>
                <a:spcAft>
                  <a:spcPts val="600"/>
                </a:spcAft>
              </a:pPr>
              <a:t>14</a:t>
            </a:fld>
            <a:endParaRPr lang="tr-T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825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a:xfrm>
            <a:off x="5181601" y="699679"/>
            <a:ext cx="6368142" cy="908544"/>
          </a:xfrm>
        </p:spPr>
        <p:txBody>
          <a:bodyPr>
            <a:normAutofit/>
          </a:bodyPr>
          <a:lstStyle/>
          <a:p>
            <a:r>
              <a:rPr lang="tr-TR" b="1" dirty="0" err="1"/>
              <a:t>The</a:t>
            </a:r>
            <a:r>
              <a:rPr lang="tr-TR" b="1" dirty="0"/>
              <a:t> </a:t>
            </a:r>
            <a:r>
              <a:rPr lang="tr-TR" b="1" dirty="0" err="1"/>
              <a:t>Build</a:t>
            </a:r>
            <a:r>
              <a:rPr lang="tr-TR" b="1" dirty="0"/>
              <a:t> Engine</a:t>
            </a:r>
          </a:p>
        </p:txBody>
      </p:sp>
      <p:pic>
        <p:nvPicPr>
          <p:cNvPr id="5122" name="Picture 2" descr="Review: Duke Nukem 3D » Old Game Hermit">
            <a:extLst>
              <a:ext uri="{FF2B5EF4-FFF2-40B4-BE49-F238E27FC236}">
                <a16:creationId xmlns:a16="http://schemas.microsoft.com/office/drawing/2014/main" id="{9CD59B19-D912-365A-1CCA-EC05CECB5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16" r="8327" b="-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5181601" y="2198914"/>
            <a:ext cx="6368142" cy="3670180"/>
          </a:xfrm>
        </p:spPr>
        <p:txBody>
          <a:bodyPr>
            <a:normAutofit/>
          </a:bodyPr>
          <a:lstStyle/>
          <a:p>
            <a:pPr lvl="1"/>
            <a:r>
              <a:rPr lang="en-US" b="0" i="0">
                <a:effectLst/>
                <a:latin typeface="Söhne"/>
              </a:rPr>
              <a:t>90’larda Ken Silverman </a:t>
            </a:r>
            <a:r>
              <a:rPr lang="en-US" b="0" i="0" err="1">
                <a:effectLst/>
                <a:latin typeface="Söhne"/>
              </a:rPr>
              <a:t>Tarafından</a:t>
            </a:r>
            <a:r>
              <a:rPr lang="en-US" b="0" i="0">
                <a:effectLst/>
                <a:latin typeface="Söhne"/>
              </a:rPr>
              <a:t> </a:t>
            </a:r>
            <a:r>
              <a:rPr lang="en-US" b="0" i="0" err="1">
                <a:effectLst/>
                <a:latin typeface="Söhne"/>
              </a:rPr>
              <a:t>Geliştirildi</a:t>
            </a:r>
            <a:endParaRPr lang="en-US" b="0" i="0">
              <a:effectLst/>
              <a:latin typeface="Söhne"/>
            </a:endParaRPr>
          </a:p>
          <a:p>
            <a:pPr lvl="1"/>
            <a:r>
              <a:rPr lang="en-US">
                <a:latin typeface="Söhne"/>
              </a:rPr>
              <a:t>3D </a:t>
            </a:r>
            <a:r>
              <a:rPr lang="en-US" err="1">
                <a:latin typeface="Söhne"/>
              </a:rPr>
              <a:t>Oyun</a:t>
            </a:r>
            <a:r>
              <a:rPr lang="en-US">
                <a:latin typeface="Söhne"/>
              </a:rPr>
              <a:t> </a:t>
            </a:r>
            <a:r>
              <a:rPr lang="en-US" err="1">
                <a:latin typeface="Söhne"/>
              </a:rPr>
              <a:t>Geliştirme</a:t>
            </a:r>
            <a:r>
              <a:rPr lang="en-US">
                <a:latin typeface="Söhne"/>
              </a:rPr>
              <a:t> </a:t>
            </a:r>
            <a:r>
              <a:rPr lang="en-US" err="1">
                <a:latin typeface="Söhne"/>
              </a:rPr>
              <a:t>Endüstrisine</a:t>
            </a:r>
            <a:r>
              <a:rPr lang="en-US">
                <a:latin typeface="Söhne"/>
              </a:rPr>
              <a:t> </a:t>
            </a:r>
            <a:r>
              <a:rPr lang="en-US" err="1">
                <a:latin typeface="Söhne"/>
              </a:rPr>
              <a:t>Katkısıyla</a:t>
            </a:r>
            <a:r>
              <a:rPr lang="en-US">
                <a:latin typeface="Söhne"/>
              </a:rPr>
              <a:t> </a:t>
            </a:r>
            <a:r>
              <a:rPr lang="en-US" err="1">
                <a:latin typeface="Söhne"/>
              </a:rPr>
              <a:t>Tanınır</a:t>
            </a:r>
            <a:endParaRPr lang="en-US" b="0" i="0">
              <a:effectLst/>
              <a:latin typeface="Söhne"/>
            </a:endParaRPr>
          </a:p>
          <a:p>
            <a:pPr lvl="1"/>
            <a:r>
              <a:rPr lang="en-US">
                <a:latin typeface="Söhne"/>
              </a:rPr>
              <a:t>I</a:t>
            </a:r>
            <a:r>
              <a:rPr lang="en-US" b="0" i="0">
                <a:effectLst/>
                <a:latin typeface="Söhne"/>
              </a:rPr>
              <a:t>ndoor, room-over-room </a:t>
            </a:r>
            <a:r>
              <a:rPr lang="en-US" err="1">
                <a:latin typeface="Söhne"/>
              </a:rPr>
              <a:t>Sevite</a:t>
            </a:r>
            <a:r>
              <a:rPr lang="en-US">
                <a:latin typeface="Söhne"/>
              </a:rPr>
              <a:t> </a:t>
            </a:r>
            <a:r>
              <a:rPr lang="en-US" err="1">
                <a:latin typeface="Söhne"/>
              </a:rPr>
              <a:t>Tasarımı</a:t>
            </a:r>
            <a:endParaRPr lang="en-US">
              <a:latin typeface="Söhne"/>
            </a:endParaRPr>
          </a:p>
          <a:p>
            <a:pPr lvl="1"/>
            <a:r>
              <a:rPr lang="en-US" b="0" i="0" err="1">
                <a:effectLst/>
                <a:latin typeface="Söhne"/>
              </a:rPr>
              <a:t>Oyunlar</a:t>
            </a:r>
            <a:r>
              <a:rPr lang="en-US" b="0" i="0">
                <a:effectLst/>
                <a:latin typeface="Söhne"/>
              </a:rPr>
              <a:t> </a:t>
            </a:r>
            <a:r>
              <a:rPr lang="en-US" b="0" i="0" err="1">
                <a:effectLst/>
                <a:latin typeface="Söhne"/>
              </a:rPr>
              <a:t>için</a:t>
            </a:r>
            <a:r>
              <a:rPr lang="en-US" b="0" i="0">
                <a:effectLst/>
                <a:latin typeface="Söhne"/>
              </a:rPr>
              <a:t> Real-time 3D rendering</a:t>
            </a:r>
          </a:p>
          <a:p>
            <a:pPr lvl="1"/>
            <a:r>
              <a:rPr lang="en-US" b="0" i="0">
                <a:effectLst/>
                <a:latin typeface="Söhne"/>
              </a:rPr>
              <a:t>Duke </a:t>
            </a:r>
            <a:r>
              <a:rPr lang="en-US" b="0" i="0" err="1">
                <a:effectLst/>
                <a:latin typeface="Söhne"/>
              </a:rPr>
              <a:t>Nukem</a:t>
            </a:r>
            <a:r>
              <a:rPr lang="en-US" b="0" i="0">
                <a:effectLst/>
                <a:latin typeface="Söhne"/>
              </a:rPr>
              <a:t> 3D</a:t>
            </a:r>
            <a:endParaRPr lang="en-US">
              <a:latin typeface="Söhne"/>
            </a:endParaRPr>
          </a:p>
          <a:p>
            <a:pPr lvl="1"/>
            <a:r>
              <a:rPr lang="en-US" b="0" i="0">
                <a:effectLst/>
                <a:latin typeface="Söhne"/>
              </a:rPr>
              <a:t>Shadow Warrior</a:t>
            </a:r>
          </a:p>
          <a:p>
            <a:pPr lvl="1"/>
            <a:r>
              <a:rPr lang="en-US" b="0" i="0">
                <a:effectLst/>
                <a:latin typeface="Söhne"/>
              </a:rPr>
              <a:t>First-Person Shooter </a:t>
            </a:r>
            <a:r>
              <a:rPr lang="en-US" b="0" i="0" err="1">
                <a:effectLst/>
                <a:latin typeface="Söhne"/>
              </a:rPr>
              <a:t>Oyunları</a:t>
            </a:r>
            <a:r>
              <a:rPr lang="en-US" b="0" i="0">
                <a:effectLst/>
                <a:latin typeface="Söhne"/>
              </a:rPr>
              <a:t> </a:t>
            </a:r>
            <a:r>
              <a:rPr lang="en-US" b="0" i="0" err="1">
                <a:effectLst/>
                <a:latin typeface="Söhne"/>
              </a:rPr>
              <a:t>Üzerindeki</a:t>
            </a:r>
            <a:r>
              <a:rPr lang="en-US" b="0" i="0">
                <a:effectLst/>
                <a:latin typeface="Söhne"/>
              </a:rPr>
              <a:t> </a:t>
            </a:r>
            <a:r>
              <a:rPr lang="en-US" b="0" i="0" err="1">
                <a:effectLst/>
                <a:latin typeface="Söhne"/>
              </a:rPr>
              <a:t>Etkisi</a:t>
            </a:r>
            <a:endParaRPr lang="en-TR" dirty="0"/>
          </a:p>
        </p:txBody>
      </p:sp>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9900458" y="6459785"/>
            <a:ext cx="1312025" cy="365125"/>
          </a:xfrm>
        </p:spPr>
        <p:txBody>
          <a:bodyPr>
            <a:normAutofit/>
          </a:bodyPr>
          <a:lstStyle/>
          <a:p>
            <a:pPr>
              <a:spcAft>
                <a:spcPts val="600"/>
              </a:spcAft>
            </a:pPr>
            <a:fld id="{E31D7E97-3F13-43A1-A0DD-802F88F57C11}" type="slidenum">
              <a:rPr lang="tr-TR">
                <a:solidFill>
                  <a:schemeClr val="tx1">
                    <a:lumMod val="75000"/>
                    <a:lumOff val="25000"/>
                  </a:schemeClr>
                </a:solidFill>
              </a:rPr>
              <a:pPr>
                <a:spcAft>
                  <a:spcPts val="600"/>
                </a:spcAft>
              </a:pPr>
              <a:t>15</a:t>
            </a:fld>
            <a:endParaRPr lang="tr-TR">
              <a:solidFill>
                <a:schemeClr val="tx1">
                  <a:lumMod val="75000"/>
                  <a:lumOff val="25000"/>
                </a:schemeClr>
              </a:solidFill>
            </a:endParaRP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38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a:xfrm>
            <a:off x="5144678" y="157466"/>
            <a:ext cx="6405063" cy="1450757"/>
          </a:xfrm>
        </p:spPr>
        <p:txBody>
          <a:bodyPr>
            <a:normAutofit/>
          </a:bodyPr>
          <a:lstStyle/>
          <a:p>
            <a:r>
              <a:rPr lang="tr-TR" b="1" dirty="0" err="1"/>
              <a:t>Quake</a:t>
            </a:r>
            <a:r>
              <a:rPr lang="tr-TR" b="1" dirty="0"/>
              <a:t> Engine</a:t>
            </a:r>
          </a:p>
        </p:txBody>
      </p:sp>
      <p:pic>
        <p:nvPicPr>
          <p:cNvPr id="6148" name="Picture 4" descr="Quake 1 - Normal - First level - YouTube">
            <a:extLst>
              <a:ext uri="{FF2B5EF4-FFF2-40B4-BE49-F238E27FC236}">
                <a16:creationId xmlns:a16="http://schemas.microsoft.com/office/drawing/2014/main" id="{C1BB95BE-CDF2-DDBC-11AA-25599304D4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999" y="688457"/>
            <a:ext cx="4020297" cy="226141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Quake (Video Game 1996) - IMDb">
            <a:extLst>
              <a:ext uri="{FF2B5EF4-FFF2-40B4-BE49-F238E27FC236}">
                <a16:creationId xmlns:a16="http://schemas.microsoft.com/office/drawing/2014/main" id="{886C7309-85AF-3B12-0D19-9470D4A71F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5359" y="3218101"/>
            <a:ext cx="1937576" cy="24761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5144679" y="2198914"/>
            <a:ext cx="6405063" cy="3670180"/>
          </a:xfrm>
        </p:spPr>
        <p:txBody>
          <a:bodyPr>
            <a:normAutofit/>
          </a:bodyPr>
          <a:lstStyle/>
          <a:p>
            <a:pPr lvl="1">
              <a:buFont typeface="Arial" panose="020B0604020202020204" pitchFamily="34" charset="0"/>
              <a:buChar char="•"/>
            </a:pPr>
            <a:r>
              <a:rPr lang="en-US" b="0" i="0">
                <a:effectLst/>
                <a:latin typeface="Söhne"/>
              </a:rPr>
              <a:t>id Software </a:t>
            </a:r>
            <a:r>
              <a:rPr lang="en-US" b="0" i="0" err="1">
                <a:effectLst/>
                <a:latin typeface="Söhne"/>
              </a:rPr>
              <a:t>Tarafından</a:t>
            </a:r>
            <a:r>
              <a:rPr lang="en-US" b="0" i="0">
                <a:effectLst/>
                <a:latin typeface="Söhne"/>
              </a:rPr>
              <a:t> </a:t>
            </a:r>
            <a:r>
              <a:rPr lang="en-US" b="0" i="0" err="1">
                <a:effectLst/>
                <a:latin typeface="Söhne"/>
              </a:rPr>
              <a:t>Geliştirildi</a:t>
            </a:r>
            <a:r>
              <a:rPr lang="en-US" b="0" i="0">
                <a:effectLst/>
                <a:latin typeface="Söhne"/>
              </a:rPr>
              <a:t>, John Carmack </a:t>
            </a:r>
            <a:r>
              <a:rPr lang="en-US" b="0" i="0" err="1">
                <a:effectLst/>
                <a:latin typeface="Söhne"/>
              </a:rPr>
              <a:t>Liderlik</a:t>
            </a:r>
            <a:r>
              <a:rPr lang="en-US" b="0" i="0">
                <a:effectLst/>
                <a:latin typeface="Söhne"/>
              </a:rPr>
              <a:t> </a:t>
            </a:r>
            <a:r>
              <a:rPr lang="en-US" b="0" i="0" err="1">
                <a:effectLst/>
                <a:latin typeface="Söhne"/>
              </a:rPr>
              <a:t>Yaptı</a:t>
            </a:r>
            <a:endParaRPr lang="en-US" b="0" i="0">
              <a:effectLst/>
              <a:latin typeface="Söhne"/>
            </a:endParaRPr>
          </a:p>
          <a:p>
            <a:pPr lvl="1">
              <a:buFont typeface="Arial" panose="020B0604020202020204" pitchFamily="34" charset="0"/>
              <a:buChar char="•"/>
            </a:pPr>
            <a:r>
              <a:rPr lang="en-US" b="0" i="0">
                <a:effectLst/>
                <a:latin typeface="Söhne"/>
              </a:rPr>
              <a:t>"Quake.” </a:t>
            </a:r>
            <a:r>
              <a:rPr lang="en-US" b="0" i="0" err="1">
                <a:effectLst/>
                <a:latin typeface="Söhne"/>
              </a:rPr>
              <a:t>Oyun</a:t>
            </a:r>
            <a:r>
              <a:rPr lang="en-US" err="1">
                <a:latin typeface="Söhne"/>
              </a:rPr>
              <a:t>u</a:t>
            </a:r>
            <a:r>
              <a:rPr lang="en-US">
                <a:latin typeface="Söhne"/>
              </a:rPr>
              <a:t> </a:t>
            </a:r>
            <a:r>
              <a:rPr lang="en-US" err="1">
                <a:latin typeface="Söhne"/>
              </a:rPr>
              <a:t>ile</a:t>
            </a:r>
            <a:r>
              <a:rPr lang="en-US">
                <a:latin typeface="Söhne"/>
              </a:rPr>
              <a:t> </a:t>
            </a:r>
            <a:r>
              <a:rPr lang="en-US" err="1">
                <a:latin typeface="Söhne"/>
              </a:rPr>
              <a:t>Birlikte</a:t>
            </a:r>
            <a:r>
              <a:rPr lang="en-US">
                <a:latin typeface="Söhne"/>
              </a:rPr>
              <a:t> 1996’da </a:t>
            </a:r>
            <a:r>
              <a:rPr lang="en-US" err="1">
                <a:latin typeface="Söhne"/>
              </a:rPr>
              <a:t>Yayımlandı</a:t>
            </a:r>
            <a:endParaRPr lang="en-US" b="0" i="0">
              <a:effectLst/>
              <a:latin typeface="Söhne"/>
            </a:endParaRPr>
          </a:p>
          <a:p>
            <a:pPr lvl="1"/>
            <a:r>
              <a:rPr lang="en-US" b="0" i="0">
                <a:effectLst/>
                <a:latin typeface="Söhne"/>
              </a:rPr>
              <a:t>True 3D rendering, real-time dynamic lighting, and colored lighting.</a:t>
            </a:r>
          </a:p>
          <a:p>
            <a:pPr lvl="1"/>
            <a:r>
              <a:rPr lang="en-US" b="0" i="0">
                <a:effectLst/>
                <a:latin typeface="Söhne"/>
              </a:rPr>
              <a:t>Online Multiplayer </a:t>
            </a:r>
            <a:r>
              <a:rPr lang="en-US" b="0" i="0" err="1">
                <a:effectLst/>
                <a:latin typeface="Söhne"/>
              </a:rPr>
              <a:t>Oyun</a:t>
            </a:r>
            <a:r>
              <a:rPr lang="en-US" b="0" i="0">
                <a:effectLst/>
                <a:latin typeface="Söhne"/>
              </a:rPr>
              <a:t> </a:t>
            </a:r>
            <a:r>
              <a:rPr lang="en-US" b="0" i="0" err="1">
                <a:effectLst/>
                <a:latin typeface="Söhne"/>
              </a:rPr>
              <a:t>için</a:t>
            </a:r>
            <a:r>
              <a:rPr lang="en-US" b="0" i="0">
                <a:effectLst/>
                <a:latin typeface="Söhne"/>
              </a:rPr>
              <a:t> </a:t>
            </a:r>
            <a:r>
              <a:rPr lang="en-US" b="0" i="0" err="1">
                <a:effectLst/>
                <a:latin typeface="Söhne"/>
              </a:rPr>
              <a:t>Devrimci</a:t>
            </a:r>
            <a:r>
              <a:rPr lang="en-US" b="0" i="0">
                <a:effectLst/>
                <a:latin typeface="Söhne"/>
              </a:rPr>
              <a:t> </a:t>
            </a:r>
            <a:r>
              <a:rPr lang="en-US" b="0" i="0" err="1">
                <a:effectLst/>
                <a:latin typeface="Söhne"/>
              </a:rPr>
              <a:t>Yenilik</a:t>
            </a:r>
            <a:endParaRPr lang="en-US" b="0" i="0">
              <a:effectLst/>
              <a:latin typeface="Söhne"/>
            </a:endParaRPr>
          </a:p>
          <a:p>
            <a:pPr lvl="1">
              <a:buFont typeface="Arial" panose="020B0604020202020204" pitchFamily="34" charset="0"/>
              <a:buChar char="•"/>
            </a:pPr>
            <a:r>
              <a:rPr lang="en-US" b="0" i="0">
                <a:effectLst/>
                <a:latin typeface="Söhne"/>
              </a:rPr>
              <a:t>"Quake" (1996) </a:t>
            </a:r>
            <a:r>
              <a:rPr lang="en-US" b="0" i="0" err="1">
                <a:effectLst/>
                <a:latin typeface="Söhne"/>
              </a:rPr>
              <a:t>ve</a:t>
            </a:r>
            <a:r>
              <a:rPr lang="en-US" b="0" i="0">
                <a:effectLst/>
                <a:latin typeface="Söhne"/>
              </a:rPr>
              <a:t> </a:t>
            </a:r>
            <a:r>
              <a:rPr lang="en-US" b="0" i="0" err="1">
                <a:effectLst/>
                <a:latin typeface="Söhne"/>
              </a:rPr>
              <a:t>Serisi</a:t>
            </a:r>
            <a:endParaRPr lang="en-US" b="0" i="0">
              <a:effectLst/>
              <a:latin typeface="Söhne"/>
            </a:endParaRPr>
          </a:p>
          <a:p>
            <a:pPr lvl="1">
              <a:buFont typeface="Arial" panose="020B0604020202020204" pitchFamily="34" charset="0"/>
              <a:buChar char="•"/>
            </a:pPr>
            <a:r>
              <a:rPr lang="en-US" b="0" i="0">
                <a:effectLst/>
                <a:latin typeface="Söhne"/>
              </a:rPr>
              <a:t>3D </a:t>
            </a:r>
            <a:r>
              <a:rPr lang="en-US" b="0" i="0" err="1">
                <a:effectLst/>
                <a:latin typeface="Söhne"/>
              </a:rPr>
              <a:t>Ortam</a:t>
            </a:r>
            <a:r>
              <a:rPr lang="en-US" b="0" i="0">
                <a:effectLst/>
                <a:latin typeface="Söhne"/>
              </a:rPr>
              <a:t> </a:t>
            </a:r>
            <a:r>
              <a:rPr lang="en-US" b="0" i="0" err="1">
                <a:effectLst/>
                <a:latin typeface="Söhne"/>
              </a:rPr>
              <a:t>Aracılığıyla</a:t>
            </a:r>
            <a:r>
              <a:rPr lang="en-US" b="0" i="0">
                <a:effectLst/>
                <a:latin typeface="Söhne"/>
              </a:rPr>
              <a:t> </a:t>
            </a:r>
            <a:r>
              <a:rPr lang="en-US" b="0" i="0" err="1">
                <a:effectLst/>
                <a:latin typeface="Söhne"/>
              </a:rPr>
              <a:t>Geliştirilmiş</a:t>
            </a:r>
            <a:r>
              <a:rPr lang="en-US" b="0" i="0">
                <a:effectLst/>
                <a:latin typeface="Söhne"/>
              </a:rPr>
              <a:t> </a:t>
            </a:r>
            <a:r>
              <a:rPr lang="en-US" b="0" i="0" err="1">
                <a:effectLst/>
                <a:latin typeface="Söhne"/>
              </a:rPr>
              <a:t>Sürükleyicilik</a:t>
            </a:r>
            <a:endParaRPr lang="en-US" b="0" i="0">
              <a:effectLst/>
              <a:latin typeface="Söhne"/>
            </a:endParaRPr>
          </a:p>
          <a:p>
            <a:pPr lvl="1">
              <a:buFont typeface="Arial" panose="020B0604020202020204" pitchFamily="34" charset="0"/>
              <a:buChar char="•"/>
            </a:pPr>
            <a:r>
              <a:rPr lang="en-US" b="0" i="0">
                <a:effectLst/>
                <a:latin typeface="Söhne"/>
              </a:rPr>
              <a:t>Fast-paced </a:t>
            </a:r>
            <a:r>
              <a:rPr lang="en-US" b="0" i="0" err="1">
                <a:effectLst/>
                <a:latin typeface="Söhne"/>
              </a:rPr>
              <a:t>ve</a:t>
            </a:r>
            <a:r>
              <a:rPr lang="en-US" b="0" i="0">
                <a:effectLst/>
                <a:latin typeface="Söhne"/>
              </a:rPr>
              <a:t> </a:t>
            </a:r>
            <a:r>
              <a:rPr lang="en-US" b="0" i="0" err="1">
                <a:effectLst/>
                <a:latin typeface="Söhne"/>
              </a:rPr>
              <a:t>Rekabetçi</a:t>
            </a:r>
            <a:r>
              <a:rPr lang="en-US" b="0" i="0">
                <a:effectLst/>
                <a:latin typeface="Söhne"/>
              </a:rPr>
              <a:t> </a:t>
            </a:r>
            <a:r>
              <a:rPr lang="en-US" b="0" i="0" err="1">
                <a:effectLst/>
                <a:latin typeface="Söhne"/>
              </a:rPr>
              <a:t>Ortamla</a:t>
            </a:r>
            <a:r>
              <a:rPr lang="en-US" b="0" i="0">
                <a:effectLst/>
                <a:latin typeface="Söhne"/>
              </a:rPr>
              <a:t> First-Person Shooting </a:t>
            </a:r>
            <a:r>
              <a:rPr lang="en-US" b="0" i="0" err="1">
                <a:effectLst/>
                <a:latin typeface="Söhne"/>
              </a:rPr>
              <a:t>Türüne</a:t>
            </a:r>
            <a:r>
              <a:rPr lang="en-US" b="0" i="0">
                <a:effectLst/>
                <a:latin typeface="Söhne"/>
              </a:rPr>
              <a:t> </a:t>
            </a:r>
            <a:r>
              <a:rPr lang="en-US" b="0" i="0" err="1">
                <a:effectLst/>
                <a:latin typeface="Söhne"/>
              </a:rPr>
              <a:t>Katkı</a:t>
            </a:r>
            <a:endParaRPr lang="en-US" b="0" i="0">
              <a:effectLst/>
              <a:latin typeface="Söhne"/>
            </a:endParaRPr>
          </a:p>
        </p:txBody>
      </p:sp>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9900458" y="6459785"/>
            <a:ext cx="1312025" cy="365125"/>
          </a:xfrm>
        </p:spPr>
        <p:txBody>
          <a:bodyPr>
            <a:normAutofit/>
          </a:bodyPr>
          <a:lstStyle/>
          <a:p>
            <a:pPr>
              <a:spcAft>
                <a:spcPts val="600"/>
              </a:spcAft>
            </a:pPr>
            <a:fld id="{E31D7E97-3F13-43A1-A0DD-802F88F57C11}" type="slidenum">
              <a:rPr lang="tr-TR" smtClean="0"/>
              <a:pPr>
                <a:spcAft>
                  <a:spcPts val="600"/>
                </a:spcAft>
              </a:pPr>
              <a:t>16</a:t>
            </a:fld>
            <a:endParaRPr lang="tr-T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258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a:xfrm>
            <a:off x="1097280" y="286603"/>
            <a:ext cx="10058400" cy="1450757"/>
          </a:xfrm>
        </p:spPr>
        <p:txBody>
          <a:bodyPr>
            <a:normAutofit/>
          </a:bodyPr>
          <a:lstStyle/>
          <a:p>
            <a:r>
              <a:rPr lang="en-US" b="1" dirty="0"/>
              <a:t>Unreal Engine</a:t>
            </a:r>
            <a:endParaRPr lang="tr-TR" b="1" dirty="0"/>
          </a:p>
        </p:txBody>
      </p:sp>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1097279" y="1845734"/>
            <a:ext cx="6454987" cy="4023360"/>
          </a:xfrm>
        </p:spPr>
        <p:txBody>
          <a:bodyPr>
            <a:normAutofit/>
          </a:bodyPr>
          <a:lstStyle/>
          <a:p>
            <a:pPr lvl="1"/>
            <a:r>
              <a:rPr lang="en-US" b="0" i="0">
                <a:effectLst/>
                <a:latin typeface="Söhne"/>
              </a:rPr>
              <a:t>Epic Games, 1998’de </a:t>
            </a:r>
            <a:r>
              <a:rPr lang="en-US" b="0" i="0" err="1">
                <a:effectLst/>
                <a:latin typeface="Söhne"/>
              </a:rPr>
              <a:t>Yayımlandı</a:t>
            </a:r>
            <a:endParaRPr lang="en-US" b="0" i="0">
              <a:effectLst/>
              <a:latin typeface="Söhne"/>
            </a:endParaRPr>
          </a:p>
          <a:p>
            <a:pPr lvl="1"/>
            <a:r>
              <a:rPr lang="en-US" b="0" i="0" err="1">
                <a:effectLst/>
                <a:latin typeface="Söhne"/>
              </a:rPr>
              <a:t>Çeşitli</a:t>
            </a:r>
            <a:r>
              <a:rPr lang="en-US" b="0" i="0">
                <a:effectLst/>
                <a:latin typeface="Söhne"/>
              </a:rPr>
              <a:t> </a:t>
            </a:r>
            <a:r>
              <a:rPr lang="en-US" b="0" i="0" err="1">
                <a:effectLst/>
                <a:latin typeface="Söhne"/>
              </a:rPr>
              <a:t>Endüstrilerde</a:t>
            </a:r>
            <a:r>
              <a:rPr lang="en-US" b="0" i="0">
                <a:effectLst/>
                <a:latin typeface="Söhne"/>
              </a:rPr>
              <a:t> </a:t>
            </a:r>
            <a:r>
              <a:rPr lang="en-US" err="1">
                <a:latin typeface="Söhne"/>
              </a:rPr>
              <a:t>K</a:t>
            </a:r>
            <a:r>
              <a:rPr lang="en-US" b="0" i="0" err="1">
                <a:effectLst/>
                <a:latin typeface="Söhne"/>
              </a:rPr>
              <a:t>ullanılan</a:t>
            </a:r>
            <a:r>
              <a:rPr lang="en-US" b="0" i="0">
                <a:effectLst/>
                <a:latin typeface="Söhne"/>
              </a:rPr>
              <a:t> </a:t>
            </a:r>
            <a:r>
              <a:rPr lang="en-US" err="1">
                <a:latin typeface="Söhne"/>
              </a:rPr>
              <a:t>S</a:t>
            </a:r>
            <a:r>
              <a:rPr lang="en-US" b="0" i="0" err="1">
                <a:effectLst/>
                <a:latin typeface="Söhne"/>
              </a:rPr>
              <a:t>ağlam</a:t>
            </a:r>
            <a:r>
              <a:rPr lang="en-US" b="0" i="0">
                <a:effectLst/>
                <a:latin typeface="Söhne"/>
              </a:rPr>
              <a:t> </a:t>
            </a:r>
            <a:r>
              <a:rPr lang="en-US" b="0" i="0" err="1">
                <a:effectLst/>
                <a:latin typeface="Söhne"/>
              </a:rPr>
              <a:t>ve</a:t>
            </a:r>
            <a:r>
              <a:rPr lang="en-US" b="0" i="0">
                <a:effectLst/>
                <a:latin typeface="Söhne"/>
              </a:rPr>
              <a:t> </a:t>
            </a:r>
            <a:r>
              <a:rPr lang="en-US" err="1">
                <a:latin typeface="Söhne"/>
              </a:rPr>
              <a:t>Ç</a:t>
            </a:r>
            <a:r>
              <a:rPr lang="en-US" b="0" i="0" err="1">
                <a:effectLst/>
                <a:latin typeface="Söhne"/>
              </a:rPr>
              <a:t>ok</a:t>
            </a:r>
            <a:r>
              <a:rPr lang="en-US" b="0" i="0">
                <a:effectLst/>
                <a:latin typeface="Söhne"/>
              </a:rPr>
              <a:t> </a:t>
            </a:r>
            <a:r>
              <a:rPr lang="en-US" err="1">
                <a:latin typeface="Söhne"/>
              </a:rPr>
              <a:t>Y</a:t>
            </a:r>
            <a:r>
              <a:rPr lang="en-US" b="0" i="0" err="1">
                <a:effectLst/>
                <a:latin typeface="Söhne"/>
              </a:rPr>
              <a:t>önlü</a:t>
            </a:r>
            <a:r>
              <a:rPr lang="en-US" b="0" i="0">
                <a:effectLst/>
                <a:latin typeface="Söhne"/>
              </a:rPr>
              <a:t> </a:t>
            </a:r>
            <a:r>
              <a:rPr lang="en-US">
                <a:latin typeface="Söhne"/>
              </a:rPr>
              <a:t>B</a:t>
            </a:r>
            <a:r>
              <a:rPr lang="en-US" b="0" i="0">
                <a:effectLst/>
                <a:latin typeface="Söhne"/>
              </a:rPr>
              <a:t>ir </a:t>
            </a:r>
            <a:r>
              <a:rPr lang="en-US" err="1">
                <a:latin typeface="Söhne"/>
              </a:rPr>
              <a:t>O</a:t>
            </a:r>
            <a:r>
              <a:rPr lang="en-US" b="0" i="0" err="1">
                <a:effectLst/>
                <a:latin typeface="Söhne"/>
              </a:rPr>
              <a:t>yun</a:t>
            </a:r>
            <a:r>
              <a:rPr lang="en-US" b="0" i="0">
                <a:effectLst/>
                <a:latin typeface="Söhne"/>
              </a:rPr>
              <a:t> </a:t>
            </a:r>
            <a:r>
              <a:rPr lang="en-US" err="1">
                <a:latin typeface="Söhne"/>
              </a:rPr>
              <a:t>M</a:t>
            </a:r>
            <a:r>
              <a:rPr lang="en-US" b="0" i="0" err="1">
                <a:effectLst/>
                <a:latin typeface="Söhne"/>
              </a:rPr>
              <a:t>otoru</a:t>
            </a:r>
            <a:endParaRPr lang="en-US" b="0" i="0">
              <a:effectLst/>
              <a:latin typeface="Söhne"/>
            </a:endParaRPr>
          </a:p>
          <a:p>
            <a:pPr lvl="1"/>
            <a:r>
              <a:rPr lang="en-US" b="0" i="0">
                <a:effectLst/>
                <a:latin typeface="Söhne"/>
              </a:rPr>
              <a:t>Real-time ray tracing, high-quality rendering, and visual effects.</a:t>
            </a:r>
          </a:p>
          <a:p>
            <a:pPr lvl="1"/>
            <a:r>
              <a:rPr lang="en-US" b="0" i="0">
                <a:effectLst/>
                <a:latin typeface="Söhne"/>
              </a:rPr>
              <a:t>Blueprint </a:t>
            </a:r>
            <a:r>
              <a:rPr lang="en-US" b="0" i="0" err="1">
                <a:effectLst/>
                <a:latin typeface="Söhne"/>
              </a:rPr>
              <a:t>Görsel</a:t>
            </a:r>
            <a:r>
              <a:rPr lang="en-US" b="0" i="0">
                <a:effectLst/>
                <a:latin typeface="Söhne"/>
              </a:rPr>
              <a:t> </a:t>
            </a:r>
            <a:r>
              <a:rPr lang="en-US" b="0" i="0" err="1">
                <a:effectLst/>
                <a:latin typeface="Söhne"/>
              </a:rPr>
              <a:t>Komutlama</a:t>
            </a:r>
            <a:endParaRPr lang="en-US">
              <a:latin typeface="Söhne"/>
            </a:endParaRPr>
          </a:p>
          <a:p>
            <a:pPr lvl="1"/>
            <a:r>
              <a:rPr lang="en-US" b="0" i="0" err="1">
                <a:effectLst/>
                <a:latin typeface="Söhne"/>
              </a:rPr>
              <a:t>Geniş</a:t>
            </a:r>
            <a:r>
              <a:rPr lang="en-US" b="0" i="0">
                <a:effectLst/>
                <a:latin typeface="Söhne"/>
              </a:rPr>
              <a:t> Platform </a:t>
            </a:r>
            <a:r>
              <a:rPr lang="en-US" b="0" i="0" err="1">
                <a:effectLst/>
                <a:latin typeface="Söhne"/>
              </a:rPr>
              <a:t>Desteği</a:t>
            </a:r>
            <a:endParaRPr lang="en-US" b="0" i="0">
              <a:effectLst/>
              <a:latin typeface="Söhne"/>
            </a:endParaRPr>
          </a:p>
          <a:p>
            <a:pPr lvl="1"/>
            <a:r>
              <a:rPr lang="en-US" b="0" i="0">
                <a:effectLst/>
                <a:latin typeface="Söhne"/>
              </a:rPr>
              <a:t>"Fortnite" (2017)</a:t>
            </a:r>
          </a:p>
          <a:p>
            <a:pPr lvl="1"/>
            <a:r>
              <a:rPr lang="en-US" b="0" i="0">
                <a:effectLst/>
                <a:latin typeface="Söhne"/>
              </a:rPr>
              <a:t>"Gears of War"</a:t>
            </a:r>
          </a:p>
          <a:p>
            <a:pPr lvl="1"/>
            <a:r>
              <a:rPr lang="en-US" b="0" i="0" err="1">
                <a:effectLst/>
                <a:latin typeface="Söhne"/>
              </a:rPr>
              <a:t>Grafikleri</a:t>
            </a:r>
            <a:r>
              <a:rPr lang="en-US" b="0" i="0">
                <a:effectLst/>
                <a:latin typeface="Söhne"/>
              </a:rPr>
              <a:t> </a:t>
            </a:r>
            <a:r>
              <a:rPr lang="en-US" b="0" i="0" err="1">
                <a:effectLst/>
                <a:latin typeface="Söhne"/>
              </a:rPr>
              <a:t>ve</a:t>
            </a:r>
            <a:r>
              <a:rPr lang="en-US" b="0" i="0">
                <a:effectLst/>
                <a:latin typeface="Söhne"/>
              </a:rPr>
              <a:t> </a:t>
            </a:r>
            <a:r>
              <a:rPr lang="en-US" b="0" i="0" err="1">
                <a:effectLst/>
                <a:latin typeface="Söhne"/>
              </a:rPr>
              <a:t>Etkileşimi</a:t>
            </a:r>
            <a:r>
              <a:rPr lang="en-US" b="0" i="0">
                <a:effectLst/>
                <a:latin typeface="Söhne"/>
              </a:rPr>
              <a:t> </a:t>
            </a:r>
            <a:r>
              <a:rPr lang="en-US" b="0" i="0" err="1">
                <a:effectLst/>
                <a:latin typeface="Söhne"/>
              </a:rPr>
              <a:t>Geliştirmiştir</a:t>
            </a:r>
            <a:endParaRPr lang="en-US" b="0" i="0">
              <a:effectLst/>
              <a:latin typeface="Söhne"/>
            </a:endParaRPr>
          </a:p>
          <a:p>
            <a:pPr lvl="1"/>
            <a:r>
              <a:rPr lang="en-US" b="0" i="0" err="1">
                <a:effectLst/>
                <a:latin typeface="Söhne"/>
              </a:rPr>
              <a:t>Oyun</a:t>
            </a:r>
            <a:r>
              <a:rPr lang="en-US" b="0" i="0">
                <a:effectLst/>
                <a:latin typeface="Söhne"/>
              </a:rPr>
              <a:t> </a:t>
            </a:r>
            <a:r>
              <a:rPr lang="en-US" b="0" i="0" err="1">
                <a:effectLst/>
                <a:latin typeface="Söhne"/>
              </a:rPr>
              <a:t>Geliştiricileri</a:t>
            </a:r>
            <a:r>
              <a:rPr lang="en-US" b="0" i="0">
                <a:effectLst/>
                <a:latin typeface="Söhne"/>
              </a:rPr>
              <a:t> </a:t>
            </a:r>
            <a:r>
              <a:rPr lang="en-US" b="0" i="0" err="1">
                <a:effectLst/>
                <a:latin typeface="Söhne"/>
              </a:rPr>
              <a:t>Kullanıcı</a:t>
            </a:r>
            <a:r>
              <a:rPr lang="en-US" b="0" i="0">
                <a:effectLst/>
                <a:latin typeface="Söhne"/>
              </a:rPr>
              <a:t> </a:t>
            </a:r>
            <a:r>
              <a:rPr lang="en-US" b="0" i="0" err="1">
                <a:effectLst/>
                <a:latin typeface="Söhne"/>
              </a:rPr>
              <a:t>Dostu</a:t>
            </a:r>
            <a:r>
              <a:rPr lang="en-US" b="0" i="0">
                <a:effectLst/>
                <a:latin typeface="Söhne"/>
              </a:rPr>
              <a:t> </a:t>
            </a:r>
            <a:r>
              <a:rPr lang="en-US" b="0" i="0" err="1">
                <a:effectLst/>
                <a:latin typeface="Söhne"/>
              </a:rPr>
              <a:t>ve</a:t>
            </a:r>
            <a:r>
              <a:rPr lang="en-US" b="0" i="0">
                <a:effectLst/>
                <a:latin typeface="Söhne"/>
              </a:rPr>
              <a:t> </a:t>
            </a:r>
            <a:r>
              <a:rPr lang="en-US" b="0" i="0" err="1">
                <a:effectLst/>
                <a:latin typeface="Söhne"/>
              </a:rPr>
              <a:t>Güçlü</a:t>
            </a:r>
            <a:r>
              <a:rPr lang="en-US" b="0" i="0">
                <a:effectLst/>
                <a:latin typeface="Söhne"/>
              </a:rPr>
              <a:t> </a:t>
            </a:r>
            <a:r>
              <a:rPr lang="en-US" b="0" i="0" err="1">
                <a:effectLst/>
                <a:latin typeface="Söhne"/>
              </a:rPr>
              <a:t>Araçlarla</a:t>
            </a:r>
            <a:r>
              <a:rPr lang="en-US" b="0" i="0">
                <a:effectLst/>
                <a:latin typeface="Söhne"/>
              </a:rPr>
              <a:t> </a:t>
            </a:r>
            <a:r>
              <a:rPr lang="en-US" b="0" i="0" err="1">
                <a:effectLst/>
                <a:latin typeface="Söhne"/>
              </a:rPr>
              <a:t>Desteklemiştir</a:t>
            </a:r>
            <a:endParaRPr lang="tr-TR" dirty="0"/>
          </a:p>
        </p:txBody>
      </p:sp>
      <p:pic>
        <p:nvPicPr>
          <p:cNvPr id="7170" name="Picture 2" descr="Fortnite' finally upgrades to Unreal Engine 5">
            <a:extLst>
              <a:ext uri="{FF2B5EF4-FFF2-40B4-BE49-F238E27FC236}">
                <a16:creationId xmlns:a16="http://schemas.microsoft.com/office/drawing/2014/main" id="{972989CE-1A1E-8B16-A3F8-F1B4C927BE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24" r="24420" b="-3"/>
          <a:stretch/>
        </p:blipFill>
        <p:spPr bwMode="auto">
          <a:xfrm>
            <a:off x="8020570" y="1916318"/>
            <a:ext cx="3135109" cy="34710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9900458" y="6459785"/>
            <a:ext cx="1312025" cy="365125"/>
          </a:xfrm>
        </p:spPr>
        <p:txBody>
          <a:bodyPr>
            <a:normAutofit/>
          </a:bodyPr>
          <a:lstStyle/>
          <a:p>
            <a:pPr>
              <a:spcAft>
                <a:spcPts val="600"/>
              </a:spcAft>
            </a:pPr>
            <a:fld id="{E31D7E97-3F13-43A1-A0DD-802F88F57C11}" type="slidenum">
              <a:rPr lang="tr-TR" smtClean="0"/>
              <a:pPr>
                <a:spcAft>
                  <a:spcPts val="600"/>
                </a:spcAft>
              </a:pPr>
              <a:t>17</a:t>
            </a:fld>
            <a:endParaRPr lang="tr-T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97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a:xfrm>
            <a:off x="1097280" y="286603"/>
            <a:ext cx="10058400" cy="1450757"/>
          </a:xfrm>
        </p:spPr>
        <p:txBody>
          <a:bodyPr>
            <a:normAutofit/>
          </a:bodyPr>
          <a:lstStyle/>
          <a:p>
            <a:r>
              <a:rPr lang="en-US" b="1" dirty="0"/>
              <a:t>Unity 3D</a:t>
            </a:r>
            <a:endParaRPr lang="tr-TR" b="1" dirty="0"/>
          </a:p>
        </p:txBody>
      </p:sp>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1097279" y="1845734"/>
            <a:ext cx="6454987" cy="4023360"/>
          </a:xfrm>
        </p:spPr>
        <p:txBody>
          <a:bodyPr>
            <a:normAutofit/>
          </a:bodyPr>
          <a:lstStyle/>
          <a:p>
            <a:pPr lvl="1"/>
            <a:r>
              <a:rPr lang="en-US" b="0" i="0" dirty="0">
                <a:effectLst/>
                <a:latin typeface="Söhne"/>
              </a:rPr>
              <a:t>2005’te </a:t>
            </a:r>
            <a:r>
              <a:rPr lang="en-US" b="0" i="0" dirty="0" err="1">
                <a:effectLst/>
                <a:latin typeface="Söhne"/>
              </a:rPr>
              <a:t>Yayımlandı</a:t>
            </a:r>
            <a:endParaRPr lang="en-US" b="0" i="0" dirty="0">
              <a:effectLst/>
              <a:latin typeface="Söhne"/>
            </a:endParaRPr>
          </a:p>
          <a:p>
            <a:pPr lvl="1"/>
            <a:r>
              <a:rPr lang="en-US" b="0" i="0" dirty="0">
                <a:effectLst/>
                <a:latin typeface="Söhne"/>
              </a:rPr>
              <a:t>Cross-platform </a:t>
            </a:r>
            <a:r>
              <a:rPr lang="en-US" b="0" i="0" dirty="0" err="1">
                <a:effectLst/>
                <a:latin typeface="Söhne"/>
              </a:rPr>
              <a:t>Geliştirme</a:t>
            </a:r>
            <a:endParaRPr lang="en-US" b="0" i="0" dirty="0">
              <a:effectLst/>
              <a:latin typeface="Söhne"/>
            </a:endParaRPr>
          </a:p>
          <a:p>
            <a:pPr lvl="1"/>
            <a:r>
              <a:rPr lang="en-US" b="0" i="0" dirty="0" err="1">
                <a:effectLst/>
                <a:latin typeface="Söhne"/>
              </a:rPr>
              <a:t>Kullanıcı</a:t>
            </a:r>
            <a:r>
              <a:rPr lang="en-US" b="0" i="0" dirty="0">
                <a:effectLst/>
                <a:latin typeface="Söhne"/>
              </a:rPr>
              <a:t> </a:t>
            </a:r>
            <a:r>
              <a:rPr lang="en-US" b="0" i="0" dirty="0" err="1">
                <a:effectLst/>
                <a:latin typeface="Söhne"/>
              </a:rPr>
              <a:t>Dostu</a:t>
            </a:r>
            <a:r>
              <a:rPr lang="en-US" b="0" i="0" dirty="0">
                <a:effectLst/>
                <a:latin typeface="Söhne"/>
              </a:rPr>
              <a:t> </a:t>
            </a:r>
            <a:r>
              <a:rPr lang="en-US" b="0" i="0" dirty="0" err="1">
                <a:effectLst/>
                <a:latin typeface="Söhne"/>
              </a:rPr>
              <a:t>Arayüz</a:t>
            </a:r>
            <a:endParaRPr lang="en-US" b="0" i="0" dirty="0">
              <a:effectLst/>
              <a:latin typeface="Söhne"/>
            </a:endParaRPr>
          </a:p>
          <a:p>
            <a:pPr lvl="1"/>
            <a:r>
              <a:rPr lang="en-US" b="0" i="0" dirty="0">
                <a:effectLst/>
                <a:latin typeface="Söhne"/>
              </a:rPr>
              <a:t>"Monument Valley"</a:t>
            </a:r>
          </a:p>
          <a:p>
            <a:pPr lvl="1"/>
            <a:r>
              <a:rPr lang="en-US" b="0" i="0" dirty="0">
                <a:effectLst/>
                <a:latin typeface="Söhne"/>
              </a:rPr>
              <a:t>Mobil </a:t>
            </a:r>
            <a:r>
              <a:rPr lang="en-US" b="0" i="0" dirty="0" err="1">
                <a:effectLst/>
                <a:latin typeface="Söhne"/>
              </a:rPr>
              <a:t>Oyun</a:t>
            </a:r>
            <a:r>
              <a:rPr lang="en-US" dirty="0">
                <a:latin typeface="Söhne"/>
              </a:rPr>
              <a:t> </a:t>
            </a:r>
            <a:r>
              <a:rPr lang="en-US" dirty="0" err="1">
                <a:latin typeface="Söhne"/>
              </a:rPr>
              <a:t>ve</a:t>
            </a:r>
            <a:r>
              <a:rPr lang="en-US" dirty="0">
                <a:latin typeface="Söhne"/>
              </a:rPr>
              <a:t> </a:t>
            </a:r>
            <a:r>
              <a:rPr lang="en-US" dirty="0" err="1">
                <a:latin typeface="Söhne"/>
              </a:rPr>
              <a:t>Bağımsız</a:t>
            </a:r>
            <a:r>
              <a:rPr lang="en-US" dirty="0">
                <a:latin typeface="Söhne"/>
              </a:rPr>
              <a:t> </a:t>
            </a:r>
            <a:r>
              <a:rPr lang="en-US" dirty="0" err="1">
                <a:latin typeface="Söhne"/>
              </a:rPr>
              <a:t>Oyun</a:t>
            </a:r>
            <a:r>
              <a:rPr lang="en-US" dirty="0">
                <a:latin typeface="Söhne"/>
              </a:rPr>
              <a:t> </a:t>
            </a:r>
            <a:r>
              <a:rPr lang="en-US" dirty="0" err="1">
                <a:latin typeface="Söhne"/>
              </a:rPr>
              <a:t>Geliştirmeye</a:t>
            </a:r>
            <a:r>
              <a:rPr lang="en-US" dirty="0">
                <a:latin typeface="Söhne"/>
              </a:rPr>
              <a:t> Uygun </a:t>
            </a:r>
            <a:r>
              <a:rPr lang="en-US" dirty="0" err="1">
                <a:latin typeface="Söhne"/>
              </a:rPr>
              <a:t>Çeşitli</a:t>
            </a:r>
            <a:r>
              <a:rPr lang="en-US" dirty="0">
                <a:latin typeface="Söhne"/>
              </a:rPr>
              <a:t> </a:t>
            </a:r>
            <a:r>
              <a:rPr lang="en-US" dirty="0" err="1">
                <a:latin typeface="Söhne"/>
              </a:rPr>
              <a:t>Uygulamalar</a:t>
            </a:r>
            <a:endParaRPr lang="en-US" b="0" i="0" dirty="0">
              <a:effectLst/>
              <a:latin typeface="Söhne"/>
            </a:endParaRPr>
          </a:p>
          <a:p>
            <a:pPr lvl="1"/>
            <a:r>
              <a:rPr lang="en-US" dirty="0" err="1">
                <a:latin typeface="Söhne"/>
              </a:rPr>
              <a:t>Erişilebilirlik</a:t>
            </a:r>
            <a:endParaRPr lang="en-US" b="0" i="0" dirty="0">
              <a:effectLst/>
              <a:latin typeface="Söhne"/>
            </a:endParaRPr>
          </a:p>
          <a:p>
            <a:pPr lvl="1"/>
            <a:r>
              <a:rPr lang="en-US" dirty="0" err="1">
                <a:latin typeface="Söhne"/>
              </a:rPr>
              <a:t>Serbestlik</a:t>
            </a:r>
            <a:endParaRPr lang="tr-TR" dirty="0"/>
          </a:p>
        </p:txBody>
      </p:sp>
      <p:pic>
        <p:nvPicPr>
          <p:cNvPr id="8194" name="Picture 2" descr="Monument Valley review: Greater than the sum of its parts - CNET">
            <a:extLst>
              <a:ext uri="{FF2B5EF4-FFF2-40B4-BE49-F238E27FC236}">
                <a16:creationId xmlns:a16="http://schemas.microsoft.com/office/drawing/2014/main" id="{2D49BD1A-9671-805D-2874-20370D699A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51" r="22444" b="2"/>
          <a:stretch/>
        </p:blipFill>
        <p:spPr bwMode="auto">
          <a:xfrm>
            <a:off x="8020570" y="1916318"/>
            <a:ext cx="3135109" cy="34710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9900458" y="6459785"/>
            <a:ext cx="1312025" cy="365125"/>
          </a:xfrm>
        </p:spPr>
        <p:txBody>
          <a:bodyPr>
            <a:normAutofit/>
          </a:bodyPr>
          <a:lstStyle/>
          <a:p>
            <a:pPr>
              <a:spcAft>
                <a:spcPts val="600"/>
              </a:spcAft>
            </a:pPr>
            <a:fld id="{E31D7E97-3F13-43A1-A0DD-802F88F57C11}" type="slidenum">
              <a:rPr lang="tr-TR" smtClean="0"/>
              <a:pPr>
                <a:spcAft>
                  <a:spcPts val="600"/>
                </a:spcAft>
              </a:pPr>
              <a:t>18</a:t>
            </a:fld>
            <a:endParaRPr lang="tr-T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796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a:xfrm>
            <a:off x="5181601" y="157466"/>
            <a:ext cx="6368142" cy="1450757"/>
          </a:xfrm>
        </p:spPr>
        <p:txBody>
          <a:bodyPr>
            <a:normAutofit/>
          </a:bodyPr>
          <a:lstStyle/>
          <a:p>
            <a:r>
              <a:rPr lang="tr-TR" b="1" dirty="0" err="1"/>
              <a:t>CryEngine</a:t>
            </a:r>
            <a:endParaRPr lang="tr-TR" b="1" dirty="0"/>
          </a:p>
        </p:txBody>
      </p:sp>
      <p:pic>
        <p:nvPicPr>
          <p:cNvPr id="9218" name="Picture 2" descr="HD wallpaper: Crysis, Game, Poster | Wallpaper Flare">
            <a:extLst>
              <a:ext uri="{FF2B5EF4-FFF2-40B4-BE49-F238E27FC236}">
                <a16:creationId xmlns:a16="http://schemas.microsoft.com/office/drawing/2014/main" id="{2B3A53AC-3D23-66AF-79C4-1748CB3420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81" b="-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5181601" y="2198914"/>
            <a:ext cx="6368142" cy="3670180"/>
          </a:xfrm>
        </p:spPr>
        <p:txBody>
          <a:bodyPr>
            <a:normAutofit/>
          </a:bodyPr>
          <a:lstStyle/>
          <a:p>
            <a:pPr lvl="1"/>
            <a:r>
              <a:rPr lang="en-US" b="0" i="0">
                <a:effectLst/>
                <a:latin typeface="Söhne"/>
              </a:rPr>
              <a:t>Crytek </a:t>
            </a:r>
            <a:r>
              <a:rPr lang="en-US" b="0" i="0" err="1">
                <a:effectLst/>
                <a:latin typeface="Söhne"/>
              </a:rPr>
              <a:t>Tarafından</a:t>
            </a:r>
            <a:r>
              <a:rPr lang="en-US" b="0" i="0">
                <a:effectLst/>
                <a:latin typeface="Söhne"/>
              </a:rPr>
              <a:t> </a:t>
            </a:r>
            <a:r>
              <a:rPr lang="en-US" b="0" i="0" err="1">
                <a:effectLst/>
                <a:latin typeface="Söhne"/>
              </a:rPr>
              <a:t>Geliştirilen</a:t>
            </a:r>
            <a:r>
              <a:rPr lang="en-US" b="0" i="0">
                <a:effectLst/>
                <a:latin typeface="Söhne"/>
              </a:rPr>
              <a:t> </a:t>
            </a:r>
            <a:r>
              <a:rPr lang="en-US" b="0" i="0" err="1">
                <a:effectLst/>
                <a:latin typeface="Söhne"/>
              </a:rPr>
              <a:t>Güçlü</a:t>
            </a:r>
            <a:r>
              <a:rPr lang="en-US" b="0" i="0">
                <a:effectLst/>
                <a:latin typeface="Söhne"/>
              </a:rPr>
              <a:t> Bir </a:t>
            </a:r>
            <a:r>
              <a:rPr lang="en-US" b="0" i="0" err="1">
                <a:effectLst/>
                <a:latin typeface="Söhne"/>
              </a:rPr>
              <a:t>Oyun</a:t>
            </a:r>
            <a:r>
              <a:rPr lang="en-US" b="0" i="0">
                <a:effectLst/>
                <a:latin typeface="Söhne"/>
              </a:rPr>
              <a:t> </a:t>
            </a:r>
            <a:r>
              <a:rPr lang="en-US" b="0" i="0" err="1">
                <a:effectLst/>
                <a:latin typeface="Söhne"/>
              </a:rPr>
              <a:t>Motoru</a:t>
            </a:r>
            <a:endParaRPr lang="en-US" b="0" i="0">
              <a:effectLst/>
              <a:latin typeface="Söhne"/>
            </a:endParaRPr>
          </a:p>
          <a:p>
            <a:pPr lvl="1"/>
            <a:r>
              <a:rPr lang="en-US" b="0" i="0">
                <a:effectLst/>
                <a:latin typeface="Söhne"/>
              </a:rPr>
              <a:t>Renowned for its breathtaking visuals and environmental effects. </a:t>
            </a:r>
            <a:r>
              <a:rPr lang="en-US" b="0" i="0" err="1">
                <a:effectLst/>
                <a:latin typeface="Söhne"/>
              </a:rPr>
              <a:t>Nefes</a:t>
            </a:r>
            <a:r>
              <a:rPr lang="en-US" b="0" i="0">
                <a:effectLst/>
                <a:latin typeface="Söhne"/>
              </a:rPr>
              <a:t> </a:t>
            </a:r>
            <a:r>
              <a:rPr lang="en-US" b="0" i="0" err="1">
                <a:effectLst/>
                <a:latin typeface="Söhne"/>
              </a:rPr>
              <a:t>Kesici</a:t>
            </a:r>
            <a:r>
              <a:rPr lang="en-US" b="0" i="0">
                <a:effectLst/>
                <a:latin typeface="Söhne"/>
              </a:rPr>
              <a:t> </a:t>
            </a:r>
            <a:r>
              <a:rPr lang="en-US" b="0" i="0" err="1">
                <a:effectLst/>
                <a:latin typeface="Söhne"/>
              </a:rPr>
              <a:t>Görselleri</a:t>
            </a:r>
            <a:r>
              <a:rPr lang="en-US" b="0" i="0">
                <a:effectLst/>
                <a:latin typeface="Söhne"/>
              </a:rPr>
              <a:t> </a:t>
            </a:r>
            <a:r>
              <a:rPr lang="en-US" b="0" i="0" err="1">
                <a:effectLst/>
                <a:latin typeface="Söhne"/>
              </a:rPr>
              <a:t>ve</a:t>
            </a:r>
            <a:r>
              <a:rPr lang="en-US" b="0" i="0">
                <a:effectLst/>
                <a:latin typeface="Söhne"/>
              </a:rPr>
              <a:t> </a:t>
            </a:r>
            <a:r>
              <a:rPr lang="en-US" b="0" i="0" err="1">
                <a:effectLst/>
                <a:latin typeface="Söhne"/>
              </a:rPr>
              <a:t>Çevresel</a:t>
            </a:r>
            <a:r>
              <a:rPr lang="en-US" b="0" i="0">
                <a:effectLst/>
                <a:latin typeface="Söhne"/>
              </a:rPr>
              <a:t> </a:t>
            </a:r>
            <a:r>
              <a:rPr lang="en-US" b="0" i="0" err="1">
                <a:effectLst/>
                <a:latin typeface="Söhne"/>
              </a:rPr>
              <a:t>Etkileşimleriyle</a:t>
            </a:r>
            <a:r>
              <a:rPr lang="en-US" b="0" i="0">
                <a:effectLst/>
                <a:latin typeface="Söhne"/>
              </a:rPr>
              <a:t> </a:t>
            </a:r>
            <a:r>
              <a:rPr lang="en-US" b="0" i="0" err="1">
                <a:effectLst/>
                <a:latin typeface="Söhne"/>
              </a:rPr>
              <a:t>Ünlü</a:t>
            </a:r>
            <a:endParaRPr lang="en-US" b="0" i="0">
              <a:effectLst/>
              <a:latin typeface="Söhne"/>
            </a:endParaRPr>
          </a:p>
          <a:p>
            <a:pPr lvl="1"/>
            <a:r>
              <a:rPr lang="en-US" b="0" i="0">
                <a:effectLst/>
                <a:latin typeface="Söhne"/>
              </a:rPr>
              <a:t>Son </a:t>
            </a:r>
            <a:r>
              <a:rPr lang="en-US" b="0" i="0" err="1">
                <a:effectLst/>
                <a:latin typeface="Söhne"/>
              </a:rPr>
              <a:t>Teknoloji</a:t>
            </a:r>
            <a:r>
              <a:rPr lang="en-US" b="0" i="0">
                <a:effectLst/>
                <a:latin typeface="Söhne"/>
              </a:rPr>
              <a:t> </a:t>
            </a:r>
            <a:r>
              <a:rPr lang="en-US" b="0" i="0" err="1">
                <a:effectLst/>
                <a:latin typeface="Söhne"/>
              </a:rPr>
              <a:t>Grafikler</a:t>
            </a:r>
            <a:endParaRPr lang="en-US" b="0" i="0">
              <a:effectLst/>
              <a:latin typeface="Söhne"/>
            </a:endParaRPr>
          </a:p>
          <a:p>
            <a:pPr lvl="1"/>
            <a:r>
              <a:rPr lang="en-US" b="0" i="0" err="1">
                <a:effectLst/>
                <a:latin typeface="Söhne"/>
              </a:rPr>
              <a:t>Gerç</a:t>
            </a:r>
            <a:r>
              <a:rPr lang="en-US" b="0" i="0">
                <a:effectLst/>
                <a:latin typeface="Söhne"/>
              </a:rPr>
              <a:t> </a:t>
            </a:r>
            <a:r>
              <a:rPr lang="en-US" b="0" i="0" err="1">
                <a:effectLst/>
                <a:latin typeface="Söhne"/>
              </a:rPr>
              <a:t>Zamanlı</a:t>
            </a:r>
            <a:r>
              <a:rPr lang="en-US" b="0" i="0">
                <a:effectLst/>
                <a:latin typeface="Söhne"/>
              </a:rPr>
              <a:t> </a:t>
            </a:r>
            <a:r>
              <a:rPr lang="en-US" b="0" i="0" err="1">
                <a:effectLst/>
                <a:latin typeface="Söhne"/>
              </a:rPr>
              <a:t>Fizik</a:t>
            </a:r>
            <a:endParaRPr lang="en-US" b="0" i="0">
              <a:effectLst/>
              <a:latin typeface="Söhne"/>
            </a:endParaRPr>
          </a:p>
          <a:p>
            <a:pPr lvl="1"/>
            <a:r>
              <a:rPr lang="en-US" b="0" i="0" err="1">
                <a:effectLst/>
                <a:latin typeface="Söhne"/>
              </a:rPr>
              <a:t>Ortam</a:t>
            </a:r>
            <a:r>
              <a:rPr lang="en-US" b="0" i="0">
                <a:effectLst/>
                <a:latin typeface="Söhne"/>
              </a:rPr>
              <a:t> </a:t>
            </a:r>
            <a:r>
              <a:rPr lang="en-US" b="0" i="0" err="1">
                <a:effectLst/>
                <a:latin typeface="Söhne"/>
              </a:rPr>
              <a:t>ve</a:t>
            </a:r>
            <a:r>
              <a:rPr lang="en-US" b="0" i="0">
                <a:effectLst/>
                <a:latin typeface="Söhne"/>
              </a:rPr>
              <a:t> </a:t>
            </a:r>
            <a:r>
              <a:rPr lang="en-US" b="0" i="0" err="1">
                <a:effectLst/>
                <a:latin typeface="Söhne"/>
              </a:rPr>
              <a:t>Arazi</a:t>
            </a:r>
            <a:endParaRPr lang="en-US">
              <a:latin typeface="Söhne"/>
            </a:endParaRPr>
          </a:p>
          <a:p>
            <a:pPr lvl="1"/>
            <a:r>
              <a:rPr lang="en-US" b="0" i="0">
                <a:effectLst/>
                <a:latin typeface="Söhne"/>
              </a:rPr>
              <a:t>Crysis, Far Cry </a:t>
            </a:r>
          </a:p>
          <a:p>
            <a:pPr lvl="1"/>
            <a:r>
              <a:rPr lang="en-US" b="0" i="0">
                <a:effectLst/>
                <a:latin typeface="Söhne"/>
              </a:rPr>
              <a:t>First-Person Shooter </a:t>
            </a:r>
            <a:r>
              <a:rPr lang="en-US" b="0" i="0" err="1">
                <a:effectLst/>
                <a:latin typeface="Söhne"/>
              </a:rPr>
              <a:t>Oyunları</a:t>
            </a:r>
            <a:r>
              <a:rPr lang="en-US" b="0" i="0">
                <a:effectLst/>
                <a:latin typeface="Söhne"/>
              </a:rPr>
              <a:t> </a:t>
            </a:r>
            <a:r>
              <a:rPr lang="en-US" b="0" i="0" err="1">
                <a:effectLst/>
                <a:latin typeface="Söhne"/>
              </a:rPr>
              <a:t>için</a:t>
            </a:r>
            <a:r>
              <a:rPr lang="en-US" b="0" i="0">
                <a:effectLst/>
                <a:latin typeface="Söhne"/>
              </a:rPr>
              <a:t> Bir </a:t>
            </a:r>
            <a:r>
              <a:rPr lang="en-US" b="0" i="0" err="1">
                <a:effectLst/>
                <a:latin typeface="Söhne"/>
              </a:rPr>
              <a:t>Devrim</a:t>
            </a:r>
            <a:r>
              <a:rPr lang="en-US" b="0" i="0">
                <a:effectLst/>
                <a:latin typeface="Söhne"/>
              </a:rPr>
              <a:t> </a:t>
            </a:r>
            <a:r>
              <a:rPr lang="en-US" b="0" i="0" err="1">
                <a:effectLst/>
                <a:latin typeface="Söhne"/>
              </a:rPr>
              <a:t>ve</a:t>
            </a:r>
            <a:r>
              <a:rPr lang="en-US" b="0" i="0">
                <a:effectLst/>
                <a:latin typeface="Söhne"/>
              </a:rPr>
              <a:t> </a:t>
            </a:r>
            <a:r>
              <a:rPr lang="en-US" b="0" i="0" err="1">
                <a:effectLst/>
                <a:latin typeface="Söhne"/>
              </a:rPr>
              <a:t>Oyuncu</a:t>
            </a:r>
            <a:r>
              <a:rPr lang="en-US" b="0" i="0">
                <a:effectLst/>
                <a:latin typeface="Söhne"/>
              </a:rPr>
              <a:t> </a:t>
            </a:r>
            <a:r>
              <a:rPr lang="en-US" b="0" i="0" err="1">
                <a:effectLst/>
                <a:latin typeface="Söhne"/>
              </a:rPr>
              <a:t>için</a:t>
            </a:r>
            <a:r>
              <a:rPr lang="en-US" b="0" i="0">
                <a:effectLst/>
                <a:latin typeface="Söhne"/>
              </a:rPr>
              <a:t> </a:t>
            </a:r>
            <a:r>
              <a:rPr lang="en-US" b="0" i="0" err="1">
                <a:effectLst/>
                <a:latin typeface="Söhne"/>
              </a:rPr>
              <a:t>İlgi</a:t>
            </a:r>
            <a:r>
              <a:rPr lang="en-US" b="0" i="0">
                <a:effectLst/>
                <a:latin typeface="Söhne"/>
              </a:rPr>
              <a:t> </a:t>
            </a:r>
            <a:r>
              <a:rPr lang="en-US" b="0" i="0" err="1">
                <a:effectLst/>
                <a:latin typeface="Söhne"/>
              </a:rPr>
              <a:t>Çekici</a:t>
            </a:r>
            <a:r>
              <a:rPr lang="en-US" b="0" i="0">
                <a:effectLst/>
                <a:latin typeface="Söhne"/>
              </a:rPr>
              <a:t> </a:t>
            </a:r>
            <a:r>
              <a:rPr lang="en-US" b="0" i="0" err="1">
                <a:effectLst/>
                <a:latin typeface="Söhne"/>
              </a:rPr>
              <a:t>Olması</a:t>
            </a:r>
            <a:endParaRPr lang="tr-TR" dirty="0"/>
          </a:p>
        </p:txBody>
      </p:sp>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9900458" y="6459785"/>
            <a:ext cx="1312025" cy="365125"/>
          </a:xfrm>
        </p:spPr>
        <p:txBody>
          <a:bodyPr>
            <a:normAutofit/>
          </a:bodyPr>
          <a:lstStyle/>
          <a:p>
            <a:pPr>
              <a:spcAft>
                <a:spcPts val="600"/>
              </a:spcAft>
            </a:pPr>
            <a:fld id="{E31D7E97-3F13-43A1-A0DD-802F88F57C11}" type="slidenum">
              <a:rPr lang="tr-TR">
                <a:solidFill>
                  <a:schemeClr val="tx1">
                    <a:lumMod val="75000"/>
                    <a:lumOff val="25000"/>
                  </a:schemeClr>
                </a:solidFill>
              </a:rPr>
              <a:pPr>
                <a:spcAft>
                  <a:spcPts val="600"/>
                </a:spcAft>
              </a:pPr>
              <a:t>19</a:t>
            </a:fld>
            <a:endParaRPr lang="tr-TR">
              <a:solidFill>
                <a:schemeClr val="tx1">
                  <a:lumMod val="75000"/>
                  <a:lumOff val="25000"/>
                </a:schemeClr>
              </a:solidFill>
            </a:endParaRP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619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p:txBody>
          <a:bodyPr/>
          <a:lstStyle/>
          <a:p>
            <a:r>
              <a:rPr lang="en-US" dirty="0" err="1"/>
              <a:t>İçindekiler</a:t>
            </a:r>
            <a:endParaRPr lang="tr-TR" dirty="0"/>
          </a:p>
        </p:txBody>
      </p:sp>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1097280" y="1845734"/>
            <a:ext cx="5853853" cy="4023360"/>
          </a:xfrm>
        </p:spPr>
        <p:txBody>
          <a:bodyPr/>
          <a:lstStyle/>
          <a:p>
            <a:pPr>
              <a:buFont typeface="Arial" panose="020B0604020202020204" pitchFamily="34" charset="0"/>
              <a:buChar char="•"/>
            </a:pPr>
            <a:r>
              <a:rPr lang="tr-TR" b="1" i="0" dirty="0">
                <a:effectLst/>
                <a:latin typeface="Söhne"/>
              </a:rPr>
              <a:t>Oyun geliştirme araçları nedir?</a:t>
            </a:r>
            <a:r>
              <a:rPr lang="en-US" b="1" i="0" dirty="0">
                <a:effectLst/>
                <a:latin typeface="Söhne"/>
              </a:rPr>
              <a:t> </a:t>
            </a:r>
            <a:endParaRPr lang="tr-TR" b="1" i="0" dirty="0">
              <a:effectLst/>
              <a:latin typeface="Söhne"/>
            </a:endParaRPr>
          </a:p>
          <a:p>
            <a:pPr>
              <a:buFont typeface="Arial" panose="020B0604020202020204" pitchFamily="34" charset="0"/>
              <a:buChar char="•"/>
            </a:pPr>
            <a:r>
              <a:rPr lang="tr-TR" b="1" i="0" dirty="0">
                <a:effectLst/>
                <a:latin typeface="Söhne"/>
              </a:rPr>
              <a:t>Adventure Construction Set (1984)</a:t>
            </a:r>
            <a:r>
              <a:rPr lang="en-US" b="1" i="0" dirty="0">
                <a:effectLst/>
                <a:latin typeface="Söhne"/>
              </a:rPr>
              <a:t> </a:t>
            </a:r>
          </a:p>
          <a:p>
            <a:pPr>
              <a:buFont typeface="Arial" panose="020B0604020202020204" pitchFamily="34" charset="0"/>
              <a:buChar char="•"/>
            </a:pPr>
            <a:r>
              <a:rPr lang="en-US" b="1" i="0" dirty="0">
                <a:effectLst/>
                <a:latin typeface="Söhne"/>
              </a:rPr>
              <a:t> Game Boy Development Kit (GBDK)(1989)</a:t>
            </a:r>
          </a:p>
          <a:p>
            <a:pPr>
              <a:buFont typeface="Arial" panose="020B0604020202020204" pitchFamily="34" charset="0"/>
              <a:buChar char="•"/>
            </a:pPr>
            <a:r>
              <a:rPr lang="en-US" b="1" i="0" dirty="0">
                <a:effectLst/>
                <a:latin typeface="Söhne"/>
              </a:rPr>
              <a:t> </a:t>
            </a:r>
            <a:r>
              <a:rPr lang="tr-TR" b="1" i="0" dirty="0">
                <a:effectLst/>
                <a:latin typeface="Söhne"/>
              </a:rPr>
              <a:t>RPG Maker (1992)</a:t>
            </a:r>
            <a:endParaRPr lang="en-US" b="1" i="0" dirty="0">
              <a:effectLst/>
              <a:latin typeface="Söhne"/>
            </a:endParaRPr>
          </a:p>
          <a:p>
            <a:pPr>
              <a:buFont typeface="Arial" panose="020B0604020202020204" pitchFamily="34" charset="0"/>
              <a:buChar char="•"/>
            </a:pPr>
            <a:r>
              <a:rPr lang="it-IT" b="1" i="0" dirty="0">
                <a:effectLst/>
                <a:latin typeface="Söhne"/>
              </a:rPr>
              <a:t> Clickteam Fusion (önceleri Multimedia Fusion)(1996)</a:t>
            </a:r>
          </a:p>
          <a:p>
            <a:pPr>
              <a:buFont typeface="Arial" panose="020B0604020202020204" pitchFamily="34" charset="0"/>
              <a:buChar char="•"/>
            </a:pPr>
            <a:r>
              <a:rPr lang="en-US" b="1" i="0" dirty="0">
                <a:effectLst/>
                <a:latin typeface="Söhne"/>
              </a:rPr>
              <a:t> </a:t>
            </a:r>
            <a:r>
              <a:rPr lang="tr-TR" b="1" i="0" dirty="0">
                <a:effectLst/>
                <a:latin typeface="Söhne"/>
              </a:rPr>
              <a:t>Adventure Game Studio (AGS)</a:t>
            </a:r>
            <a:r>
              <a:rPr lang="en-US" b="1" i="0" dirty="0">
                <a:effectLst/>
                <a:latin typeface="Söhne"/>
              </a:rPr>
              <a:t>(1997)</a:t>
            </a:r>
            <a:endParaRPr lang="en-US" b="1" dirty="0">
              <a:latin typeface="Söhne"/>
            </a:endParaRPr>
          </a:p>
          <a:p>
            <a:pPr>
              <a:buFont typeface="Arial" panose="020B0604020202020204" pitchFamily="34" charset="0"/>
              <a:buChar char="•"/>
            </a:pPr>
            <a:r>
              <a:rPr lang="tr-TR" sz="2000" b="1" dirty="0">
                <a:latin typeface="Söhne"/>
              </a:rPr>
              <a:t>Oyun motoru nedir?</a:t>
            </a:r>
          </a:p>
          <a:p>
            <a:pPr>
              <a:buFont typeface="Arial" panose="020B0604020202020204" pitchFamily="34" charset="0"/>
              <a:buChar char="•"/>
            </a:pPr>
            <a:r>
              <a:rPr lang="tr-TR" b="1" dirty="0">
                <a:latin typeface="Söhne"/>
              </a:rPr>
              <a:t>Oyun motoru elemanları ve fonksiyonları</a:t>
            </a:r>
            <a:endParaRPr lang="tr-TR" b="1" i="0" dirty="0">
              <a:effectLst/>
              <a:latin typeface="Söhne"/>
            </a:endParaRP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p:txBody>
          <a:bodyPr/>
          <a:lstStyle/>
          <a:p>
            <a:fld id="{E31D7E97-3F13-43A1-A0DD-802F88F57C11}" type="slidenum">
              <a:rPr lang="tr-TR" smtClean="0"/>
              <a:t>2</a:t>
            </a:fld>
            <a:endParaRPr lang="tr-TR"/>
          </a:p>
        </p:txBody>
      </p:sp>
      <p:sp>
        <p:nvSpPr>
          <p:cNvPr id="5" name="TextBox 4">
            <a:extLst>
              <a:ext uri="{FF2B5EF4-FFF2-40B4-BE49-F238E27FC236}">
                <a16:creationId xmlns:a16="http://schemas.microsoft.com/office/drawing/2014/main" id="{FECD8C36-34FA-537D-2AAD-0FBBD38810EB}"/>
              </a:ext>
            </a:extLst>
          </p:cNvPr>
          <p:cNvSpPr txBox="1"/>
          <p:nvPr/>
        </p:nvSpPr>
        <p:spPr>
          <a:xfrm>
            <a:off x="6951133" y="1845734"/>
            <a:ext cx="4261350" cy="3477875"/>
          </a:xfrm>
          <a:prstGeom prst="rect">
            <a:avLst/>
          </a:prstGeom>
          <a:noFill/>
        </p:spPr>
        <p:txBody>
          <a:bodyPr wrap="square" rtlCol="0">
            <a:spAutoFit/>
          </a:bodyPr>
          <a:lstStyle/>
          <a:p>
            <a:pPr marL="285750" indent="-285750">
              <a:buFont typeface="Arial" panose="020B0604020202020204" pitchFamily="34" charset="0"/>
              <a:buChar char="•"/>
            </a:pPr>
            <a:r>
              <a:rPr lang="tr-TR" sz="2000" b="1" dirty="0">
                <a:solidFill>
                  <a:schemeClr val="tx1">
                    <a:lumMod val="65000"/>
                    <a:lumOff val="35000"/>
                  </a:schemeClr>
                </a:solidFill>
                <a:latin typeface="Söhne"/>
              </a:rPr>
              <a:t>3D Motorların Gelişimi</a:t>
            </a:r>
            <a:endParaRPr lang="en-US" sz="2000" b="1" dirty="0">
              <a:solidFill>
                <a:schemeClr val="tx1">
                  <a:lumMod val="65000"/>
                  <a:lumOff val="35000"/>
                </a:schemeClr>
              </a:solidFill>
              <a:latin typeface="Söhne"/>
            </a:endParaRPr>
          </a:p>
          <a:p>
            <a:pPr marL="285750" indent="-285750">
              <a:buFont typeface="Arial" panose="020B0604020202020204" pitchFamily="34" charset="0"/>
              <a:buChar char="•"/>
            </a:pPr>
            <a:r>
              <a:rPr lang="tr-TR" sz="2000" b="1" dirty="0">
                <a:solidFill>
                  <a:schemeClr val="tx1">
                    <a:lumMod val="65000"/>
                    <a:lumOff val="35000"/>
                  </a:schemeClr>
                </a:solidFill>
                <a:latin typeface="Söhne"/>
              </a:rPr>
              <a:t>The Build Engine</a:t>
            </a:r>
            <a:endParaRPr lang="en-US" sz="2000" b="1" dirty="0">
              <a:solidFill>
                <a:schemeClr val="tx1">
                  <a:lumMod val="65000"/>
                  <a:lumOff val="35000"/>
                </a:schemeClr>
              </a:solidFill>
              <a:latin typeface="Söhne"/>
            </a:endParaRPr>
          </a:p>
          <a:p>
            <a:pPr marL="285750" indent="-285750">
              <a:buFont typeface="Arial" panose="020B0604020202020204" pitchFamily="34" charset="0"/>
              <a:buChar char="•"/>
            </a:pPr>
            <a:r>
              <a:rPr lang="tr-TR" sz="2000" b="1" dirty="0">
                <a:solidFill>
                  <a:schemeClr val="tx1">
                    <a:lumMod val="65000"/>
                    <a:lumOff val="35000"/>
                  </a:schemeClr>
                </a:solidFill>
                <a:latin typeface="Söhne"/>
              </a:rPr>
              <a:t>Quake Engine</a:t>
            </a:r>
            <a:endParaRPr lang="en-US" sz="2000" b="1" dirty="0">
              <a:solidFill>
                <a:schemeClr val="tx1">
                  <a:lumMod val="65000"/>
                  <a:lumOff val="35000"/>
                </a:schemeClr>
              </a:solidFill>
              <a:latin typeface="Söhne"/>
            </a:endParaRPr>
          </a:p>
          <a:p>
            <a:pPr marL="285750" indent="-285750">
              <a:buFont typeface="Arial" panose="020B0604020202020204" pitchFamily="34" charset="0"/>
              <a:buChar char="•"/>
            </a:pPr>
            <a:r>
              <a:rPr lang="en-US" sz="2000" b="1" dirty="0">
                <a:solidFill>
                  <a:schemeClr val="tx1">
                    <a:lumMod val="65000"/>
                    <a:lumOff val="35000"/>
                  </a:schemeClr>
                </a:solidFill>
                <a:latin typeface="Söhne"/>
              </a:rPr>
              <a:t>Unreal Engine</a:t>
            </a:r>
          </a:p>
          <a:p>
            <a:pPr marL="285750" indent="-285750">
              <a:buFont typeface="Arial" panose="020B0604020202020204" pitchFamily="34" charset="0"/>
              <a:buChar char="•"/>
            </a:pPr>
            <a:r>
              <a:rPr lang="en-US" sz="2000" b="1" dirty="0">
                <a:solidFill>
                  <a:schemeClr val="tx1">
                    <a:lumMod val="65000"/>
                    <a:lumOff val="35000"/>
                  </a:schemeClr>
                </a:solidFill>
                <a:latin typeface="Söhne"/>
              </a:rPr>
              <a:t>Unity 3D</a:t>
            </a:r>
          </a:p>
          <a:p>
            <a:pPr marL="285750" indent="-285750">
              <a:buFont typeface="Arial" panose="020B0604020202020204" pitchFamily="34" charset="0"/>
              <a:buChar char="•"/>
            </a:pPr>
            <a:r>
              <a:rPr lang="tr-TR" sz="2000" b="1" dirty="0">
                <a:solidFill>
                  <a:schemeClr val="tx1">
                    <a:lumMod val="65000"/>
                    <a:lumOff val="35000"/>
                  </a:schemeClr>
                </a:solidFill>
                <a:latin typeface="Söhne"/>
              </a:rPr>
              <a:t>CryEngine</a:t>
            </a:r>
            <a:endParaRPr lang="en-US" sz="2000" b="1" dirty="0">
              <a:solidFill>
                <a:schemeClr val="tx1">
                  <a:lumMod val="65000"/>
                  <a:lumOff val="35000"/>
                </a:schemeClr>
              </a:solidFill>
              <a:latin typeface="Söhne"/>
            </a:endParaRPr>
          </a:p>
          <a:p>
            <a:pPr marL="285750" indent="-285750">
              <a:buFont typeface="Arial" panose="020B0604020202020204" pitchFamily="34" charset="0"/>
              <a:buChar char="•"/>
            </a:pPr>
            <a:r>
              <a:rPr lang="en-US" sz="2000" b="1" dirty="0">
                <a:solidFill>
                  <a:schemeClr val="tx1">
                    <a:lumMod val="65000"/>
                    <a:lumOff val="35000"/>
                  </a:schemeClr>
                </a:solidFill>
                <a:latin typeface="Söhne"/>
              </a:rPr>
              <a:t>Source Engine</a:t>
            </a:r>
          </a:p>
          <a:p>
            <a:pPr marL="285750" indent="-285750">
              <a:buFont typeface="Arial" panose="020B0604020202020204" pitchFamily="34" charset="0"/>
              <a:buChar char="•"/>
            </a:pPr>
            <a:r>
              <a:rPr lang="en-US" sz="2000" b="1" dirty="0">
                <a:solidFill>
                  <a:schemeClr val="tx1">
                    <a:lumMod val="65000"/>
                    <a:lumOff val="35000"/>
                  </a:schemeClr>
                </a:solidFill>
                <a:latin typeface="Söhne"/>
              </a:rPr>
              <a:t>Godot Engine</a:t>
            </a:r>
          </a:p>
          <a:p>
            <a:pPr marL="285750" indent="-285750">
              <a:buFont typeface="Arial" panose="020B0604020202020204" pitchFamily="34" charset="0"/>
              <a:buChar char="•"/>
            </a:pPr>
            <a:r>
              <a:rPr lang="en-US" sz="2000" b="1" dirty="0">
                <a:solidFill>
                  <a:schemeClr val="tx1">
                    <a:lumMod val="65000"/>
                    <a:lumOff val="35000"/>
                  </a:schemeClr>
                </a:solidFill>
                <a:latin typeface="Söhne"/>
              </a:rPr>
              <a:t>Creation Engine</a:t>
            </a:r>
          </a:p>
          <a:p>
            <a:pPr marL="285750" indent="-285750">
              <a:buFont typeface="Arial" panose="020B0604020202020204" pitchFamily="34" charset="0"/>
              <a:buChar char="•"/>
            </a:pPr>
            <a:r>
              <a:rPr lang="en-US" sz="2000" b="1" i="0" dirty="0">
                <a:solidFill>
                  <a:schemeClr val="tx1">
                    <a:lumMod val="65000"/>
                    <a:lumOff val="35000"/>
                  </a:schemeClr>
                </a:solidFill>
                <a:effectLst/>
                <a:latin typeface="Söhne"/>
              </a:rPr>
              <a:t>Oyun </a:t>
            </a:r>
            <a:r>
              <a:rPr lang="en-US" sz="2000" b="1" i="0" dirty="0" err="1">
                <a:solidFill>
                  <a:schemeClr val="tx1">
                    <a:lumMod val="65000"/>
                    <a:lumOff val="35000"/>
                  </a:schemeClr>
                </a:solidFill>
                <a:effectLst/>
                <a:latin typeface="Söhne"/>
              </a:rPr>
              <a:t>Tasarım</a:t>
            </a:r>
            <a:r>
              <a:rPr lang="en-US" sz="2000" b="1" i="0" dirty="0">
                <a:solidFill>
                  <a:schemeClr val="tx1">
                    <a:lumMod val="65000"/>
                    <a:lumOff val="35000"/>
                  </a:schemeClr>
                </a:solidFill>
                <a:effectLst/>
                <a:latin typeface="Söhne"/>
              </a:rPr>
              <a:t> </a:t>
            </a:r>
            <a:r>
              <a:rPr lang="en-US" sz="2000" b="1" i="0" dirty="0" err="1">
                <a:solidFill>
                  <a:schemeClr val="tx1">
                    <a:lumMod val="65000"/>
                    <a:lumOff val="35000"/>
                  </a:schemeClr>
                </a:solidFill>
                <a:effectLst/>
                <a:latin typeface="Söhne"/>
              </a:rPr>
              <a:t>Araçları</a:t>
            </a:r>
            <a:r>
              <a:rPr lang="en-US" sz="2000" b="1" i="0" dirty="0">
                <a:solidFill>
                  <a:schemeClr val="tx1">
                    <a:lumMod val="65000"/>
                    <a:lumOff val="35000"/>
                  </a:schemeClr>
                </a:solidFill>
                <a:effectLst/>
                <a:latin typeface="Söhne"/>
              </a:rPr>
              <a:t> </a:t>
            </a:r>
            <a:r>
              <a:rPr lang="en-US" sz="2000" b="1" i="0" dirty="0" err="1">
                <a:solidFill>
                  <a:schemeClr val="tx1">
                    <a:lumMod val="65000"/>
                    <a:lumOff val="35000"/>
                  </a:schemeClr>
                </a:solidFill>
                <a:effectLst/>
                <a:latin typeface="Söhne"/>
              </a:rPr>
              <a:t>nedir</a:t>
            </a:r>
            <a:r>
              <a:rPr lang="en-US" sz="2000" b="1" i="0" dirty="0">
                <a:solidFill>
                  <a:schemeClr val="tx1">
                    <a:lumMod val="65000"/>
                    <a:lumOff val="35000"/>
                  </a:schemeClr>
                </a:solidFill>
                <a:effectLst/>
                <a:latin typeface="Söhne"/>
              </a:rPr>
              <a:t>?</a:t>
            </a:r>
          </a:p>
          <a:p>
            <a:pPr marL="285750" indent="-285750">
              <a:buFont typeface="Arial" panose="020B0604020202020204" pitchFamily="34" charset="0"/>
              <a:buChar char="•"/>
            </a:pPr>
            <a:endParaRPr lang="tr-TR" sz="2000" b="1" dirty="0">
              <a:solidFill>
                <a:schemeClr val="tx1">
                  <a:lumMod val="65000"/>
                  <a:lumOff val="35000"/>
                </a:schemeClr>
              </a:solidFill>
              <a:latin typeface="Söhne"/>
            </a:endParaRPr>
          </a:p>
        </p:txBody>
      </p:sp>
    </p:spTree>
    <p:extLst>
      <p:ext uri="{BB962C8B-B14F-4D97-AF65-F5344CB8AC3E}">
        <p14:creationId xmlns:p14="http://schemas.microsoft.com/office/powerpoint/2010/main" val="3638003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a:xfrm>
            <a:off x="5181601" y="157466"/>
            <a:ext cx="6368142" cy="1450757"/>
          </a:xfrm>
        </p:spPr>
        <p:txBody>
          <a:bodyPr>
            <a:normAutofit/>
          </a:bodyPr>
          <a:lstStyle/>
          <a:p>
            <a:r>
              <a:rPr lang="en-US" b="1" dirty="0"/>
              <a:t>Source Engine</a:t>
            </a:r>
            <a:endParaRPr lang="tr-TR" b="1" dirty="0"/>
          </a:p>
        </p:txBody>
      </p:sp>
      <p:pic>
        <p:nvPicPr>
          <p:cNvPr id="10242" name="Picture 2" descr="Is Source 2 Coming To CSGO In 2023? Let's Find Out">
            <a:extLst>
              <a:ext uri="{FF2B5EF4-FFF2-40B4-BE49-F238E27FC236}">
                <a16:creationId xmlns:a16="http://schemas.microsoft.com/office/drawing/2014/main" id="{0214823B-C8B6-41C6-7BF3-567513F65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74" r="32218"/>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5181601" y="2198914"/>
            <a:ext cx="6368142" cy="3670180"/>
          </a:xfrm>
        </p:spPr>
        <p:txBody>
          <a:bodyPr>
            <a:normAutofit/>
          </a:bodyPr>
          <a:lstStyle/>
          <a:p>
            <a:pPr lvl="1"/>
            <a:r>
              <a:rPr lang="en-US" b="0" i="0">
                <a:effectLst/>
                <a:latin typeface="Söhne"/>
              </a:rPr>
              <a:t>Valve Corporation </a:t>
            </a:r>
            <a:r>
              <a:rPr lang="en-US" b="0" i="0" err="1">
                <a:effectLst/>
                <a:latin typeface="Söhne"/>
              </a:rPr>
              <a:t>Tarafından</a:t>
            </a:r>
            <a:r>
              <a:rPr lang="en-US" b="0" i="0">
                <a:effectLst/>
                <a:latin typeface="Söhne"/>
              </a:rPr>
              <a:t> </a:t>
            </a:r>
            <a:r>
              <a:rPr lang="en-US" b="0" i="0" err="1">
                <a:effectLst/>
                <a:latin typeface="Söhne"/>
              </a:rPr>
              <a:t>Geliştirildi</a:t>
            </a:r>
            <a:endParaRPr lang="en-US" b="0" i="0">
              <a:effectLst/>
              <a:latin typeface="Söhne"/>
            </a:endParaRPr>
          </a:p>
          <a:p>
            <a:pPr lvl="1"/>
            <a:r>
              <a:rPr lang="en-US" b="0" i="0">
                <a:effectLst/>
                <a:latin typeface="Söhne"/>
              </a:rPr>
              <a:t>"Half-Life 2”’nin 2004’te </a:t>
            </a:r>
            <a:r>
              <a:rPr lang="en-US" b="0" i="0" err="1">
                <a:effectLst/>
                <a:latin typeface="Söhne"/>
              </a:rPr>
              <a:t>Çıkmasıyla</a:t>
            </a:r>
            <a:r>
              <a:rPr lang="en-US" b="0" i="0">
                <a:effectLst/>
                <a:latin typeface="Söhne"/>
              </a:rPr>
              <a:t> </a:t>
            </a:r>
            <a:r>
              <a:rPr lang="en-US" b="0" i="0" err="1">
                <a:effectLst/>
                <a:latin typeface="Söhne"/>
              </a:rPr>
              <a:t>İlgi</a:t>
            </a:r>
            <a:r>
              <a:rPr lang="en-US" b="0" i="0">
                <a:effectLst/>
                <a:latin typeface="Söhne"/>
              </a:rPr>
              <a:t> </a:t>
            </a:r>
            <a:r>
              <a:rPr lang="en-US" b="0" i="0" err="1">
                <a:effectLst/>
                <a:latin typeface="Söhne"/>
              </a:rPr>
              <a:t>Çekti</a:t>
            </a:r>
            <a:endParaRPr lang="en-US" b="0" i="0">
              <a:effectLst/>
              <a:latin typeface="Söhne"/>
            </a:endParaRPr>
          </a:p>
          <a:p>
            <a:pPr lvl="1"/>
            <a:r>
              <a:rPr lang="en-US" b="0" i="0" err="1">
                <a:effectLst/>
                <a:latin typeface="Söhne"/>
              </a:rPr>
              <a:t>Yaratıcı</a:t>
            </a:r>
            <a:r>
              <a:rPr lang="en-US" b="0" i="0">
                <a:effectLst/>
                <a:latin typeface="Söhne"/>
              </a:rPr>
              <a:t> </a:t>
            </a:r>
            <a:r>
              <a:rPr lang="en-US" b="0" i="0" err="1">
                <a:effectLst/>
                <a:latin typeface="Söhne"/>
              </a:rPr>
              <a:t>Fizikler</a:t>
            </a:r>
            <a:endParaRPr lang="en-US" b="0" i="0">
              <a:effectLst/>
              <a:latin typeface="Söhne"/>
            </a:endParaRPr>
          </a:p>
          <a:p>
            <a:pPr lvl="1"/>
            <a:r>
              <a:rPr lang="en-US" b="0" i="0" err="1">
                <a:effectLst/>
                <a:latin typeface="Söhne"/>
              </a:rPr>
              <a:t>Kullanıcı</a:t>
            </a:r>
            <a:r>
              <a:rPr lang="en-US" b="0" i="0">
                <a:effectLst/>
                <a:latin typeface="Söhne"/>
              </a:rPr>
              <a:t> </a:t>
            </a:r>
            <a:r>
              <a:rPr lang="en-US" b="0" i="0" err="1">
                <a:effectLst/>
                <a:latin typeface="Söhne"/>
              </a:rPr>
              <a:t>Dostu</a:t>
            </a:r>
            <a:r>
              <a:rPr lang="en-US" b="0" i="0">
                <a:effectLst/>
                <a:latin typeface="Söhne"/>
              </a:rPr>
              <a:t> </a:t>
            </a:r>
            <a:r>
              <a:rPr lang="en-US" b="0" i="0" err="1">
                <a:effectLst/>
                <a:latin typeface="Söhne"/>
              </a:rPr>
              <a:t>Seviye</a:t>
            </a:r>
            <a:r>
              <a:rPr lang="en-US" b="0" i="0">
                <a:effectLst/>
                <a:latin typeface="Söhne"/>
              </a:rPr>
              <a:t> </a:t>
            </a:r>
            <a:r>
              <a:rPr lang="en-US" b="0" i="0" err="1">
                <a:effectLst/>
                <a:latin typeface="Söhne"/>
              </a:rPr>
              <a:t>Tasarımı</a:t>
            </a:r>
            <a:endParaRPr lang="en-US" b="0" i="0">
              <a:effectLst/>
              <a:latin typeface="Söhne"/>
            </a:endParaRPr>
          </a:p>
          <a:p>
            <a:pPr lvl="1"/>
            <a:r>
              <a:rPr lang="en-US" b="0" i="0">
                <a:effectLst/>
                <a:latin typeface="Söhne"/>
              </a:rPr>
              <a:t>Half-Life 2, Counter-Strike: Global Offensive </a:t>
            </a:r>
          </a:p>
          <a:p>
            <a:pPr lvl="1"/>
            <a:r>
              <a:rPr lang="en-US" b="0" i="0">
                <a:effectLst/>
                <a:latin typeface="Söhne"/>
              </a:rPr>
              <a:t>First-Person Shooter </a:t>
            </a:r>
            <a:r>
              <a:rPr lang="en-US" b="0" i="0" err="1">
                <a:effectLst/>
                <a:latin typeface="Söhne"/>
              </a:rPr>
              <a:t>Oyunlarda</a:t>
            </a:r>
            <a:r>
              <a:rPr lang="en-US" b="0" i="0">
                <a:effectLst/>
                <a:latin typeface="Söhne"/>
              </a:rPr>
              <a:t> </a:t>
            </a:r>
            <a:r>
              <a:rPr lang="en-US" b="0" i="0" err="1">
                <a:effectLst/>
                <a:latin typeface="Söhne"/>
              </a:rPr>
              <a:t>Fizik</a:t>
            </a:r>
            <a:r>
              <a:rPr lang="en-US" b="0" i="0">
                <a:effectLst/>
                <a:latin typeface="Söhne"/>
              </a:rPr>
              <a:t> </a:t>
            </a:r>
            <a:r>
              <a:rPr lang="en-US" b="0" i="0" err="1">
                <a:effectLst/>
                <a:latin typeface="Söhne"/>
              </a:rPr>
              <a:t>Kullanımını</a:t>
            </a:r>
            <a:r>
              <a:rPr lang="en-US" b="0" i="0">
                <a:effectLst/>
                <a:latin typeface="Söhne"/>
              </a:rPr>
              <a:t> </a:t>
            </a:r>
            <a:r>
              <a:rPr lang="en-US" b="0" i="0" err="1">
                <a:effectLst/>
                <a:latin typeface="Söhne"/>
              </a:rPr>
              <a:t>İyileştirdi</a:t>
            </a:r>
            <a:r>
              <a:rPr lang="en-US" b="0" i="0">
                <a:effectLst/>
                <a:latin typeface="Söhne"/>
              </a:rPr>
              <a:t> </a:t>
            </a:r>
            <a:r>
              <a:rPr lang="en-US" b="0" i="0" err="1">
                <a:effectLst/>
                <a:latin typeface="Söhne"/>
              </a:rPr>
              <a:t>ve</a:t>
            </a:r>
            <a:r>
              <a:rPr lang="en-US" b="0" i="0">
                <a:effectLst/>
                <a:latin typeface="Söhne"/>
              </a:rPr>
              <a:t> </a:t>
            </a:r>
            <a:r>
              <a:rPr lang="en-US" b="0" i="0" err="1">
                <a:effectLst/>
                <a:latin typeface="Söhne"/>
              </a:rPr>
              <a:t>Etkileşimi</a:t>
            </a:r>
            <a:r>
              <a:rPr lang="en-US" b="0" i="0">
                <a:effectLst/>
                <a:latin typeface="Söhne"/>
              </a:rPr>
              <a:t> </a:t>
            </a:r>
            <a:r>
              <a:rPr lang="en-US" b="0" i="0" err="1">
                <a:effectLst/>
                <a:latin typeface="Söhne"/>
              </a:rPr>
              <a:t>Artırdı</a:t>
            </a:r>
            <a:endParaRPr lang="en-US" b="0" i="0">
              <a:effectLst/>
              <a:latin typeface="Söhne"/>
            </a:endParaRPr>
          </a:p>
          <a:p>
            <a:pPr lvl="1"/>
            <a:r>
              <a:rPr lang="en-US" b="0" i="0" err="1">
                <a:effectLst/>
                <a:latin typeface="Söhne"/>
              </a:rPr>
              <a:t>Basitleştirilmiş</a:t>
            </a:r>
            <a:r>
              <a:rPr lang="en-US" b="0" i="0">
                <a:effectLst/>
                <a:latin typeface="Söhne"/>
              </a:rPr>
              <a:t> </a:t>
            </a:r>
            <a:r>
              <a:rPr lang="en-US" b="0" i="0" err="1">
                <a:effectLst/>
                <a:latin typeface="Söhne"/>
              </a:rPr>
              <a:t>Seviye</a:t>
            </a:r>
            <a:r>
              <a:rPr lang="en-US" b="0" i="0">
                <a:effectLst/>
                <a:latin typeface="Söhne"/>
              </a:rPr>
              <a:t> </a:t>
            </a:r>
            <a:r>
              <a:rPr lang="en-US" b="0" i="0" err="1">
                <a:effectLst/>
                <a:latin typeface="Söhne"/>
              </a:rPr>
              <a:t>Tasarımı</a:t>
            </a:r>
            <a:endParaRPr lang="en-US" b="0" i="0">
              <a:effectLst/>
              <a:latin typeface="Söhne"/>
            </a:endParaRPr>
          </a:p>
          <a:p>
            <a:endParaRPr lang="tr-TR" dirty="0"/>
          </a:p>
        </p:txBody>
      </p:sp>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9900458" y="6459785"/>
            <a:ext cx="1312025" cy="365125"/>
          </a:xfrm>
        </p:spPr>
        <p:txBody>
          <a:bodyPr>
            <a:normAutofit/>
          </a:bodyPr>
          <a:lstStyle/>
          <a:p>
            <a:pPr>
              <a:spcAft>
                <a:spcPts val="600"/>
              </a:spcAft>
            </a:pPr>
            <a:fld id="{E31D7E97-3F13-43A1-A0DD-802F88F57C11}" type="slidenum">
              <a:rPr lang="tr-TR">
                <a:solidFill>
                  <a:schemeClr val="tx1">
                    <a:lumMod val="75000"/>
                    <a:lumOff val="25000"/>
                  </a:schemeClr>
                </a:solidFill>
              </a:rPr>
              <a:pPr>
                <a:spcAft>
                  <a:spcPts val="600"/>
                </a:spcAft>
              </a:pPr>
              <a:t>20</a:t>
            </a:fld>
            <a:endParaRPr lang="tr-TR">
              <a:solidFill>
                <a:schemeClr val="tx1">
                  <a:lumMod val="75000"/>
                  <a:lumOff val="25000"/>
                </a:schemeClr>
              </a:solidFill>
            </a:endParaRP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035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a:xfrm>
            <a:off x="6411685" y="157466"/>
            <a:ext cx="5127171" cy="1450757"/>
          </a:xfrm>
        </p:spPr>
        <p:txBody>
          <a:bodyPr>
            <a:normAutofit/>
          </a:bodyPr>
          <a:lstStyle/>
          <a:p>
            <a:r>
              <a:rPr lang="en-US" b="1" dirty="0"/>
              <a:t>Godot Engine</a:t>
            </a:r>
            <a:endParaRPr lang="tr-TR" b="1" dirty="0"/>
          </a:p>
        </p:txBody>
      </p:sp>
      <p:pic>
        <p:nvPicPr>
          <p:cNvPr id="11266" name="Picture 2" descr="Godot Engine | Ücretsiz İndir - Epic Games Store">
            <a:extLst>
              <a:ext uri="{FF2B5EF4-FFF2-40B4-BE49-F238E27FC236}">
                <a16:creationId xmlns:a16="http://schemas.microsoft.com/office/drawing/2014/main" id="{E1642304-5B1E-72E1-1106-71FA6C3CFDB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192" y="1735709"/>
            <a:ext cx="5451627" cy="306654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6411684" y="2198914"/>
            <a:ext cx="5127172" cy="3670180"/>
          </a:xfrm>
        </p:spPr>
        <p:txBody>
          <a:bodyPr>
            <a:normAutofit/>
          </a:bodyPr>
          <a:lstStyle/>
          <a:p>
            <a:pPr lvl="1"/>
            <a:r>
              <a:rPr lang="en-US" b="0" i="0" dirty="0">
                <a:effectLst/>
                <a:latin typeface="Söhne"/>
              </a:rPr>
              <a:t>The Godot Engine Bir </a:t>
            </a:r>
            <a:r>
              <a:rPr lang="en-US" b="0" i="0" dirty="0" err="1">
                <a:effectLst/>
                <a:latin typeface="Söhne"/>
              </a:rPr>
              <a:t>Açık</a:t>
            </a:r>
            <a:r>
              <a:rPr lang="en-US" b="0" i="0" dirty="0">
                <a:effectLst/>
                <a:latin typeface="Söhne"/>
              </a:rPr>
              <a:t> Kaynak, Cross-Platform </a:t>
            </a:r>
            <a:r>
              <a:rPr lang="en-US" b="0" i="0" dirty="0" err="1">
                <a:effectLst/>
                <a:latin typeface="Söhne"/>
              </a:rPr>
              <a:t>Oyun</a:t>
            </a:r>
            <a:r>
              <a:rPr lang="en-US" b="0" i="0" dirty="0">
                <a:effectLst/>
                <a:latin typeface="Söhne"/>
              </a:rPr>
              <a:t> </a:t>
            </a:r>
            <a:r>
              <a:rPr lang="en-US" b="0" i="0" dirty="0" err="1">
                <a:effectLst/>
                <a:latin typeface="Söhne"/>
              </a:rPr>
              <a:t>Motoru</a:t>
            </a:r>
            <a:endParaRPr lang="en-US" b="0" i="0" dirty="0">
              <a:effectLst/>
              <a:latin typeface="Söhne"/>
            </a:endParaRPr>
          </a:p>
          <a:p>
            <a:pPr lvl="1"/>
            <a:r>
              <a:rPr lang="en-US" b="0" i="0" dirty="0" err="1">
                <a:effectLst/>
                <a:latin typeface="Söhne"/>
              </a:rPr>
              <a:t>Basitliği</a:t>
            </a:r>
            <a:r>
              <a:rPr lang="en-US" b="0" i="0" dirty="0">
                <a:effectLst/>
                <a:latin typeface="Söhne"/>
              </a:rPr>
              <a:t> </a:t>
            </a:r>
            <a:r>
              <a:rPr lang="en-US" b="0" i="0" dirty="0" err="1">
                <a:effectLst/>
                <a:latin typeface="Söhne"/>
              </a:rPr>
              <a:t>ve</a:t>
            </a:r>
            <a:r>
              <a:rPr lang="en-US" b="0" i="0" dirty="0">
                <a:effectLst/>
                <a:latin typeface="Söhne"/>
              </a:rPr>
              <a:t> </a:t>
            </a:r>
            <a:r>
              <a:rPr lang="en-US" b="0" i="0" dirty="0" err="1">
                <a:effectLst/>
                <a:latin typeface="Söhne"/>
              </a:rPr>
              <a:t>Çok</a:t>
            </a:r>
            <a:r>
              <a:rPr lang="en-US" b="0" i="0" dirty="0">
                <a:effectLst/>
                <a:latin typeface="Söhne"/>
              </a:rPr>
              <a:t> </a:t>
            </a:r>
            <a:r>
              <a:rPr lang="en-US" b="0" i="0" dirty="0" err="1">
                <a:effectLst/>
                <a:latin typeface="Söhne"/>
              </a:rPr>
              <a:t>Yönlülüğüyle</a:t>
            </a:r>
            <a:r>
              <a:rPr lang="en-US" b="0" i="0" dirty="0">
                <a:effectLst/>
                <a:latin typeface="Söhne"/>
              </a:rPr>
              <a:t> </a:t>
            </a:r>
            <a:r>
              <a:rPr lang="en-US" b="0" i="0" dirty="0" err="1">
                <a:effectLst/>
                <a:latin typeface="Söhne"/>
              </a:rPr>
              <a:t>Bilinir</a:t>
            </a:r>
            <a:endParaRPr lang="en-US" b="0" i="0" dirty="0">
              <a:effectLst/>
              <a:latin typeface="Söhne"/>
            </a:endParaRPr>
          </a:p>
          <a:p>
            <a:pPr lvl="1"/>
            <a:r>
              <a:rPr lang="en-US" b="0" i="0" dirty="0" err="1">
                <a:effectLst/>
                <a:latin typeface="Söhne"/>
              </a:rPr>
              <a:t>Sahne</a:t>
            </a:r>
            <a:r>
              <a:rPr lang="en-US" b="0" i="0" dirty="0">
                <a:effectLst/>
                <a:latin typeface="Söhne"/>
              </a:rPr>
              <a:t> </a:t>
            </a:r>
            <a:r>
              <a:rPr lang="en-US" b="0" i="0" dirty="0" err="1">
                <a:effectLst/>
                <a:latin typeface="Söhne"/>
              </a:rPr>
              <a:t>Sistemi</a:t>
            </a:r>
            <a:endParaRPr lang="en-US" b="0" i="0" dirty="0">
              <a:effectLst/>
              <a:latin typeface="Söhne"/>
            </a:endParaRPr>
          </a:p>
          <a:p>
            <a:pPr lvl="1"/>
            <a:r>
              <a:rPr lang="en-US" b="0" i="0" dirty="0" err="1">
                <a:effectLst/>
                <a:latin typeface="Söhne"/>
              </a:rPr>
              <a:t>Görsel</a:t>
            </a:r>
            <a:r>
              <a:rPr lang="en-US" b="0" i="0" dirty="0">
                <a:effectLst/>
                <a:latin typeface="Söhne"/>
              </a:rPr>
              <a:t> </a:t>
            </a:r>
            <a:r>
              <a:rPr lang="en-US" b="0" i="0" dirty="0" err="1">
                <a:effectLst/>
                <a:latin typeface="Söhne"/>
              </a:rPr>
              <a:t>Programlama</a:t>
            </a:r>
            <a:endParaRPr lang="en-US" b="0" i="0" dirty="0">
              <a:effectLst/>
              <a:latin typeface="Söhne"/>
            </a:endParaRPr>
          </a:p>
          <a:p>
            <a:pPr lvl="1"/>
            <a:r>
              <a:rPr lang="en-US" b="0" i="0" dirty="0" err="1">
                <a:effectLst/>
                <a:latin typeface="Söhne"/>
              </a:rPr>
              <a:t>Ücretsiz</a:t>
            </a:r>
            <a:r>
              <a:rPr lang="en-US" b="0" i="0" dirty="0">
                <a:effectLst/>
                <a:latin typeface="Söhne"/>
              </a:rPr>
              <a:t> </a:t>
            </a:r>
            <a:r>
              <a:rPr lang="en-US" b="0" i="0" dirty="0" err="1">
                <a:effectLst/>
                <a:latin typeface="Söhne"/>
              </a:rPr>
              <a:t>ve</a:t>
            </a:r>
            <a:r>
              <a:rPr lang="en-US" b="0" i="0" dirty="0">
                <a:effectLst/>
                <a:latin typeface="Söhne"/>
              </a:rPr>
              <a:t> </a:t>
            </a:r>
            <a:r>
              <a:rPr lang="en-US" b="0" i="0" dirty="0" err="1">
                <a:effectLst/>
                <a:latin typeface="Söhne"/>
              </a:rPr>
              <a:t>Açık</a:t>
            </a:r>
            <a:r>
              <a:rPr lang="en-US" b="0" i="0" dirty="0">
                <a:effectLst/>
                <a:latin typeface="Söhne"/>
              </a:rPr>
              <a:t> Kaynak</a:t>
            </a:r>
          </a:p>
          <a:p>
            <a:pPr lvl="1"/>
            <a:r>
              <a:rPr lang="en-US" dirty="0" err="1">
                <a:latin typeface="Söhne"/>
              </a:rPr>
              <a:t>Hızlı</a:t>
            </a:r>
            <a:r>
              <a:rPr lang="en-US" dirty="0">
                <a:latin typeface="Söhne"/>
              </a:rPr>
              <a:t> </a:t>
            </a:r>
            <a:r>
              <a:rPr lang="en-US" dirty="0" err="1">
                <a:latin typeface="Söhne"/>
              </a:rPr>
              <a:t>Prototiplemeyi</a:t>
            </a:r>
            <a:r>
              <a:rPr lang="en-US" dirty="0">
                <a:latin typeface="Söhne"/>
              </a:rPr>
              <a:t> </a:t>
            </a:r>
            <a:r>
              <a:rPr lang="en-US" dirty="0" err="1">
                <a:latin typeface="Söhne"/>
              </a:rPr>
              <a:t>Destekler</a:t>
            </a:r>
            <a:endParaRPr lang="en-US" b="0" i="0" dirty="0">
              <a:effectLst/>
              <a:latin typeface="Söhne"/>
            </a:endParaRPr>
          </a:p>
          <a:p>
            <a:endParaRPr lang="tr-TR" dirty="0"/>
          </a:p>
        </p:txBody>
      </p:sp>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9900458" y="6459785"/>
            <a:ext cx="1312025" cy="365125"/>
          </a:xfrm>
        </p:spPr>
        <p:txBody>
          <a:bodyPr>
            <a:normAutofit/>
          </a:bodyPr>
          <a:lstStyle/>
          <a:p>
            <a:pPr>
              <a:spcAft>
                <a:spcPts val="600"/>
              </a:spcAft>
            </a:pPr>
            <a:fld id="{E31D7E97-3F13-43A1-A0DD-802F88F57C11}" type="slidenum">
              <a:rPr lang="tr-TR" smtClean="0"/>
              <a:pPr>
                <a:spcAft>
                  <a:spcPts val="600"/>
                </a:spcAft>
              </a:pPr>
              <a:t>21</a:t>
            </a:fld>
            <a:endParaRPr lang="tr-T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060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a:xfrm>
            <a:off x="1097280" y="286603"/>
            <a:ext cx="10058400" cy="1450757"/>
          </a:xfrm>
        </p:spPr>
        <p:txBody>
          <a:bodyPr>
            <a:normAutofit/>
          </a:bodyPr>
          <a:lstStyle/>
          <a:p>
            <a:r>
              <a:rPr lang="en-US" b="1" dirty="0"/>
              <a:t>Creation Engine</a:t>
            </a:r>
            <a:endParaRPr lang="tr-TR" b="1" dirty="0"/>
          </a:p>
        </p:txBody>
      </p:sp>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1097279" y="1845734"/>
            <a:ext cx="6454987" cy="4023360"/>
          </a:xfrm>
        </p:spPr>
        <p:txBody>
          <a:bodyPr>
            <a:normAutofit/>
          </a:bodyPr>
          <a:lstStyle/>
          <a:p>
            <a:pPr lvl="1"/>
            <a:r>
              <a:rPr lang="en-US" b="0" i="0">
                <a:effectLst/>
                <a:latin typeface="Söhne"/>
              </a:rPr>
              <a:t>Bethesda Game Studios </a:t>
            </a:r>
            <a:r>
              <a:rPr lang="en-US" b="0" i="0" err="1">
                <a:effectLst/>
                <a:latin typeface="Söhne"/>
              </a:rPr>
              <a:t>Tarafından</a:t>
            </a:r>
            <a:r>
              <a:rPr lang="en-US" b="0" i="0">
                <a:effectLst/>
                <a:latin typeface="Söhne"/>
              </a:rPr>
              <a:t> </a:t>
            </a:r>
            <a:r>
              <a:rPr lang="en-US" b="0" i="0" err="1">
                <a:effectLst/>
                <a:latin typeface="Söhne"/>
              </a:rPr>
              <a:t>Geliştirildi</a:t>
            </a:r>
            <a:endParaRPr lang="en-US" b="0" i="0">
              <a:effectLst/>
              <a:latin typeface="Söhne"/>
            </a:endParaRPr>
          </a:p>
          <a:p>
            <a:pPr lvl="1"/>
            <a:r>
              <a:rPr lang="en-US">
                <a:latin typeface="Söhne"/>
              </a:rPr>
              <a:t>O</a:t>
            </a:r>
            <a:r>
              <a:rPr lang="en-US" b="0" i="0">
                <a:effectLst/>
                <a:latin typeface="Söhne"/>
              </a:rPr>
              <a:t>pen-World </a:t>
            </a:r>
            <a:r>
              <a:rPr lang="en-US" b="0" i="0" err="1">
                <a:effectLst/>
                <a:latin typeface="Söhne"/>
              </a:rPr>
              <a:t>RPG’lerden</a:t>
            </a:r>
            <a:r>
              <a:rPr lang="en-US" b="0" i="0">
                <a:effectLst/>
                <a:latin typeface="Söhne"/>
              </a:rPr>
              <a:t> </a:t>
            </a:r>
            <a:r>
              <a:rPr lang="en-US" b="0" i="0" err="1">
                <a:effectLst/>
                <a:latin typeface="Söhne"/>
              </a:rPr>
              <a:t>En</a:t>
            </a:r>
            <a:r>
              <a:rPr lang="en-US" b="0" i="0">
                <a:effectLst/>
                <a:latin typeface="Söhne"/>
              </a:rPr>
              <a:t> </a:t>
            </a:r>
            <a:r>
              <a:rPr lang="en-US" b="0" i="0" err="1">
                <a:effectLst/>
                <a:latin typeface="Söhne"/>
              </a:rPr>
              <a:t>Önemlileri</a:t>
            </a:r>
            <a:endParaRPr lang="en-US" b="0" i="0">
              <a:effectLst/>
              <a:latin typeface="Söhne"/>
            </a:endParaRPr>
          </a:p>
          <a:p>
            <a:pPr lvl="1"/>
            <a:r>
              <a:rPr lang="en-US" b="0" i="0">
                <a:effectLst/>
                <a:latin typeface="Söhne"/>
              </a:rPr>
              <a:t>Open-World Mastery</a:t>
            </a:r>
          </a:p>
          <a:p>
            <a:pPr lvl="1"/>
            <a:r>
              <a:rPr lang="en-US" b="0" i="0">
                <a:effectLst/>
                <a:latin typeface="Söhne"/>
              </a:rPr>
              <a:t>The Elder Scrolls V: Skyrim</a:t>
            </a:r>
          </a:p>
          <a:p>
            <a:pPr lvl="1"/>
            <a:r>
              <a:rPr lang="en-US" b="0" i="0">
                <a:effectLst/>
                <a:latin typeface="Söhne"/>
              </a:rPr>
              <a:t>Fallout 4</a:t>
            </a:r>
            <a:endParaRPr lang="tr-TR" dirty="0"/>
          </a:p>
        </p:txBody>
      </p:sp>
      <p:pic>
        <p:nvPicPr>
          <p:cNvPr id="12292" name="Picture 4" descr="Fallout 4 Tüyoları 1: Oyuna Başlarken...">
            <a:extLst>
              <a:ext uri="{FF2B5EF4-FFF2-40B4-BE49-F238E27FC236}">
                <a16:creationId xmlns:a16="http://schemas.microsoft.com/office/drawing/2014/main" id="{34832D41-25CD-AD87-E40C-2B9EBFC9D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50" r="16977" b="3"/>
          <a:stretch/>
        </p:blipFill>
        <p:spPr bwMode="auto">
          <a:xfrm>
            <a:off x="8020570" y="1916318"/>
            <a:ext cx="3135109" cy="34710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9900458" y="6459785"/>
            <a:ext cx="1312025" cy="365125"/>
          </a:xfrm>
        </p:spPr>
        <p:txBody>
          <a:bodyPr>
            <a:normAutofit/>
          </a:bodyPr>
          <a:lstStyle/>
          <a:p>
            <a:pPr>
              <a:spcAft>
                <a:spcPts val="600"/>
              </a:spcAft>
            </a:pPr>
            <a:fld id="{E31D7E97-3F13-43A1-A0DD-802F88F57C11}" type="slidenum">
              <a:rPr lang="tr-TR" smtClean="0"/>
              <a:pPr>
                <a:spcAft>
                  <a:spcPts val="600"/>
                </a:spcAft>
              </a:pPr>
              <a:t>22</a:t>
            </a:fld>
            <a:endParaRPr lang="tr-T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387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a:xfrm>
            <a:off x="5144679" y="634946"/>
            <a:ext cx="6405063" cy="1450757"/>
          </a:xfrm>
        </p:spPr>
        <p:txBody>
          <a:bodyPr>
            <a:normAutofit/>
          </a:bodyPr>
          <a:lstStyle/>
          <a:p>
            <a:r>
              <a:rPr lang="en-US" b="1" dirty="0"/>
              <a:t>Lumberyard</a:t>
            </a:r>
            <a:endParaRPr lang="tr-TR" b="1" dirty="0"/>
          </a:p>
        </p:txBody>
      </p:sp>
      <p:pic>
        <p:nvPicPr>
          <p:cNvPr id="1030" name="Picture 6" descr="The Grand Tour Game is a bad game, but an interesting vision for  interactive TV | Eurogamer.net">
            <a:extLst>
              <a:ext uri="{FF2B5EF4-FFF2-40B4-BE49-F238E27FC236}">
                <a16:creationId xmlns:a16="http://schemas.microsoft.com/office/drawing/2014/main" id="{0861E592-632D-7E19-03E9-53B755549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671"/>
          <a:stretch/>
        </p:blipFill>
        <p:spPr bwMode="auto">
          <a:xfrm>
            <a:off x="633999" y="581098"/>
            <a:ext cx="4020297" cy="2476136"/>
          </a:xfrm>
          <a:prstGeom prst="rect">
            <a:avLst/>
          </a:prstGeom>
          <a:noFill/>
          <a:extLst>
            <a:ext uri="{909E8E84-426E-40DD-AFC4-6F175D3DCCD1}">
              <a14:hiddenFill xmlns:a14="http://schemas.microsoft.com/office/drawing/2010/main">
                <a:solidFill>
                  <a:srgbClr val="FFFFFF"/>
                </a:solidFill>
              </a14:hiddenFill>
            </a:ext>
          </a:extLst>
        </p:spPr>
      </p:pic>
      <p:cxnSp>
        <p:nvCxnSpPr>
          <p:cNvPr id="1037" name="Straight Connector 1036">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Star Citizen update brings out-of-this-world immersion | PCGamesN">
            <a:extLst>
              <a:ext uri="{FF2B5EF4-FFF2-40B4-BE49-F238E27FC236}">
                <a16:creationId xmlns:a16="http://schemas.microsoft.com/office/drawing/2014/main" id="{D08AD9D1-B3AE-826C-D0FA-BBC8902C6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73" r="499"/>
          <a:stretch/>
        </p:blipFill>
        <p:spPr bwMode="auto">
          <a:xfrm>
            <a:off x="633999" y="3218101"/>
            <a:ext cx="4020296" cy="24761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5144679" y="2198914"/>
            <a:ext cx="6405063" cy="3670180"/>
          </a:xfrm>
        </p:spPr>
        <p:txBody>
          <a:bodyPr>
            <a:normAutofit/>
          </a:bodyPr>
          <a:lstStyle/>
          <a:p>
            <a:pPr lvl="1"/>
            <a:r>
              <a:rPr lang="en-US" b="0" i="0" dirty="0">
                <a:effectLst/>
                <a:latin typeface="Söhne"/>
              </a:rPr>
              <a:t>AWS </a:t>
            </a:r>
            <a:r>
              <a:rPr lang="en-US" b="0" i="0" dirty="0" err="1">
                <a:effectLst/>
                <a:latin typeface="Söhne"/>
              </a:rPr>
              <a:t>Tarafından</a:t>
            </a:r>
            <a:r>
              <a:rPr lang="en-US" b="0" i="0" dirty="0">
                <a:effectLst/>
                <a:latin typeface="Söhne"/>
              </a:rPr>
              <a:t> </a:t>
            </a:r>
            <a:r>
              <a:rPr lang="en-US" b="0" i="0" dirty="0" err="1">
                <a:effectLst/>
                <a:latin typeface="Söhne"/>
              </a:rPr>
              <a:t>Geliştirildi</a:t>
            </a:r>
            <a:endParaRPr lang="en-US" b="0" i="0" dirty="0">
              <a:effectLst/>
              <a:latin typeface="Söhne"/>
            </a:endParaRPr>
          </a:p>
          <a:p>
            <a:pPr lvl="1"/>
            <a:r>
              <a:rPr lang="en-US" dirty="0" err="1">
                <a:latin typeface="Söhne"/>
              </a:rPr>
              <a:t>Yüksek</a:t>
            </a:r>
            <a:r>
              <a:rPr lang="en-US" dirty="0">
                <a:latin typeface="Söhne"/>
              </a:rPr>
              <a:t> </a:t>
            </a:r>
            <a:r>
              <a:rPr lang="en-US" dirty="0" err="1">
                <a:latin typeface="Söhne"/>
              </a:rPr>
              <a:t>Kaliteli</a:t>
            </a:r>
            <a:r>
              <a:rPr lang="en-US" dirty="0">
                <a:latin typeface="Söhne"/>
              </a:rPr>
              <a:t> </a:t>
            </a:r>
            <a:r>
              <a:rPr lang="en-US" dirty="0" err="1">
                <a:latin typeface="Söhne"/>
              </a:rPr>
              <a:t>Grafikler</a:t>
            </a:r>
            <a:endParaRPr lang="en-US" b="0" i="0" dirty="0">
              <a:effectLst/>
              <a:latin typeface="Söhne"/>
            </a:endParaRPr>
          </a:p>
          <a:p>
            <a:pPr lvl="1"/>
            <a:r>
              <a:rPr lang="en-US" b="0" i="0" dirty="0">
                <a:effectLst/>
                <a:latin typeface="Söhne"/>
              </a:rPr>
              <a:t>Multiplayer </a:t>
            </a:r>
            <a:r>
              <a:rPr lang="en-US" b="0" i="0" dirty="0" err="1">
                <a:effectLst/>
                <a:latin typeface="Söhne"/>
              </a:rPr>
              <a:t>Ağ</a:t>
            </a:r>
            <a:r>
              <a:rPr lang="en-US" b="0" i="0" dirty="0">
                <a:effectLst/>
                <a:latin typeface="Söhne"/>
              </a:rPr>
              <a:t> </a:t>
            </a:r>
            <a:r>
              <a:rPr lang="en-US" b="0" i="0" dirty="0" err="1">
                <a:effectLst/>
                <a:latin typeface="Söhne"/>
              </a:rPr>
              <a:t>Kurma</a:t>
            </a:r>
            <a:endParaRPr lang="en-US" b="0" i="0" dirty="0">
              <a:effectLst/>
              <a:latin typeface="Söhne"/>
            </a:endParaRPr>
          </a:p>
          <a:p>
            <a:pPr lvl="1"/>
            <a:r>
              <a:rPr lang="en-US" b="0" i="0" dirty="0">
                <a:effectLst/>
                <a:latin typeface="Söhne"/>
              </a:rPr>
              <a:t>Cross-platform </a:t>
            </a:r>
            <a:r>
              <a:rPr lang="en-US" b="0" i="0" dirty="0" err="1">
                <a:effectLst/>
                <a:latin typeface="Söhne"/>
              </a:rPr>
              <a:t>Geliştirme</a:t>
            </a:r>
            <a:endParaRPr lang="en-US" b="0" i="0" dirty="0">
              <a:effectLst/>
              <a:latin typeface="Söhne"/>
            </a:endParaRPr>
          </a:p>
          <a:p>
            <a:pPr lvl="1"/>
            <a:r>
              <a:rPr lang="en-US" b="0" i="1">
                <a:effectLst/>
                <a:latin typeface="Söhne"/>
              </a:rPr>
              <a:t>VR and AR </a:t>
            </a:r>
            <a:r>
              <a:rPr lang="en-US" b="0" i="1" err="1">
                <a:effectLst/>
                <a:latin typeface="Söhne"/>
              </a:rPr>
              <a:t>Desteği</a:t>
            </a:r>
            <a:endParaRPr lang="en-US" b="0" i="1">
              <a:effectLst/>
              <a:latin typeface="Söhne"/>
            </a:endParaRPr>
          </a:p>
          <a:p>
            <a:pPr lvl="1"/>
            <a:r>
              <a:rPr lang="en-US" b="0" i="0">
                <a:effectLst/>
                <a:latin typeface="Söhne"/>
              </a:rPr>
              <a:t>Star Citizen</a:t>
            </a:r>
            <a:r>
              <a:rPr lang="en-US" i="1">
                <a:latin typeface="Söhne"/>
              </a:rPr>
              <a:t> </a:t>
            </a:r>
            <a:r>
              <a:rPr lang="en-US" i="1" err="1">
                <a:latin typeface="Söhne"/>
              </a:rPr>
              <a:t>ve</a:t>
            </a:r>
            <a:r>
              <a:rPr lang="en-US" i="1">
                <a:latin typeface="Söhne"/>
              </a:rPr>
              <a:t> </a:t>
            </a:r>
            <a:r>
              <a:rPr lang="en-US" b="0" i="0">
                <a:effectLst/>
                <a:latin typeface="Söhne"/>
              </a:rPr>
              <a:t>The Grand Tour Game</a:t>
            </a:r>
            <a:endParaRPr lang="en-US" i="1">
              <a:latin typeface="Söhne"/>
            </a:endParaRPr>
          </a:p>
          <a:p>
            <a:pPr lvl="1"/>
            <a:endParaRPr lang="tr-TR" dirty="0"/>
          </a:p>
        </p:txBody>
      </p:sp>
      <p:sp>
        <p:nvSpPr>
          <p:cNvPr id="1039" name="Rectangle 1038">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1" name="Rectangle 1040">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a:xfrm>
            <a:off x="9900458" y="6459785"/>
            <a:ext cx="1312025" cy="365125"/>
          </a:xfrm>
        </p:spPr>
        <p:txBody>
          <a:bodyPr>
            <a:normAutofit/>
          </a:bodyPr>
          <a:lstStyle/>
          <a:p>
            <a:pPr>
              <a:spcAft>
                <a:spcPts val="600"/>
              </a:spcAft>
            </a:pPr>
            <a:fld id="{E31D7E97-3F13-43A1-A0DD-802F88F57C11}" type="slidenum">
              <a:rPr lang="tr-TR" smtClean="0"/>
              <a:pPr>
                <a:spcAft>
                  <a:spcPts val="600"/>
                </a:spcAft>
              </a:pPr>
              <a:t>23</a:t>
            </a:fld>
            <a:endParaRPr lang="tr-T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749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p:txBody>
          <a:bodyPr/>
          <a:lstStyle/>
          <a:p>
            <a:r>
              <a:rPr lang="tr-TR" b="1" dirty="0"/>
              <a:t>Oyun Tasarım Araçları nedir?</a:t>
            </a:r>
          </a:p>
        </p:txBody>
      </p:sp>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1097280" y="1845734"/>
            <a:ext cx="2882053" cy="4023360"/>
          </a:xfrm>
        </p:spPr>
        <p:txBody>
          <a:bodyPr/>
          <a:lstStyle/>
          <a:p>
            <a:r>
              <a:rPr lang="tr-TR" dirty="0"/>
              <a:t>Oyun tasarım araçları, oyun geliştiricilerinin oyunlarını planlamak, tasarlamak, </a:t>
            </a:r>
            <a:r>
              <a:rPr lang="tr-TR" dirty="0" err="1"/>
              <a:t>prototiplemek</a:t>
            </a:r>
            <a:r>
              <a:rPr lang="tr-TR" dirty="0"/>
              <a:t> ve düzenlemek için kullandığı yazılım ve kaynaklardır. Oyun tasarım araçları, oyunun hikayesi, karakterleri, oyun dünyası, seviyeleri, görsel tasarım, oyun mekaniği ve daha fazlasını oluşturmak ve düzenlemek için kullanılır.</a:t>
            </a: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p:txBody>
          <a:bodyPr/>
          <a:lstStyle/>
          <a:p>
            <a:fld id="{E31D7E97-3F13-43A1-A0DD-802F88F57C11}" type="slidenum">
              <a:rPr lang="tr-TR" smtClean="0"/>
              <a:t>24</a:t>
            </a:fld>
            <a:endParaRPr lang="tr-TR"/>
          </a:p>
        </p:txBody>
      </p:sp>
      <p:pic>
        <p:nvPicPr>
          <p:cNvPr id="5" name="Resim 4">
            <a:extLst>
              <a:ext uri="{FF2B5EF4-FFF2-40B4-BE49-F238E27FC236}">
                <a16:creationId xmlns:a16="http://schemas.microsoft.com/office/drawing/2014/main" id="{662318CE-C234-925F-91E8-4898BAE65C0A}"/>
              </a:ext>
            </a:extLst>
          </p:cNvPr>
          <p:cNvPicPr>
            <a:picLocks noChangeAspect="1"/>
          </p:cNvPicPr>
          <p:nvPr/>
        </p:nvPicPr>
        <p:blipFill>
          <a:blip r:embed="rId3"/>
          <a:stretch>
            <a:fillRect/>
          </a:stretch>
        </p:blipFill>
        <p:spPr>
          <a:xfrm>
            <a:off x="4490560" y="1737360"/>
            <a:ext cx="6721923" cy="2978573"/>
          </a:xfrm>
          <a:prstGeom prst="rect">
            <a:avLst/>
          </a:prstGeom>
        </p:spPr>
      </p:pic>
      <p:sp>
        <p:nvSpPr>
          <p:cNvPr id="6" name="Metin kutusu 5">
            <a:extLst>
              <a:ext uri="{FF2B5EF4-FFF2-40B4-BE49-F238E27FC236}">
                <a16:creationId xmlns:a16="http://schemas.microsoft.com/office/drawing/2014/main" id="{4EFD4B76-EF2E-0A4C-7E1A-9E340686818B}"/>
              </a:ext>
            </a:extLst>
          </p:cNvPr>
          <p:cNvSpPr txBox="1"/>
          <p:nvPr/>
        </p:nvSpPr>
        <p:spPr>
          <a:xfrm>
            <a:off x="4490560" y="4927600"/>
            <a:ext cx="6699750" cy="369332"/>
          </a:xfrm>
          <a:prstGeom prst="rect">
            <a:avLst/>
          </a:prstGeom>
          <a:noFill/>
        </p:spPr>
        <p:txBody>
          <a:bodyPr wrap="square" rtlCol="0">
            <a:spAutoFit/>
          </a:bodyPr>
          <a:lstStyle/>
          <a:p>
            <a:pPr algn="ctr"/>
            <a:r>
              <a:rPr lang="tr-TR" dirty="0" err="1"/>
              <a:t>Tiled</a:t>
            </a:r>
            <a:r>
              <a:rPr lang="tr-TR" dirty="0"/>
              <a:t> – Oyun dünyası tasarlamak için kullanılan bir araç</a:t>
            </a:r>
          </a:p>
        </p:txBody>
      </p:sp>
    </p:spTree>
    <p:extLst>
      <p:ext uri="{BB962C8B-B14F-4D97-AF65-F5344CB8AC3E}">
        <p14:creationId xmlns:p14="http://schemas.microsoft.com/office/powerpoint/2010/main" val="1951832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p:txBody>
          <a:bodyPr/>
          <a:lstStyle/>
          <a:p>
            <a:r>
              <a:rPr lang="tr-TR" b="1" dirty="0"/>
              <a:t>Oyun Dünyası Tasarlamak İçin Kullanılan Araçlar</a:t>
            </a:r>
          </a:p>
        </p:txBody>
      </p:sp>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5996094" y="1779397"/>
            <a:ext cx="4380653" cy="2514600"/>
          </a:xfrm>
        </p:spPr>
        <p:txBody>
          <a:bodyPr/>
          <a:lstStyle/>
          <a:p>
            <a:r>
              <a:rPr lang="tr-TR" b="1" dirty="0" err="1"/>
              <a:t>Tiled</a:t>
            </a:r>
            <a:r>
              <a:rPr lang="tr-TR" dirty="0"/>
              <a:t>: Bu ücretsiz ve açık kaynaklı harita düzenleyici, 2D oyunların dünyalarını oluşturmanıza ve düzenlemenize yardımcı olur.</a:t>
            </a:r>
          </a:p>
          <a:p>
            <a:r>
              <a:rPr lang="tr-TR" b="1" dirty="0"/>
              <a:t>World Machine</a:t>
            </a:r>
            <a:r>
              <a:rPr lang="tr-TR" dirty="0"/>
              <a:t>: Daha karmaşık ve yüksek kaliteli 3D oyun dünyaları oluşturmak için kullanılan bir araçtır.</a:t>
            </a: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p:txBody>
          <a:bodyPr/>
          <a:lstStyle/>
          <a:p>
            <a:fld id="{E31D7E97-3F13-43A1-A0DD-802F88F57C11}" type="slidenum">
              <a:rPr lang="tr-TR" smtClean="0"/>
              <a:t>25</a:t>
            </a:fld>
            <a:endParaRPr lang="tr-TR"/>
          </a:p>
        </p:txBody>
      </p:sp>
      <p:pic>
        <p:nvPicPr>
          <p:cNvPr id="1028" name="Picture 4" descr="World Machine">
            <a:extLst>
              <a:ext uri="{FF2B5EF4-FFF2-40B4-BE49-F238E27FC236}">
                <a16:creationId xmlns:a16="http://schemas.microsoft.com/office/drawing/2014/main" id="{64277F68-CB0B-CCF1-E01E-17A115DE5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737360"/>
            <a:ext cx="4319694" cy="2598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rosion – World Machine Help">
            <a:extLst>
              <a:ext uri="{FF2B5EF4-FFF2-40B4-BE49-F238E27FC236}">
                <a16:creationId xmlns:a16="http://schemas.microsoft.com/office/drawing/2014/main" id="{D58BAF0B-78D7-DEBE-B361-39691E16D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309" y="3956467"/>
            <a:ext cx="3146221" cy="2359666"/>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6BB30838-D633-AA47-D30D-808F2218E31C}"/>
              </a:ext>
            </a:extLst>
          </p:cNvPr>
          <p:cNvSpPr txBox="1"/>
          <p:nvPr/>
        </p:nvSpPr>
        <p:spPr>
          <a:xfrm>
            <a:off x="1430867" y="4436533"/>
            <a:ext cx="3869266" cy="1200329"/>
          </a:xfrm>
          <a:prstGeom prst="rect">
            <a:avLst/>
          </a:prstGeom>
          <a:noFill/>
        </p:spPr>
        <p:txBody>
          <a:bodyPr wrap="square" rtlCol="0">
            <a:spAutoFit/>
          </a:bodyPr>
          <a:lstStyle/>
          <a:p>
            <a:r>
              <a:rPr lang="tr-TR" b="1" dirty="0" err="1"/>
              <a:t>ProBuilder</a:t>
            </a:r>
            <a:r>
              <a:rPr lang="tr-TR" dirty="0"/>
              <a:t>: </a:t>
            </a:r>
            <a:r>
              <a:rPr lang="tr-TR" dirty="0" err="1"/>
              <a:t>Unity</a:t>
            </a:r>
            <a:r>
              <a:rPr lang="tr-TR" dirty="0"/>
              <a:t> entegrasyonu ile gelen bu araç, 3D seviyelerinizi tasarlamanıza ve düzenlemenize yardımcı olur.</a:t>
            </a:r>
          </a:p>
        </p:txBody>
      </p:sp>
    </p:spTree>
    <p:extLst>
      <p:ext uri="{BB962C8B-B14F-4D97-AF65-F5344CB8AC3E}">
        <p14:creationId xmlns:p14="http://schemas.microsoft.com/office/powerpoint/2010/main" val="3578884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p:txBody>
          <a:bodyPr/>
          <a:lstStyle/>
          <a:p>
            <a:r>
              <a:rPr lang="tr-TR" b="1" dirty="0"/>
              <a:t>3D Modelleme ve Animasyon Araçları</a:t>
            </a:r>
          </a:p>
        </p:txBody>
      </p:sp>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1097280" y="1845735"/>
            <a:ext cx="10058400" cy="1761066"/>
          </a:xfrm>
        </p:spPr>
        <p:txBody>
          <a:bodyPr>
            <a:normAutofit fontScale="92500"/>
          </a:bodyPr>
          <a:lstStyle/>
          <a:p>
            <a:r>
              <a:rPr lang="tr-TR" b="1" dirty="0"/>
              <a:t>Blender</a:t>
            </a:r>
            <a:r>
              <a:rPr lang="tr-TR" dirty="0"/>
              <a:t>: Bu ücretsiz ve açık kaynaklı yazılım, 3D modelleme, animasyon ve düzenleme için kullanılır.</a:t>
            </a:r>
          </a:p>
          <a:p>
            <a:r>
              <a:rPr lang="tr-TR" b="1" dirty="0"/>
              <a:t>Maya</a:t>
            </a:r>
            <a:r>
              <a:rPr lang="tr-TR" dirty="0"/>
              <a:t>: Profesyonel 3D modelleme ve animasyon yazılımıdır ve oyun karakterleri ve nesneleri oluşturmak için sıkça kullanılır.</a:t>
            </a:r>
          </a:p>
          <a:p>
            <a:r>
              <a:rPr lang="tr-TR" b="1" dirty="0"/>
              <a:t>3ds </a:t>
            </a:r>
            <a:r>
              <a:rPr lang="tr-TR" b="1" dirty="0" err="1"/>
              <a:t>Max</a:t>
            </a:r>
            <a:r>
              <a:rPr lang="tr-TR" dirty="0"/>
              <a:t>: 3D modelleme, animasyon ve görsel efektler oluşturmak için kullanılan bir </a:t>
            </a:r>
            <a:r>
              <a:rPr lang="tr-TR" dirty="0" err="1"/>
              <a:t>Autodesk</a:t>
            </a:r>
            <a:r>
              <a:rPr lang="tr-TR" dirty="0"/>
              <a:t> ürünüdür.</a:t>
            </a: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p:txBody>
          <a:bodyPr/>
          <a:lstStyle/>
          <a:p>
            <a:fld id="{E31D7E97-3F13-43A1-A0DD-802F88F57C11}" type="slidenum">
              <a:rPr lang="tr-TR" smtClean="0"/>
              <a:t>26</a:t>
            </a:fld>
            <a:endParaRPr lang="tr-TR"/>
          </a:p>
        </p:txBody>
      </p:sp>
      <p:pic>
        <p:nvPicPr>
          <p:cNvPr id="2050" name="Picture 2" descr="Blender vs. Maya | Game Industry News">
            <a:extLst>
              <a:ext uri="{FF2B5EF4-FFF2-40B4-BE49-F238E27FC236}">
                <a16:creationId xmlns:a16="http://schemas.microsoft.com/office/drawing/2014/main" id="{7B312035-CB2D-46F6-338B-BCAF3AC06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497" y="3539067"/>
            <a:ext cx="4937006" cy="277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299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1379B3-BECA-AAF4-6EF8-13DE3499AF76}"/>
              </a:ext>
            </a:extLst>
          </p:cNvPr>
          <p:cNvSpPr>
            <a:spLocks noGrp="1"/>
          </p:cNvSpPr>
          <p:nvPr>
            <p:ph type="title"/>
          </p:nvPr>
        </p:nvSpPr>
        <p:spPr/>
        <p:txBody>
          <a:bodyPr/>
          <a:lstStyle/>
          <a:p>
            <a:r>
              <a:rPr lang="tr-TR" b="1" dirty="0"/>
              <a:t>Oyun Prototiplemesi ve Tasarım Dokümantasyonu Araçları</a:t>
            </a:r>
          </a:p>
        </p:txBody>
      </p:sp>
      <p:sp>
        <p:nvSpPr>
          <p:cNvPr id="3" name="İçerik Yer Tutucusu 2">
            <a:extLst>
              <a:ext uri="{FF2B5EF4-FFF2-40B4-BE49-F238E27FC236}">
                <a16:creationId xmlns:a16="http://schemas.microsoft.com/office/drawing/2014/main" id="{1A18775D-1D4B-7CAB-14C3-037F9F6E5337}"/>
              </a:ext>
            </a:extLst>
          </p:cNvPr>
          <p:cNvSpPr>
            <a:spLocks noGrp="1"/>
          </p:cNvSpPr>
          <p:nvPr>
            <p:ph idx="1"/>
          </p:nvPr>
        </p:nvSpPr>
        <p:spPr>
          <a:xfrm>
            <a:off x="1097280" y="1845734"/>
            <a:ext cx="4160520" cy="4023360"/>
          </a:xfrm>
        </p:spPr>
        <p:txBody>
          <a:bodyPr/>
          <a:lstStyle/>
          <a:p>
            <a:r>
              <a:rPr lang="tr-TR" b="1" dirty="0" err="1"/>
              <a:t>Paper</a:t>
            </a:r>
            <a:r>
              <a:rPr lang="tr-TR" b="1" dirty="0"/>
              <a:t> </a:t>
            </a:r>
            <a:r>
              <a:rPr lang="tr-TR" b="1" dirty="0" err="1"/>
              <a:t>Prototyping</a:t>
            </a:r>
            <a:r>
              <a:rPr lang="tr-TR" b="1" dirty="0"/>
              <a:t> Araçları</a:t>
            </a:r>
            <a:r>
              <a:rPr lang="tr-TR" dirty="0"/>
              <a:t>: Geliştiriciler, oyun mekaniği ve dünyasını kağıt üzerinde </a:t>
            </a:r>
            <a:r>
              <a:rPr lang="tr-TR" dirty="0" err="1"/>
              <a:t>prototipleyebilirler</a:t>
            </a:r>
            <a:r>
              <a:rPr lang="tr-TR" dirty="0"/>
              <a:t>.</a:t>
            </a:r>
          </a:p>
          <a:p>
            <a:r>
              <a:rPr lang="tr-TR" b="1" dirty="0"/>
              <a:t>GDD (Game Design </a:t>
            </a:r>
            <a:r>
              <a:rPr lang="tr-TR" b="1" dirty="0" err="1"/>
              <a:t>Document</a:t>
            </a:r>
            <a:r>
              <a:rPr lang="tr-TR" b="1" dirty="0"/>
              <a:t>) Yazılımları</a:t>
            </a:r>
            <a:r>
              <a:rPr lang="tr-TR" dirty="0"/>
              <a:t>: Oyun tasarım belgeleri oluşturmak için kullanılan yazılımlar.</a:t>
            </a:r>
          </a:p>
          <a:p>
            <a:r>
              <a:rPr lang="tr-TR" dirty="0"/>
              <a:t> </a:t>
            </a:r>
            <a:r>
              <a:rPr lang="tr-TR" b="1" dirty="0" err="1"/>
              <a:t>Figma</a:t>
            </a:r>
            <a:r>
              <a:rPr lang="tr-TR" dirty="0"/>
              <a:t>: Kullanıcı arayüzü (UI) prototipleri oluşturmak için kullanılır. Özellikle mobil veya web tabanlı oyunlar için faydalıdır</a:t>
            </a:r>
          </a:p>
        </p:txBody>
      </p:sp>
      <p:sp>
        <p:nvSpPr>
          <p:cNvPr id="4" name="Slayt Numarası Yer Tutucusu 3">
            <a:extLst>
              <a:ext uri="{FF2B5EF4-FFF2-40B4-BE49-F238E27FC236}">
                <a16:creationId xmlns:a16="http://schemas.microsoft.com/office/drawing/2014/main" id="{8030AD7E-F78D-6B33-0EBA-971A9DBB932A}"/>
              </a:ext>
            </a:extLst>
          </p:cNvPr>
          <p:cNvSpPr>
            <a:spLocks noGrp="1"/>
          </p:cNvSpPr>
          <p:nvPr>
            <p:ph type="sldNum" sz="quarter" idx="12"/>
          </p:nvPr>
        </p:nvSpPr>
        <p:spPr/>
        <p:txBody>
          <a:bodyPr/>
          <a:lstStyle/>
          <a:p>
            <a:fld id="{E31D7E97-3F13-43A1-A0DD-802F88F57C11}" type="slidenum">
              <a:rPr lang="tr-TR" smtClean="0"/>
              <a:t>27</a:t>
            </a:fld>
            <a:endParaRPr lang="tr-TR"/>
          </a:p>
        </p:txBody>
      </p:sp>
      <p:pic>
        <p:nvPicPr>
          <p:cNvPr id="5" name="Picture 2">
            <a:extLst>
              <a:ext uri="{FF2B5EF4-FFF2-40B4-BE49-F238E27FC236}">
                <a16:creationId xmlns:a16="http://schemas.microsoft.com/office/drawing/2014/main" id="{13F4DE82-5E14-3BED-A05C-7C412492D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per prototype for 3d game">
            <a:extLst>
              <a:ext uri="{FF2B5EF4-FFF2-40B4-BE49-F238E27FC236}">
                <a16:creationId xmlns:a16="http://schemas.microsoft.com/office/drawing/2014/main" id="{9B74DDC7-4839-71CE-6E54-224A1F888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580" y="1776201"/>
            <a:ext cx="5753100" cy="416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615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AE443E-2430-7E73-2331-A4FC2C0BDCA8}"/>
              </a:ext>
            </a:extLst>
          </p:cNvPr>
          <p:cNvSpPr>
            <a:spLocks noGrp="1"/>
          </p:cNvSpPr>
          <p:nvPr>
            <p:ph type="title"/>
          </p:nvPr>
        </p:nvSpPr>
        <p:spPr/>
        <p:txBody>
          <a:bodyPr/>
          <a:lstStyle/>
          <a:p>
            <a:pPr algn="ctr"/>
            <a:r>
              <a:rPr lang="tr-TR" b="1" dirty="0"/>
              <a:t>Soru – Cevap Bölümü</a:t>
            </a:r>
          </a:p>
        </p:txBody>
      </p:sp>
      <p:sp>
        <p:nvSpPr>
          <p:cNvPr id="3" name="İçerik Yer Tutucusu 2">
            <a:extLst>
              <a:ext uri="{FF2B5EF4-FFF2-40B4-BE49-F238E27FC236}">
                <a16:creationId xmlns:a16="http://schemas.microsoft.com/office/drawing/2014/main" id="{A889114D-9366-7EEF-F294-BF2FE3623F72}"/>
              </a:ext>
            </a:extLst>
          </p:cNvPr>
          <p:cNvSpPr>
            <a:spLocks noGrp="1"/>
          </p:cNvSpPr>
          <p:nvPr>
            <p:ph idx="1"/>
          </p:nvPr>
        </p:nvSpPr>
        <p:spPr/>
        <p:txBody>
          <a:bodyPr/>
          <a:lstStyle/>
          <a:p>
            <a:pPr algn="ctr"/>
            <a:r>
              <a:rPr lang="tr-TR" dirty="0"/>
              <a:t>Dinlediğiniz için teşekkür ederiz</a:t>
            </a:r>
          </a:p>
        </p:txBody>
      </p:sp>
      <p:sp>
        <p:nvSpPr>
          <p:cNvPr id="4" name="Slayt Numarası Yer Tutucusu 3">
            <a:extLst>
              <a:ext uri="{FF2B5EF4-FFF2-40B4-BE49-F238E27FC236}">
                <a16:creationId xmlns:a16="http://schemas.microsoft.com/office/drawing/2014/main" id="{A335C1DD-A420-D3A0-4F20-6AEA996C9B73}"/>
              </a:ext>
            </a:extLst>
          </p:cNvPr>
          <p:cNvSpPr>
            <a:spLocks noGrp="1"/>
          </p:cNvSpPr>
          <p:nvPr>
            <p:ph type="sldNum" sz="quarter" idx="12"/>
          </p:nvPr>
        </p:nvSpPr>
        <p:spPr/>
        <p:txBody>
          <a:bodyPr/>
          <a:lstStyle/>
          <a:p>
            <a:fld id="{E31D7E97-3F13-43A1-A0DD-802F88F57C11}" type="slidenum">
              <a:rPr lang="tr-TR" smtClean="0"/>
              <a:t>28</a:t>
            </a:fld>
            <a:endParaRPr lang="tr-TR"/>
          </a:p>
        </p:txBody>
      </p:sp>
    </p:spTree>
    <p:extLst>
      <p:ext uri="{BB962C8B-B14F-4D97-AF65-F5344CB8AC3E}">
        <p14:creationId xmlns:p14="http://schemas.microsoft.com/office/powerpoint/2010/main" val="1223525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1E7AEF-9907-3CD5-41C6-79BCDD6DB91A}"/>
              </a:ext>
            </a:extLst>
          </p:cNvPr>
          <p:cNvSpPr>
            <a:spLocks noGrp="1"/>
          </p:cNvSpPr>
          <p:nvPr>
            <p:ph type="title"/>
          </p:nvPr>
        </p:nvSpPr>
        <p:spPr/>
        <p:txBody>
          <a:bodyPr/>
          <a:lstStyle/>
          <a:p>
            <a:r>
              <a:rPr lang="tr-TR" b="1" i="0" dirty="0">
                <a:effectLst/>
                <a:latin typeface="Söhne"/>
              </a:rPr>
              <a:t>Oyun geliştirme araçları nedir?</a:t>
            </a:r>
            <a:endParaRPr lang="tr-TR" dirty="0"/>
          </a:p>
        </p:txBody>
      </p:sp>
      <p:sp>
        <p:nvSpPr>
          <p:cNvPr id="3" name="İçerik Yer Tutucusu 2">
            <a:extLst>
              <a:ext uri="{FF2B5EF4-FFF2-40B4-BE49-F238E27FC236}">
                <a16:creationId xmlns:a16="http://schemas.microsoft.com/office/drawing/2014/main" id="{2F49EA52-817D-E126-A4DA-F16B5468D7F6}"/>
              </a:ext>
            </a:extLst>
          </p:cNvPr>
          <p:cNvSpPr>
            <a:spLocks noGrp="1"/>
          </p:cNvSpPr>
          <p:nvPr>
            <p:ph idx="1"/>
          </p:nvPr>
        </p:nvSpPr>
        <p:spPr/>
        <p:txBody>
          <a:bodyPr>
            <a:normAutofit lnSpcReduction="10000"/>
          </a:bodyPr>
          <a:lstStyle/>
          <a:p>
            <a:r>
              <a:rPr lang="tr-TR" dirty="0"/>
              <a:t>Oyun geliştirme araçları, oyun geliştiricilerin oyunlar oluşturmak, tasarlamak, programlamak ve dağıtmak için kullandığı yazılım, ortam ve kaynaklar bütünüdür. Bu araçlar, farklı beceri seviyelerine ve oyun türlerine uygun çeşitli seçenekler sunar. Genel olarak;</a:t>
            </a:r>
          </a:p>
          <a:p>
            <a:pPr>
              <a:buFont typeface="Arial" panose="020B0604020202020204" pitchFamily="34" charset="0"/>
              <a:buChar char="•"/>
            </a:pPr>
            <a:r>
              <a:rPr lang="tr-TR" dirty="0"/>
              <a:t>Oyun Motorları: Oyunların geliştirilmesi için kullanılan bir yazılım çerçevesi veya platformudur. Oyun motorları, oyun geliştiricilerinin oyunlarını oluşturmaları, tasarlamaları ve çalıştırmaları için gereken temel işlevleri sağlar.</a:t>
            </a:r>
          </a:p>
          <a:p>
            <a:pPr>
              <a:buFont typeface="Arial" panose="020B0604020202020204" pitchFamily="34" charset="0"/>
              <a:buChar char="•"/>
            </a:pPr>
            <a:r>
              <a:rPr lang="tr-TR" dirty="0"/>
              <a:t>Oyun Tasarım Araçları: Blender, Adobe Photoshop ve Adobe </a:t>
            </a:r>
            <a:r>
              <a:rPr lang="tr-TR" dirty="0" err="1"/>
              <a:t>Illustrator</a:t>
            </a:r>
            <a:r>
              <a:rPr lang="tr-TR" dirty="0"/>
              <a:t> gibi grafik tasarım araçları, oyun karakterleri, dünyaları ve arabirimleri tasarlamak için kullanılır</a:t>
            </a:r>
          </a:p>
          <a:p>
            <a:pPr>
              <a:buFont typeface="Arial" panose="020B0604020202020204" pitchFamily="34" charset="0"/>
              <a:buChar char="•"/>
            </a:pPr>
            <a:r>
              <a:rPr lang="tr-TR" dirty="0"/>
              <a:t>Programlama Araçları:  C++, C#, Python, Java, JavaScript, ve diğer diller, oyunlarınızı programlamak için kullanabileceğiniz diller arasındadır</a:t>
            </a:r>
          </a:p>
          <a:p>
            <a:pPr>
              <a:buFont typeface="Arial" panose="020B0604020202020204" pitchFamily="34" charset="0"/>
              <a:buChar char="•"/>
            </a:pPr>
            <a:r>
              <a:rPr lang="tr-TR" dirty="0"/>
              <a:t>Dağıtım ve Pazarlama Araçları: </a:t>
            </a:r>
            <a:r>
              <a:rPr lang="tr-TR" dirty="0" err="1"/>
              <a:t>Steam</a:t>
            </a:r>
            <a:r>
              <a:rPr lang="tr-TR" dirty="0"/>
              <a:t>, </a:t>
            </a:r>
            <a:r>
              <a:rPr lang="tr-TR" dirty="0" err="1"/>
              <a:t>App</a:t>
            </a:r>
            <a:r>
              <a:rPr lang="tr-TR" dirty="0"/>
              <a:t> </a:t>
            </a:r>
            <a:r>
              <a:rPr lang="tr-TR" dirty="0" err="1"/>
              <a:t>Store</a:t>
            </a:r>
            <a:r>
              <a:rPr lang="tr-TR" dirty="0"/>
              <a:t>, Google Play ve diğer platformlar oyunlarınızı dağıtmak için kullanabileceğiniz araçlardır.</a:t>
            </a:r>
          </a:p>
        </p:txBody>
      </p:sp>
      <p:sp>
        <p:nvSpPr>
          <p:cNvPr id="4" name="Slayt Numarası Yer Tutucusu 3">
            <a:extLst>
              <a:ext uri="{FF2B5EF4-FFF2-40B4-BE49-F238E27FC236}">
                <a16:creationId xmlns:a16="http://schemas.microsoft.com/office/drawing/2014/main" id="{60C23052-3C2C-D870-E6F0-9D21F37B9133}"/>
              </a:ext>
            </a:extLst>
          </p:cNvPr>
          <p:cNvSpPr>
            <a:spLocks noGrp="1"/>
          </p:cNvSpPr>
          <p:nvPr>
            <p:ph type="sldNum" sz="quarter" idx="12"/>
          </p:nvPr>
        </p:nvSpPr>
        <p:spPr/>
        <p:txBody>
          <a:bodyPr/>
          <a:lstStyle/>
          <a:p>
            <a:fld id="{E31D7E97-3F13-43A1-A0DD-802F88F57C11}" type="slidenum">
              <a:rPr lang="tr-TR" smtClean="0"/>
              <a:t>3</a:t>
            </a:fld>
            <a:endParaRPr lang="tr-TR"/>
          </a:p>
        </p:txBody>
      </p:sp>
      <p:pic>
        <p:nvPicPr>
          <p:cNvPr id="5" name="Picture 2">
            <a:extLst>
              <a:ext uri="{FF2B5EF4-FFF2-40B4-BE49-F238E27FC236}">
                <a16:creationId xmlns:a16="http://schemas.microsoft.com/office/drawing/2014/main" id="{31C744E6-FFEC-68CB-BB66-540F4891B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699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p:txBody>
          <a:bodyPr/>
          <a:lstStyle/>
          <a:p>
            <a:r>
              <a:rPr lang="tr-TR" b="1" i="0" dirty="0">
                <a:effectLst/>
                <a:latin typeface="Söhne"/>
              </a:rPr>
              <a:t>Adventure Construction Set</a:t>
            </a:r>
            <a:r>
              <a:rPr lang="en-US" b="1" i="0" dirty="0">
                <a:effectLst/>
                <a:latin typeface="Söhne"/>
              </a:rPr>
              <a:t> </a:t>
            </a:r>
            <a:br>
              <a:rPr lang="en-US" b="1" i="0" dirty="0">
                <a:effectLst/>
                <a:latin typeface="Söhne"/>
              </a:rPr>
            </a:br>
            <a:endParaRPr lang="tr-TR" dirty="0"/>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p:txBody>
          <a:bodyPr/>
          <a:lstStyle/>
          <a:p>
            <a:fld id="{E31D7E97-3F13-43A1-A0DD-802F88F57C11}" type="slidenum">
              <a:rPr lang="tr-TR" smtClean="0"/>
              <a:t>4</a:t>
            </a:fld>
            <a:endParaRPr lang="tr-TR"/>
          </a:p>
        </p:txBody>
      </p:sp>
      <p:pic>
        <p:nvPicPr>
          <p:cNvPr id="10242" name="Picture 2" descr="Rings of Zilfin : SSI : Free Download, Borrow, and Streaming : Internet  Archive">
            <a:extLst>
              <a:ext uri="{FF2B5EF4-FFF2-40B4-BE49-F238E27FC236}">
                <a16:creationId xmlns:a16="http://schemas.microsoft.com/office/drawing/2014/main" id="{12BAD513-06D5-89C3-9D16-F8B29D3C96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805639" y="3794125"/>
            <a:ext cx="3406844" cy="24137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he CRPG Addict: Game 22: Rings of Zilfin (1986)">
            <a:extLst>
              <a:ext uri="{FF2B5EF4-FFF2-40B4-BE49-F238E27FC236}">
                <a16:creationId xmlns:a16="http://schemas.microsoft.com/office/drawing/2014/main" id="{A75F1B18-ABD2-F5AA-22B2-C1AFC25F93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12" t="1857" r="7022" b="733"/>
          <a:stretch/>
        </p:blipFill>
        <p:spPr bwMode="auto">
          <a:xfrm>
            <a:off x="7805639" y="1758536"/>
            <a:ext cx="3406844" cy="20144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B2827A-7E04-0BF8-60D6-3191B5F4F16D}"/>
              </a:ext>
            </a:extLst>
          </p:cNvPr>
          <p:cNvSpPr txBox="1"/>
          <p:nvPr/>
        </p:nvSpPr>
        <p:spPr>
          <a:xfrm>
            <a:off x="1286933" y="1888067"/>
            <a:ext cx="6248400" cy="3524042"/>
          </a:xfrm>
          <a:prstGeom prst="rect">
            <a:avLst/>
          </a:prstGeom>
          <a:noFill/>
        </p:spPr>
        <p:txBody>
          <a:bodyPr wrap="square" rtlCol="0">
            <a:spAutoFit/>
          </a:bodyPr>
          <a:lstStyle/>
          <a:p>
            <a:r>
              <a:rPr lang="tr-TR" sz="1500" b="0" i="0" dirty="0">
                <a:solidFill>
                  <a:srgbClr val="333333"/>
                </a:solidFill>
                <a:effectLst/>
                <a:latin typeface="Lucida Grande"/>
              </a:rPr>
              <a:t>Release</a:t>
            </a:r>
            <a:r>
              <a:rPr lang="en-US" sz="1500" b="0" i="0" dirty="0">
                <a:solidFill>
                  <a:srgbClr val="333333"/>
                </a:solidFill>
                <a:effectLst/>
                <a:latin typeface="Lucida Grande"/>
              </a:rPr>
              <a:t>:</a:t>
            </a:r>
            <a:r>
              <a:rPr lang="tr-TR" sz="1500" b="0" i="0" dirty="0">
                <a:solidFill>
                  <a:srgbClr val="333333"/>
                </a:solidFill>
                <a:effectLst/>
                <a:latin typeface="Lucida Grande"/>
              </a:rPr>
              <a:t>1984 (C64)</a:t>
            </a:r>
            <a:r>
              <a:rPr lang="en-US" sz="1500" b="0" i="0" dirty="0">
                <a:solidFill>
                  <a:srgbClr val="333333"/>
                </a:solidFill>
                <a:effectLst/>
                <a:latin typeface="Lucida Grande"/>
              </a:rPr>
              <a:t> -</a:t>
            </a:r>
            <a:r>
              <a:rPr lang="tr-TR" sz="1500" b="0" i="0" dirty="0">
                <a:solidFill>
                  <a:srgbClr val="333333"/>
                </a:solidFill>
                <a:effectLst/>
                <a:latin typeface="Lucida Grande"/>
              </a:rPr>
              <a:t>1985 (Apple II)</a:t>
            </a:r>
            <a:r>
              <a:rPr lang="en-US" sz="1500" b="0" i="0" dirty="0">
                <a:solidFill>
                  <a:srgbClr val="333333"/>
                </a:solidFill>
                <a:effectLst/>
                <a:latin typeface="Lucida Grande"/>
              </a:rPr>
              <a:t> - </a:t>
            </a:r>
            <a:r>
              <a:rPr lang="tr-TR" sz="1500" b="0" i="0" dirty="0">
                <a:solidFill>
                  <a:srgbClr val="333333"/>
                </a:solidFill>
                <a:effectLst/>
                <a:latin typeface="Lucida Grande"/>
              </a:rPr>
              <a:t>1986 (Amiga)</a:t>
            </a:r>
            <a:r>
              <a:rPr lang="en-US" sz="1500" b="0" i="0" dirty="0">
                <a:solidFill>
                  <a:srgbClr val="333333"/>
                </a:solidFill>
                <a:effectLst/>
                <a:latin typeface="Lucida Grande"/>
              </a:rPr>
              <a:t> - </a:t>
            </a:r>
            <a:r>
              <a:rPr lang="tr-TR" sz="1500" b="0" i="0" dirty="0">
                <a:solidFill>
                  <a:srgbClr val="333333"/>
                </a:solidFill>
                <a:effectLst/>
                <a:latin typeface="Lucida Grande"/>
              </a:rPr>
              <a:t>1987 (MS-DOS)</a:t>
            </a:r>
            <a:endParaRPr lang="en-US" sz="1500" b="0" i="0" dirty="0">
              <a:solidFill>
                <a:srgbClr val="333333"/>
              </a:solidFill>
              <a:effectLst/>
              <a:latin typeface="Lucida Grande"/>
            </a:endParaRPr>
          </a:p>
          <a:p>
            <a:endParaRPr lang="tr-TR" sz="1600" dirty="0"/>
          </a:p>
          <a:p>
            <a:r>
              <a:rPr lang="tr-TR" sz="1600" dirty="0"/>
              <a:t>Metin Tabanlı Grafik Macera Oyunları: ACS, özellikle metin tabanlı grafik macera oyunları yapmak için tasarlanmıştır. Kullanıcılar, oyun dünyasını, hikayeyi, karakter etkileşimlerini ve nesneleri özelleştirmek için kullanabilecekleri araçları sunar.</a:t>
            </a:r>
          </a:p>
          <a:p>
            <a:endParaRPr lang="tr-TR" sz="1600" dirty="0"/>
          </a:p>
          <a:p>
            <a:r>
              <a:rPr lang="tr-TR" sz="1600" dirty="0"/>
              <a:t>Metin ve Grafik Entegrasyonu: ACS, metin tabanlı açıklamaların yanı sıra görsel öğeleri de içeren oyunlar yapmanıza olanak tanır. Yani oyunlarınız hem metin hem de grafiklerle zenginleştirilebilir.</a:t>
            </a:r>
          </a:p>
          <a:p>
            <a:endParaRPr lang="tr-TR" sz="1600" dirty="0"/>
          </a:p>
          <a:p>
            <a:r>
              <a:rPr lang="tr-TR" sz="1600" dirty="0"/>
              <a:t>Olay Tabanlı Programlama: Oyunlarınızı oluştururken, nesnelerin davranışlarını belirlemek için olay tabanlı programlamayı kullanabilirsiniz. Olaylar ve eylemlerle nesnelerin etkileşimlerini tanımlayabilirsiniz.</a:t>
            </a:r>
          </a:p>
        </p:txBody>
      </p:sp>
    </p:spTree>
    <p:extLst>
      <p:ext uri="{BB962C8B-B14F-4D97-AF65-F5344CB8AC3E}">
        <p14:creationId xmlns:p14="http://schemas.microsoft.com/office/powerpoint/2010/main" val="3159279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8B8713-5B85-1B89-147B-9F764FA587B0}"/>
              </a:ext>
            </a:extLst>
          </p:cNvPr>
          <p:cNvSpPr>
            <a:spLocks noGrp="1"/>
          </p:cNvSpPr>
          <p:nvPr>
            <p:ph type="body" sz="half" idx="2"/>
          </p:nvPr>
        </p:nvSpPr>
        <p:spPr>
          <a:xfrm>
            <a:off x="1039368" y="5526024"/>
            <a:ext cx="10113264" cy="594360"/>
          </a:xfrm>
        </p:spPr>
        <p:txBody>
          <a:bodyPr>
            <a:normAutofit/>
          </a:bodyPr>
          <a:lstStyle/>
          <a:p>
            <a:r>
              <a:rPr lang="tr-TR" sz="1800" dirty="0"/>
              <a:t>Kullanıcı Dostu Arayüz: ACS, kullanıcı dostu bir sürükle ve bırak arayüzü sunar, bu sayede oyun geliştiricilerin kodlama bilgisine ihtiyaç duymadan oyunlarını tasarlamalarını sağlar.</a:t>
            </a:r>
          </a:p>
          <a:p>
            <a:endParaRPr lang="tr-TR" sz="1800" dirty="0"/>
          </a:p>
        </p:txBody>
      </p:sp>
      <p:pic>
        <p:nvPicPr>
          <p:cNvPr id="5" name="Picture 6" descr="Image">
            <a:extLst>
              <a:ext uri="{FF2B5EF4-FFF2-40B4-BE49-F238E27FC236}">
                <a16:creationId xmlns:a16="http://schemas.microsoft.com/office/drawing/2014/main" id="{1F956627-E2BF-BC0B-E055-BE6D78EC9B77}"/>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1325" b="11325"/>
          <a:stretch>
            <a:fillRect/>
          </a:stretch>
        </p:blipFill>
        <p:spPr bwMode="auto">
          <a:xfrm>
            <a:off x="0" y="0"/>
            <a:ext cx="12192000" cy="49149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2415451-CE6A-1B87-6398-6C9B4F3DCBDC}"/>
              </a:ext>
            </a:extLst>
          </p:cNvPr>
          <p:cNvSpPr>
            <a:spLocks noGrp="1"/>
          </p:cNvSpPr>
          <p:nvPr>
            <p:ph type="sldNum" sz="quarter" idx="12"/>
          </p:nvPr>
        </p:nvSpPr>
        <p:spPr/>
        <p:txBody>
          <a:bodyPr/>
          <a:lstStyle/>
          <a:p>
            <a:fld id="{E31D7E97-3F13-43A1-A0DD-802F88F57C11}" type="slidenum">
              <a:rPr lang="tr-TR" smtClean="0"/>
              <a:t>5</a:t>
            </a:fld>
            <a:endParaRPr lang="tr-TR"/>
          </a:p>
        </p:txBody>
      </p:sp>
      <p:pic>
        <p:nvPicPr>
          <p:cNvPr id="2" name="Picture 2">
            <a:extLst>
              <a:ext uri="{FF2B5EF4-FFF2-40B4-BE49-F238E27FC236}">
                <a16:creationId xmlns:a16="http://schemas.microsoft.com/office/drawing/2014/main" id="{1FA6EB35-B4B2-E8A0-EF04-A86CEC824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109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p:txBody>
          <a:bodyPr/>
          <a:lstStyle/>
          <a:p>
            <a:r>
              <a:rPr lang="en-US" b="1" i="0" dirty="0">
                <a:effectLst/>
                <a:latin typeface="Söhne"/>
              </a:rPr>
              <a:t>Game Boy Development Kit</a:t>
            </a:r>
            <a:endParaRPr lang="tr-TR" dirty="0"/>
          </a:p>
        </p:txBody>
      </p:sp>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1097280" y="1845734"/>
            <a:ext cx="6846570" cy="4023360"/>
          </a:xfrm>
        </p:spPr>
        <p:txBody>
          <a:bodyPr>
            <a:normAutofit fontScale="92500"/>
          </a:bodyPr>
          <a:lstStyle/>
          <a:p>
            <a:r>
              <a:rPr lang="tr-TR" dirty="0"/>
              <a:t>Programlama Dili: </a:t>
            </a:r>
            <a:r>
              <a:rPr lang="en-US" dirty="0"/>
              <a:t>Ö</a:t>
            </a:r>
            <a:r>
              <a:rPr lang="tr-TR" dirty="0"/>
              <a:t>zellikle C programlama dilini kullanır. Bu, geliştiricilerin Game Boy platformunda oyunlar yazarken yaygın olarak kullanılan bir programlama dili olan C'yi kullanmalarını sağlar.</a:t>
            </a:r>
          </a:p>
          <a:p>
            <a:r>
              <a:rPr lang="tr-TR" dirty="0"/>
              <a:t>Dökümantasyon: GBDK, geniş bir belgelendirme ve öğrenim kaynakları sunar</a:t>
            </a:r>
            <a:r>
              <a:rPr lang="en-US" dirty="0"/>
              <a:t>.</a:t>
            </a:r>
            <a:endParaRPr lang="tr-TR" dirty="0"/>
          </a:p>
          <a:p>
            <a:r>
              <a:rPr lang="tr-TR" dirty="0"/>
              <a:t>Grafik ve Ses Kütüphaneleri: GBDK, Game Boy'un donanım yeteneklerini kullanarak grafik ve ses özelliklerini destekler. Bu, oyun geliştiricilerinin grafikler ve ses efektleri eklemelerine olanak tanır.</a:t>
            </a:r>
          </a:p>
          <a:p>
            <a:r>
              <a:rPr lang="tr-TR" dirty="0"/>
              <a:t>Çapraz Platform Desteği: GBDK ile geliştirilen oyunlar Game Boy ve Game Boy Color gibi platformlarda çalışabilir. Bu, oyunların geniş bir oyun kitlesi tarafından erişilebilir olmasını sağlar.</a:t>
            </a:r>
            <a:r>
              <a:rPr lang="en-US" dirty="0"/>
              <a:t> </a:t>
            </a:r>
            <a:r>
              <a:rPr lang="en-US" dirty="0" err="1"/>
              <a:t>Ancak</a:t>
            </a:r>
            <a:r>
              <a:rPr lang="en-US" dirty="0"/>
              <a:t> </a:t>
            </a:r>
            <a:r>
              <a:rPr lang="en-US" dirty="0" err="1"/>
              <a:t>sadece</a:t>
            </a:r>
            <a:r>
              <a:rPr lang="en-US" dirty="0"/>
              <a:t> </a:t>
            </a:r>
            <a:r>
              <a:rPr lang="en-US" dirty="0" err="1"/>
              <a:t>bu</a:t>
            </a:r>
            <a:r>
              <a:rPr lang="en-US" dirty="0"/>
              <a:t> </a:t>
            </a:r>
            <a:r>
              <a:rPr lang="en-US" dirty="0" err="1"/>
              <a:t>platformlarla</a:t>
            </a:r>
            <a:r>
              <a:rPr lang="en-US" dirty="0"/>
              <a:t> </a:t>
            </a:r>
            <a:r>
              <a:rPr lang="en-US" dirty="0" err="1"/>
              <a:t>sınırlı</a:t>
            </a:r>
            <a:r>
              <a:rPr lang="en-US" dirty="0"/>
              <a:t> </a:t>
            </a:r>
            <a:r>
              <a:rPr lang="en-US" dirty="0" err="1"/>
              <a:t>kaldığı</a:t>
            </a:r>
            <a:r>
              <a:rPr lang="en-US" dirty="0"/>
              <a:t> </a:t>
            </a:r>
            <a:r>
              <a:rPr lang="en-US" dirty="0" err="1"/>
              <a:t>için</a:t>
            </a:r>
            <a:r>
              <a:rPr lang="en-US" dirty="0"/>
              <a:t> Game Boy </a:t>
            </a:r>
            <a:r>
              <a:rPr lang="en-US" dirty="0" err="1"/>
              <a:t>kullanıcılarının</a:t>
            </a:r>
            <a:r>
              <a:rPr lang="en-US" dirty="0"/>
              <a:t> </a:t>
            </a:r>
            <a:r>
              <a:rPr lang="en-US" dirty="0" err="1"/>
              <a:t>azalmasıyla</a:t>
            </a:r>
            <a:r>
              <a:rPr lang="en-US" dirty="0"/>
              <a:t> GBDK </a:t>
            </a:r>
            <a:r>
              <a:rPr lang="en-US" dirty="0" err="1"/>
              <a:t>kullanımı</a:t>
            </a:r>
            <a:r>
              <a:rPr lang="en-US" dirty="0"/>
              <a:t> </a:t>
            </a:r>
            <a:r>
              <a:rPr lang="en-US" dirty="0" err="1"/>
              <a:t>azalarak</a:t>
            </a:r>
            <a:r>
              <a:rPr lang="en-US" dirty="0"/>
              <a:t> </a:t>
            </a:r>
            <a:r>
              <a:rPr lang="en-US" dirty="0" err="1"/>
              <a:t>bitmiştir</a:t>
            </a:r>
            <a:r>
              <a:rPr lang="en-US" dirty="0"/>
              <a:t>.</a:t>
            </a:r>
            <a:endParaRPr lang="tr-TR" dirty="0"/>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p:txBody>
          <a:bodyPr/>
          <a:lstStyle/>
          <a:p>
            <a:fld id="{E31D7E97-3F13-43A1-A0DD-802F88F57C11}" type="slidenum">
              <a:rPr lang="tr-TR" smtClean="0"/>
              <a:t>6</a:t>
            </a:fld>
            <a:endParaRPr lang="tr-TR"/>
          </a:p>
        </p:txBody>
      </p:sp>
      <p:sp>
        <p:nvSpPr>
          <p:cNvPr id="5" name="TextBox 4">
            <a:extLst>
              <a:ext uri="{FF2B5EF4-FFF2-40B4-BE49-F238E27FC236}">
                <a16:creationId xmlns:a16="http://schemas.microsoft.com/office/drawing/2014/main" id="{29ED8F10-1F06-3B3C-05E5-14A2DC4AC86D}"/>
              </a:ext>
            </a:extLst>
          </p:cNvPr>
          <p:cNvSpPr txBox="1"/>
          <p:nvPr/>
        </p:nvSpPr>
        <p:spPr>
          <a:xfrm>
            <a:off x="7943850" y="1845734"/>
            <a:ext cx="3268634" cy="1200329"/>
          </a:xfrm>
          <a:prstGeom prst="rect">
            <a:avLst/>
          </a:prstGeom>
          <a:noFill/>
        </p:spPr>
        <p:txBody>
          <a:bodyPr wrap="square" rtlCol="0">
            <a:spAutoFit/>
          </a:bodyPr>
          <a:lstStyle/>
          <a:p>
            <a:pPr marL="285750" indent="-285750" algn="l">
              <a:buFont typeface="Arial" panose="020B0604020202020204" pitchFamily="34" charset="0"/>
              <a:buChar char="•"/>
            </a:pPr>
            <a:r>
              <a:rPr lang="tr-TR" i="0" dirty="0">
                <a:effectLst/>
                <a:latin typeface="Söhne"/>
              </a:rPr>
              <a:t>Tetris (1989)</a:t>
            </a:r>
            <a:endParaRPr lang="en-US" i="0" dirty="0">
              <a:effectLst/>
              <a:latin typeface="Söhne"/>
            </a:endParaRPr>
          </a:p>
          <a:p>
            <a:pPr marL="285750" indent="-285750" algn="l">
              <a:buFont typeface="Arial" panose="020B0604020202020204" pitchFamily="34" charset="0"/>
              <a:buChar char="•"/>
            </a:pPr>
            <a:r>
              <a:rPr lang="tr-TR" i="0" dirty="0">
                <a:effectLst/>
                <a:latin typeface="Söhne"/>
              </a:rPr>
              <a:t>Pokemon Red ve Blue (1996</a:t>
            </a:r>
            <a:r>
              <a:rPr lang="en-US" i="0" dirty="0">
                <a:effectLst/>
                <a:latin typeface="Söhne"/>
              </a:rPr>
              <a:t>)</a:t>
            </a:r>
            <a:endParaRPr lang="tr-TR" i="0" dirty="0">
              <a:effectLst/>
              <a:latin typeface="Söhne"/>
            </a:endParaRPr>
          </a:p>
          <a:p>
            <a:pPr marL="285750" indent="-285750" algn="l">
              <a:buFont typeface="Arial" panose="020B0604020202020204" pitchFamily="34" charset="0"/>
              <a:buChar char="•"/>
            </a:pPr>
            <a:r>
              <a:rPr lang="tr-TR" i="0" dirty="0">
                <a:effectLst/>
                <a:latin typeface="Söhne"/>
              </a:rPr>
              <a:t>The Legend of Zelda: Link's Awakening (1993)</a:t>
            </a:r>
          </a:p>
        </p:txBody>
      </p:sp>
      <p:pic>
        <p:nvPicPr>
          <p:cNvPr id="9218" name="Picture 2" descr="Weird freeze in Tetris and Dr. Mario : r/EmuDev">
            <a:extLst>
              <a:ext uri="{FF2B5EF4-FFF2-40B4-BE49-F238E27FC236}">
                <a16:creationId xmlns:a16="http://schemas.microsoft.com/office/drawing/2014/main" id="{7952F347-ECC7-8879-E8F1-A2256F2E5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483" y="3154437"/>
            <a:ext cx="3048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263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p:txBody>
          <a:bodyPr/>
          <a:lstStyle/>
          <a:p>
            <a:r>
              <a:rPr lang="tr-TR" b="1" i="0" dirty="0">
                <a:effectLst/>
                <a:latin typeface="Söhne"/>
              </a:rPr>
              <a:t>RPG Maker</a:t>
            </a:r>
            <a:endParaRPr lang="tr-TR" dirty="0"/>
          </a:p>
        </p:txBody>
      </p:sp>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1097280" y="1845734"/>
            <a:ext cx="6760845" cy="4023360"/>
          </a:xfrm>
        </p:spPr>
        <p:txBody>
          <a:bodyPr>
            <a:normAutofit fontScale="85000" lnSpcReduction="20000"/>
          </a:bodyPr>
          <a:lstStyle/>
          <a:p>
            <a:pPr algn="l">
              <a:buFont typeface="+mj-lt"/>
              <a:buAutoNum type="arabicPeriod"/>
            </a:pPr>
            <a:r>
              <a:rPr lang="tr-TR" b="1" i="0" dirty="0">
                <a:solidFill>
                  <a:schemeClr val="tx1"/>
                </a:solidFill>
                <a:effectLst/>
                <a:latin typeface="Söhne"/>
              </a:rPr>
              <a:t>Kullanıcı Dostu Arayüz:</a:t>
            </a:r>
            <a:r>
              <a:rPr lang="tr-TR" b="0" i="0" dirty="0">
                <a:solidFill>
                  <a:schemeClr val="tx1"/>
                </a:solidFill>
                <a:effectLst/>
                <a:latin typeface="Söhne"/>
              </a:rPr>
              <a:t> RPG Maker, kullanıcı dostu bir arayüze sahiptir ve programlama bilgisine ihtiyaç duymadan oyunlar oluşturmanıza olanak tanır. Oyun nesnelerini sahneye sürükleyip bırakarak yerleştirebilir ve olayları sürükle ve bırak mantığıyla tanımlayabilirsiniz.</a:t>
            </a:r>
          </a:p>
          <a:p>
            <a:pPr algn="l">
              <a:buFont typeface="+mj-lt"/>
              <a:buAutoNum type="arabicPeriod"/>
            </a:pPr>
            <a:r>
              <a:rPr lang="tr-TR" b="1" i="0" dirty="0">
                <a:solidFill>
                  <a:schemeClr val="tx1"/>
                </a:solidFill>
                <a:effectLst/>
                <a:latin typeface="Söhne"/>
              </a:rPr>
              <a:t>Karakter Tasarımı:</a:t>
            </a:r>
            <a:r>
              <a:rPr lang="tr-TR" b="0" i="0" dirty="0">
                <a:solidFill>
                  <a:schemeClr val="tx1"/>
                </a:solidFill>
                <a:effectLst/>
                <a:latin typeface="Söhne"/>
              </a:rPr>
              <a:t> Oyuncular, kendi karakterlerini ve düşmanlarını tasarlayabilir ve bu karakterlere özel yetenekler ve özellikler ekleyebilirler.</a:t>
            </a:r>
          </a:p>
          <a:p>
            <a:pPr algn="l">
              <a:buFont typeface="+mj-lt"/>
              <a:buAutoNum type="arabicPeriod"/>
            </a:pPr>
            <a:r>
              <a:rPr lang="tr-TR" b="1" i="0" dirty="0">
                <a:solidFill>
                  <a:schemeClr val="tx1"/>
                </a:solidFill>
                <a:effectLst/>
                <a:latin typeface="Söhne"/>
              </a:rPr>
              <a:t>Hikaye Anlatımı:</a:t>
            </a:r>
            <a:r>
              <a:rPr lang="tr-TR" b="0" i="0" dirty="0">
                <a:solidFill>
                  <a:schemeClr val="tx1"/>
                </a:solidFill>
                <a:effectLst/>
                <a:latin typeface="Söhne"/>
              </a:rPr>
              <a:t> </a:t>
            </a:r>
            <a:r>
              <a:rPr lang="en-US" b="0" i="0" dirty="0">
                <a:solidFill>
                  <a:schemeClr val="tx1"/>
                </a:solidFill>
                <a:effectLst/>
                <a:latin typeface="Söhne"/>
              </a:rPr>
              <a:t>H</a:t>
            </a:r>
            <a:r>
              <a:rPr lang="tr-TR" b="0" i="0" dirty="0">
                <a:solidFill>
                  <a:schemeClr val="tx1"/>
                </a:solidFill>
                <a:effectLst/>
                <a:latin typeface="Söhne"/>
              </a:rPr>
              <a:t>ikayenizi yazmanıza ve oyun dünyanızı oluşturmanıza olanak tanır. Diyaloglar, görevler ve hikaye ilerlemesi oluşturabilirsiniz.</a:t>
            </a:r>
          </a:p>
          <a:p>
            <a:pPr algn="l">
              <a:buFont typeface="+mj-lt"/>
              <a:buAutoNum type="arabicPeriod"/>
            </a:pPr>
            <a:r>
              <a:rPr lang="tr-TR" b="1" i="0" dirty="0">
                <a:solidFill>
                  <a:schemeClr val="tx1"/>
                </a:solidFill>
                <a:effectLst/>
                <a:latin typeface="Söhne"/>
              </a:rPr>
              <a:t>Harita Tasarımı:</a:t>
            </a:r>
            <a:r>
              <a:rPr lang="tr-TR" b="0" i="0" dirty="0">
                <a:solidFill>
                  <a:schemeClr val="tx1"/>
                </a:solidFill>
                <a:effectLst/>
                <a:latin typeface="Söhne"/>
              </a:rPr>
              <a:t> Oyun dünyanızı tasarlarken haritalar ve sahneler oluşturabilirsiniz. Bu, oyunun görsel ve coğrafi özelliklerini tanımlamanıza olanak tanır.</a:t>
            </a:r>
          </a:p>
          <a:p>
            <a:pPr algn="l">
              <a:buFont typeface="+mj-lt"/>
              <a:buAutoNum type="arabicPeriod"/>
            </a:pPr>
            <a:r>
              <a:rPr lang="tr-TR" b="1" i="0" dirty="0">
                <a:solidFill>
                  <a:schemeClr val="tx1"/>
                </a:solidFill>
                <a:effectLst/>
                <a:latin typeface="Söhne"/>
              </a:rPr>
              <a:t>Müzik ve Ses Efektleri:</a:t>
            </a:r>
            <a:r>
              <a:rPr lang="tr-TR" b="0" i="0" dirty="0">
                <a:solidFill>
                  <a:schemeClr val="tx1"/>
                </a:solidFill>
                <a:effectLst/>
                <a:latin typeface="Söhne"/>
              </a:rPr>
              <a:t> </a:t>
            </a:r>
            <a:r>
              <a:rPr lang="en-US" b="0" i="0" dirty="0">
                <a:solidFill>
                  <a:schemeClr val="tx1"/>
                </a:solidFill>
                <a:effectLst/>
                <a:latin typeface="Söhne"/>
              </a:rPr>
              <a:t>M</a:t>
            </a:r>
            <a:r>
              <a:rPr lang="tr-TR" b="0" i="0" dirty="0">
                <a:solidFill>
                  <a:schemeClr val="tx1"/>
                </a:solidFill>
                <a:effectLst/>
                <a:latin typeface="Söhne"/>
              </a:rPr>
              <a:t>üzik ve ses efektleri eklemenizi sağlar, böylece oyunun atmosferini zenginleştirebilirsiniz.</a:t>
            </a:r>
          </a:p>
          <a:p>
            <a:pPr algn="l">
              <a:buFont typeface="+mj-lt"/>
              <a:buAutoNum type="arabicPeriod"/>
            </a:pPr>
            <a:r>
              <a:rPr lang="tr-TR" b="1" i="0" dirty="0">
                <a:solidFill>
                  <a:schemeClr val="tx1"/>
                </a:solidFill>
                <a:effectLst/>
                <a:latin typeface="Söhne"/>
              </a:rPr>
              <a:t>Oyun Dünyası Genişletme:</a:t>
            </a:r>
            <a:r>
              <a:rPr lang="tr-TR" b="0" i="0" dirty="0">
                <a:solidFill>
                  <a:schemeClr val="tx1"/>
                </a:solidFill>
                <a:effectLst/>
                <a:latin typeface="Söhne"/>
              </a:rPr>
              <a:t> RPG Maker'da genişletilmiş özellikler ve eklentilerle oyununuzu özelleştirebilirsiniz. Topluluk tarafından oluşturulan eklentileri veya betikleri kullanarak oyununuzun yeteneklerini artırabilirsiniz.</a:t>
            </a:r>
          </a:p>
          <a:p>
            <a:endParaRPr lang="tr-TR" dirty="0">
              <a:solidFill>
                <a:schemeClr val="tx1"/>
              </a:solidFill>
            </a:endParaRP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p:txBody>
          <a:bodyPr/>
          <a:lstStyle/>
          <a:p>
            <a:fld id="{E31D7E97-3F13-43A1-A0DD-802F88F57C11}" type="slidenum">
              <a:rPr lang="tr-TR" smtClean="0"/>
              <a:t>7</a:t>
            </a:fld>
            <a:endParaRPr lang="tr-TR"/>
          </a:p>
        </p:txBody>
      </p:sp>
      <p:sp>
        <p:nvSpPr>
          <p:cNvPr id="5" name="TextBox 4">
            <a:extLst>
              <a:ext uri="{FF2B5EF4-FFF2-40B4-BE49-F238E27FC236}">
                <a16:creationId xmlns:a16="http://schemas.microsoft.com/office/drawing/2014/main" id="{47BC5890-F828-7046-DDEB-5E524D31A0B0}"/>
              </a:ext>
            </a:extLst>
          </p:cNvPr>
          <p:cNvSpPr txBox="1"/>
          <p:nvPr/>
        </p:nvSpPr>
        <p:spPr>
          <a:xfrm>
            <a:off x="7934324" y="1737360"/>
            <a:ext cx="383857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Legend of the Mystical Ninja (1992)</a:t>
            </a:r>
          </a:p>
          <a:p>
            <a:pPr marL="285750" indent="-285750">
              <a:buFont typeface="Arial" panose="020B0604020202020204" pitchFamily="34" charset="0"/>
              <a:buChar char="•"/>
            </a:pPr>
            <a:r>
              <a:rPr lang="tr-TR" sz="1600" dirty="0"/>
              <a:t>To the Moon</a:t>
            </a:r>
            <a:r>
              <a:rPr lang="en-US" sz="1600" dirty="0"/>
              <a:t> </a:t>
            </a:r>
            <a:r>
              <a:rPr lang="tr-TR" sz="1600" dirty="0"/>
              <a:t>(2011)</a:t>
            </a:r>
            <a:endParaRPr lang="en-US" sz="1600" dirty="0"/>
          </a:p>
          <a:p>
            <a:pPr marL="285750" indent="-285750">
              <a:buFont typeface="Arial" panose="020B0604020202020204" pitchFamily="34" charset="0"/>
              <a:buChar char="•"/>
            </a:pPr>
            <a:r>
              <a:rPr lang="tr-TR" sz="1600" dirty="0"/>
              <a:t>Lisa: The Painful RPG (2014</a:t>
            </a:r>
            <a:r>
              <a:rPr lang="en-US" sz="1600" dirty="0"/>
              <a:t>)</a:t>
            </a:r>
            <a:endParaRPr lang="tr-TR" sz="1600" dirty="0"/>
          </a:p>
        </p:txBody>
      </p:sp>
      <p:pic>
        <p:nvPicPr>
          <p:cNvPr id="8194" name="Picture 2" descr="The Legend of the Mystical Ninja - Wikipedia">
            <a:extLst>
              <a:ext uri="{FF2B5EF4-FFF2-40B4-BE49-F238E27FC236}">
                <a16:creationId xmlns:a16="http://schemas.microsoft.com/office/drawing/2014/main" id="{E91B1E02-15ED-2518-1EB1-96DB7B313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4838" y="2568356"/>
            <a:ext cx="2987645" cy="257880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o the Moon on Steam">
            <a:extLst>
              <a:ext uri="{FF2B5EF4-FFF2-40B4-BE49-F238E27FC236}">
                <a16:creationId xmlns:a16="http://schemas.microsoft.com/office/drawing/2014/main" id="{0492BA7C-F7B4-050E-71D9-52BF8EF4A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1976" y="4289644"/>
            <a:ext cx="3030507" cy="170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87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A7637E9-F26B-D5A8-BC0C-238E30F5F0A1}"/>
              </a:ext>
            </a:extLst>
          </p:cNvPr>
          <p:cNvSpPr>
            <a:spLocks noGrp="1"/>
          </p:cNvSpPr>
          <p:nvPr>
            <p:ph type="body" sz="half" idx="2"/>
          </p:nvPr>
        </p:nvSpPr>
        <p:spPr>
          <a:xfrm>
            <a:off x="1039368" y="5172075"/>
            <a:ext cx="10113264" cy="1024509"/>
          </a:xfrm>
        </p:spPr>
        <p:txBody>
          <a:bodyPr>
            <a:normAutofit lnSpcReduction="10000"/>
          </a:bodyPr>
          <a:lstStyle/>
          <a:p>
            <a:r>
              <a:rPr lang="tr-TR" sz="1800" dirty="0">
                <a:solidFill>
                  <a:schemeClr val="bg1"/>
                </a:solidFill>
              </a:rPr>
              <a:t>	</a:t>
            </a:r>
          </a:p>
          <a:p>
            <a:r>
              <a:rPr lang="tr-TR" sz="1800" dirty="0">
                <a:solidFill>
                  <a:schemeClr val="bg1"/>
                </a:solidFill>
              </a:rPr>
              <a:t>PC-8801</a:t>
            </a:r>
            <a:r>
              <a:rPr lang="en-US" sz="1800" dirty="0">
                <a:solidFill>
                  <a:schemeClr val="bg1"/>
                </a:solidFill>
              </a:rPr>
              <a:t>, </a:t>
            </a:r>
            <a:r>
              <a:rPr lang="tr-TR" sz="1800" dirty="0">
                <a:solidFill>
                  <a:schemeClr val="bg1"/>
                </a:solidFill>
              </a:rPr>
              <a:t>MSX</a:t>
            </a:r>
            <a:r>
              <a:rPr lang="en-US" sz="1800" dirty="0">
                <a:solidFill>
                  <a:schemeClr val="bg1"/>
                </a:solidFill>
              </a:rPr>
              <a:t>n</a:t>
            </a:r>
            <a:r>
              <a:rPr lang="tr-TR" sz="1800" dirty="0">
                <a:solidFill>
                  <a:schemeClr val="bg1"/>
                </a:solidFill>
              </a:rPr>
              <a:t>2</a:t>
            </a:r>
            <a:r>
              <a:rPr lang="en-US" sz="1800" dirty="0">
                <a:solidFill>
                  <a:schemeClr val="bg1"/>
                </a:solidFill>
              </a:rPr>
              <a:t>, </a:t>
            </a:r>
            <a:r>
              <a:rPr lang="tr-TR" sz="1800" dirty="0">
                <a:solidFill>
                  <a:schemeClr val="bg1"/>
                </a:solidFill>
              </a:rPr>
              <a:t>PC-9801</a:t>
            </a:r>
            <a:r>
              <a:rPr lang="en-US" sz="1800" dirty="0">
                <a:solidFill>
                  <a:schemeClr val="bg1"/>
                </a:solidFill>
              </a:rPr>
              <a:t>, </a:t>
            </a:r>
            <a:r>
              <a:rPr lang="tr-TR" sz="1800" dirty="0">
                <a:solidFill>
                  <a:schemeClr val="bg1"/>
                </a:solidFill>
              </a:rPr>
              <a:t>Super Famicom</a:t>
            </a:r>
            <a:r>
              <a:rPr lang="en-US" sz="1800" dirty="0">
                <a:solidFill>
                  <a:schemeClr val="bg1"/>
                </a:solidFill>
              </a:rPr>
              <a:t>, </a:t>
            </a:r>
            <a:r>
              <a:rPr lang="tr-TR" sz="1800" dirty="0">
                <a:solidFill>
                  <a:schemeClr val="bg1"/>
                </a:solidFill>
              </a:rPr>
              <a:t>Microsoft Windows</a:t>
            </a:r>
            <a:r>
              <a:rPr lang="en-US" sz="1800" dirty="0">
                <a:solidFill>
                  <a:schemeClr val="bg1"/>
                </a:solidFill>
              </a:rPr>
              <a:t>, </a:t>
            </a:r>
            <a:r>
              <a:rPr lang="tr-TR" sz="1800" dirty="0">
                <a:solidFill>
                  <a:schemeClr val="bg1"/>
                </a:solidFill>
              </a:rPr>
              <a:t>Sega Saturn</a:t>
            </a:r>
            <a:r>
              <a:rPr lang="en-US" sz="1800" dirty="0">
                <a:solidFill>
                  <a:schemeClr val="bg1"/>
                </a:solidFill>
              </a:rPr>
              <a:t>, </a:t>
            </a:r>
            <a:r>
              <a:rPr lang="tr-TR" sz="1800" dirty="0">
                <a:solidFill>
                  <a:schemeClr val="bg1"/>
                </a:solidFill>
              </a:rPr>
              <a:t>PlayStation</a:t>
            </a:r>
            <a:r>
              <a:rPr lang="en-US" sz="1800" dirty="0">
                <a:solidFill>
                  <a:schemeClr val="bg1"/>
                </a:solidFill>
              </a:rPr>
              <a:t>, </a:t>
            </a:r>
            <a:r>
              <a:rPr lang="tr-TR" sz="1800" dirty="0">
                <a:solidFill>
                  <a:schemeClr val="bg1"/>
                </a:solidFill>
              </a:rPr>
              <a:t>Game Boy Color</a:t>
            </a:r>
            <a:r>
              <a:rPr lang="en-US" sz="1800" dirty="0">
                <a:solidFill>
                  <a:schemeClr val="bg1"/>
                </a:solidFill>
              </a:rPr>
              <a:t>, </a:t>
            </a:r>
            <a:r>
              <a:rPr lang="tr-TR" sz="1800" dirty="0">
                <a:solidFill>
                  <a:schemeClr val="bg1"/>
                </a:solidFill>
              </a:rPr>
              <a:t>PlayStation 2</a:t>
            </a:r>
            <a:r>
              <a:rPr lang="en-US" sz="1800" dirty="0">
                <a:solidFill>
                  <a:schemeClr val="bg1"/>
                </a:solidFill>
              </a:rPr>
              <a:t>, </a:t>
            </a:r>
            <a:r>
              <a:rPr lang="tr-TR" sz="1800" dirty="0">
                <a:solidFill>
                  <a:schemeClr val="bg1"/>
                </a:solidFill>
              </a:rPr>
              <a:t>Game Boy Advance</a:t>
            </a:r>
            <a:r>
              <a:rPr lang="en-US" sz="1800" dirty="0">
                <a:solidFill>
                  <a:schemeClr val="bg1"/>
                </a:solidFill>
              </a:rPr>
              <a:t>, </a:t>
            </a:r>
            <a:r>
              <a:rPr lang="tr-TR" sz="1800" dirty="0">
                <a:solidFill>
                  <a:schemeClr val="bg1"/>
                </a:solidFill>
              </a:rPr>
              <a:t>Nintendo DS</a:t>
            </a:r>
            <a:r>
              <a:rPr lang="en-US" sz="1800" dirty="0">
                <a:solidFill>
                  <a:schemeClr val="bg1"/>
                </a:solidFill>
              </a:rPr>
              <a:t>, </a:t>
            </a:r>
            <a:r>
              <a:rPr lang="tr-TR" sz="1800" dirty="0">
                <a:solidFill>
                  <a:schemeClr val="bg1"/>
                </a:solidFill>
              </a:rPr>
              <a:t>Nintendo 3DS</a:t>
            </a:r>
            <a:r>
              <a:rPr lang="en-US" sz="1800" dirty="0">
                <a:solidFill>
                  <a:schemeClr val="bg1"/>
                </a:solidFill>
              </a:rPr>
              <a:t>, </a:t>
            </a:r>
            <a:r>
              <a:rPr lang="tr-TR" sz="1800" dirty="0">
                <a:solidFill>
                  <a:schemeClr val="bg1"/>
                </a:solidFill>
              </a:rPr>
              <a:t>Linux</a:t>
            </a:r>
            <a:r>
              <a:rPr lang="en-US" sz="1800" dirty="0">
                <a:solidFill>
                  <a:schemeClr val="bg1"/>
                </a:solidFill>
              </a:rPr>
              <a:t>, </a:t>
            </a:r>
            <a:r>
              <a:rPr lang="tr-TR" sz="1800" dirty="0">
                <a:solidFill>
                  <a:schemeClr val="bg1"/>
                </a:solidFill>
              </a:rPr>
              <a:t>Nintendo Switch</a:t>
            </a:r>
            <a:r>
              <a:rPr lang="en-US" sz="1800" dirty="0">
                <a:solidFill>
                  <a:schemeClr val="bg1"/>
                </a:solidFill>
              </a:rPr>
              <a:t>, </a:t>
            </a:r>
            <a:r>
              <a:rPr lang="tr-TR" sz="1800" dirty="0">
                <a:solidFill>
                  <a:schemeClr val="bg1"/>
                </a:solidFill>
              </a:rPr>
              <a:t>PlayStation 4</a:t>
            </a:r>
            <a:r>
              <a:rPr lang="en-US" sz="1800" dirty="0">
                <a:solidFill>
                  <a:schemeClr val="bg1"/>
                </a:solidFill>
              </a:rPr>
              <a:t>, </a:t>
            </a:r>
            <a:r>
              <a:rPr lang="tr-TR" sz="1800" dirty="0">
                <a:solidFill>
                  <a:schemeClr val="bg1"/>
                </a:solidFill>
              </a:rPr>
              <a:t>macOS</a:t>
            </a:r>
          </a:p>
        </p:txBody>
      </p:sp>
      <p:pic>
        <p:nvPicPr>
          <p:cNvPr id="12298" name="Picture 10" descr="RPG Maker MV Steam'de">
            <a:extLst>
              <a:ext uri="{FF2B5EF4-FFF2-40B4-BE49-F238E27FC236}">
                <a16:creationId xmlns:a16="http://schemas.microsoft.com/office/drawing/2014/main" id="{EB5AA791-46C5-8039-8EFA-16E86509C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5874"/>
            <a:ext cx="12192000" cy="558165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77549200-EE65-9449-5AED-4F15B3EB7457}"/>
              </a:ext>
            </a:extLst>
          </p:cNvPr>
          <p:cNvSpPr>
            <a:spLocks noGrp="1"/>
          </p:cNvSpPr>
          <p:nvPr>
            <p:ph type="sldNum" sz="quarter" idx="12"/>
          </p:nvPr>
        </p:nvSpPr>
        <p:spPr/>
        <p:txBody>
          <a:bodyPr/>
          <a:lstStyle/>
          <a:p>
            <a:fld id="{E31D7E97-3F13-43A1-A0DD-802F88F57C11}" type="slidenum">
              <a:rPr lang="tr-TR" smtClean="0"/>
              <a:t>8</a:t>
            </a:fld>
            <a:endParaRPr lang="tr-TR"/>
          </a:p>
        </p:txBody>
      </p:sp>
      <p:pic>
        <p:nvPicPr>
          <p:cNvPr id="2" name="Picture 2">
            <a:extLst>
              <a:ext uri="{FF2B5EF4-FFF2-40B4-BE49-F238E27FC236}">
                <a16:creationId xmlns:a16="http://schemas.microsoft.com/office/drawing/2014/main" id="{01AA7B60-1A1F-97C5-672E-DCECCFA31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492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CD4B-EF58-A1F3-222D-8A0CEB968A46}"/>
              </a:ext>
            </a:extLst>
          </p:cNvPr>
          <p:cNvSpPr>
            <a:spLocks noGrp="1"/>
          </p:cNvSpPr>
          <p:nvPr>
            <p:ph type="title"/>
          </p:nvPr>
        </p:nvSpPr>
        <p:spPr/>
        <p:txBody>
          <a:bodyPr/>
          <a:lstStyle/>
          <a:p>
            <a:r>
              <a:rPr lang="it-IT" b="1" i="0" dirty="0">
                <a:effectLst/>
                <a:latin typeface="Söhne"/>
              </a:rPr>
              <a:t>Clickteam Fusion</a:t>
            </a:r>
            <a:endParaRPr lang="tr-TR" dirty="0"/>
          </a:p>
        </p:txBody>
      </p:sp>
      <p:sp>
        <p:nvSpPr>
          <p:cNvPr id="3" name="Content Placeholder 2">
            <a:extLst>
              <a:ext uri="{FF2B5EF4-FFF2-40B4-BE49-F238E27FC236}">
                <a16:creationId xmlns:a16="http://schemas.microsoft.com/office/drawing/2014/main" id="{E1633C93-809E-310F-BEA0-498CF29E5885}"/>
              </a:ext>
            </a:extLst>
          </p:cNvPr>
          <p:cNvSpPr>
            <a:spLocks noGrp="1"/>
          </p:cNvSpPr>
          <p:nvPr>
            <p:ph idx="1"/>
          </p:nvPr>
        </p:nvSpPr>
        <p:spPr>
          <a:xfrm>
            <a:off x="1097280" y="1845734"/>
            <a:ext cx="6894195" cy="4023360"/>
          </a:xfrm>
        </p:spPr>
        <p:txBody>
          <a:bodyPr>
            <a:normAutofit fontScale="85000" lnSpcReduction="20000"/>
          </a:bodyPr>
          <a:lstStyle/>
          <a:p>
            <a:pPr algn="l">
              <a:buFont typeface="+mj-lt"/>
              <a:buAutoNum type="arabicPeriod"/>
            </a:pPr>
            <a:r>
              <a:rPr lang="tr-TR" i="0" dirty="0">
                <a:solidFill>
                  <a:schemeClr val="tx1"/>
                </a:solidFill>
                <a:effectLst/>
                <a:latin typeface="Söhne"/>
              </a:rPr>
              <a:t>Olay Tabanlı Programlama: </a:t>
            </a:r>
            <a:r>
              <a:rPr lang="en-US" i="0" dirty="0">
                <a:solidFill>
                  <a:schemeClr val="tx1"/>
                </a:solidFill>
                <a:effectLst/>
                <a:latin typeface="Söhne"/>
              </a:rPr>
              <a:t>K</a:t>
            </a:r>
            <a:r>
              <a:rPr lang="tr-TR" i="0" dirty="0">
                <a:solidFill>
                  <a:schemeClr val="tx1"/>
                </a:solidFill>
                <a:effectLst/>
                <a:latin typeface="Söhne"/>
              </a:rPr>
              <a:t>ullanıcı dostu bir sürükle ve bırak arayüzüne sahiptir ve oyun nesneleri arasındaki etkileşimleri belirlemek için olay tabanlı programlama kullanmanıza olanak tanır. Bu, kod yazma bilgisine ihtiyaç duymadan oyunlar oluşturmanızı sağlar.</a:t>
            </a:r>
          </a:p>
          <a:p>
            <a:pPr algn="l">
              <a:buFont typeface="+mj-lt"/>
              <a:buAutoNum type="arabicPeriod"/>
            </a:pPr>
            <a:r>
              <a:rPr lang="tr-TR" i="0" dirty="0">
                <a:solidFill>
                  <a:schemeClr val="tx1"/>
                </a:solidFill>
                <a:effectLst/>
                <a:latin typeface="Söhne"/>
              </a:rPr>
              <a:t>Çoklu Platform Desteği: </a:t>
            </a:r>
            <a:r>
              <a:rPr lang="en-US" i="0" dirty="0">
                <a:solidFill>
                  <a:schemeClr val="tx1"/>
                </a:solidFill>
                <a:effectLst/>
                <a:latin typeface="Söhne"/>
              </a:rPr>
              <a:t>O</a:t>
            </a:r>
            <a:r>
              <a:rPr lang="tr-TR" i="0" dirty="0">
                <a:solidFill>
                  <a:schemeClr val="tx1"/>
                </a:solidFill>
                <a:effectLst/>
                <a:latin typeface="Söhne"/>
              </a:rPr>
              <a:t>yunlarınızı farklı platformlara (Windows, macOS, iOS, Android, vb.) dağıtmak için özellikler sunar.</a:t>
            </a:r>
          </a:p>
          <a:p>
            <a:pPr algn="l">
              <a:buFont typeface="+mj-lt"/>
              <a:buAutoNum type="arabicPeriod"/>
            </a:pPr>
            <a:r>
              <a:rPr lang="tr-TR" i="0" dirty="0">
                <a:solidFill>
                  <a:schemeClr val="tx1"/>
                </a:solidFill>
                <a:effectLst/>
                <a:latin typeface="Söhne"/>
              </a:rPr>
              <a:t>Grafik ve Ses Desteği: Oyunlarınıza görsel içerik ve ses efektleri eklemek için araçlar ve entegrasyon sunar.</a:t>
            </a:r>
          </a:p>
          <a:p>
            <a:pPr algn="l">
              <a:buFont typeface="+mj-lt"/>
              <a:buAutoNum type="arabicPeriod"/>
            </a:pPr>
            <a:r>
              <a:rPr lang="tr-TR" i="0" dirty="0">
                <a:solidFill>
                  <a:schemeClr val="tx1"/>
                </a:solidFill>
                <a:effectLst/>
                <a:latin typeface="Söhne"/>
              </a:rPr>
              <a:t>Oyun Fiziği ve Simülasyon: Fizik tabanlı oyunlar oluşturmanızı kolaylaştıran özellikler içerir.</a:t>
            </a:r>
          </a:p>
          <a:p>
            <a:pPr algn="l">
              <a:buFont typeface="+mj-lt"/>
              <a:buAutoNum type="arabicPeriod"/>
            </a:pPr>
            <a:r>
              <a:rPr lang="tr-TR" i="0" dirty="0">
                <a:solidFill>
                  <a:schemeClr val="tx1"/>
                </a:solidFill>
                <a:effectLst/>
                <a:latin typeface="Söhne"/>
              </a:rPr>
              <a:t>Mobil ve Dokunmatik Cihaz Desteği: Mobil oyunlar oluşturmak için dokunmatik cihazlara uygun işlevler sunar.</a:t>
            </a:r>
          </a:p>
          <a:p>
            <a:pPr algn="l">
              <a:buFont typeface="+mj-lt"/>
              <a:buAutoNum type="arabicPeriod"/>
            </a:pPr>
            <a:r>
              <a:rPr lang="tr-TR" i="0" dirty="0">
                <a:solidFill>
                  <a:schemeClr val="tx1"/>
                </a:solidFill>
                <a:effectLst/>
                <a:latin typeface="Söhne"/>
              </a:rPr>
              <a:t>Topluluk ve Kaynaklar: Clickteam Fusion kullanıcıları için bir topluluk ve yardım kaynakları bulunur. Bu, sorular sorma, yardım alma ve kaynakları paylaşma için bir platform sağlar.</a:t>
            </a:r>
          </a:p>
          <a:p>
            <a:endParaRPr lang="tr-TR" dirty="0">
              <a:solidFill>
                <a:schemeClr val="tx1"/>
              </a:solidFill>
            </a:endParaRPr>
          </a:p>
        </p:txBody>
      </p:sp>
      <p:pic>
        <p:nvPicPr>
          <p:cNvPr id="1026" name="Picture 2">
            <a:extLst>
              <a:ext uri="{FF2B5EF4-FFF2-40B4-BE49-F238E27FC236}">
                <a16:creationId xmlns:a16="http://schemas.microsoft.com/office/drawing/2014/main" id="{9AB12744-B1F9-34E8-2AF3-B54355D0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16133"/>
            <a:ext cx="368300" cy="5418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1EB06B-D3CC-756A-3883-616CEFDD254A}"/>
              </a:ext>
            </a:extLst>
          </p:cNvPr>
          <p:cNvSpPr>
            <a:spLocks noGrp="1"/>
          </p:cNvSpPr>
          <p:nvPr>
            <p:ph type="sldNum" sz="quarter" idx="12"/>
          </p:nvPr>
        </p:nvSpPr>
        <p:spPr/>
        <p:txBody>
          <a:bodyPr/>
          <a:lstStyle/>
          <a:p>
            <a:fld id="{E31D7E97-3F13-43A1-A0DD-802F88F57C11}" type="slidenum">
              <a:rPr lang="tr-TR" smtClean="0"/>
              <a:t>9</a:t>
            </a:fld>
            <a:endParaRPr lang="tr-TR"/>
          </a:p>
        </p:txBody>
      </p:sp>
      <p:sp>
        <p:nvSpPr>
          <p:cNvPr id="5" name="TextBox 4">
            <a:extLst>
              <a:ext uri="{FF2B5EF4-FFF2-40B4-BE49-F238E27FC236}">
                <a16:creationId xmlns:a16="http://schemas.microsoft.com/office/drawing/2014/main" id="{C127420C-AD58-615A-974F-910F0D6800C2}"/>
              </a:ext>
            </a:extLst>
          </p:cNvPr>
          <p:cNvSpPr txBox="1"/>
          <p:nvPr/>
        </p:nvSpPr>
        <p:spPr>
          <a:xfrm>
            <a:off x="7991475" y="1737360"/>
            <a:ext cx="3457575" cy="923330"/>
          </a:xfrm>
          <a:prstGeom prst="rect">
            <a:avLst/>
          </a:prstGeom>
          <a:noFill/>
        </p:spPr>
        <p:txBody>
          <a:bodyPr wrap="square" rtlCol="0">
            <a:spAutoFit/>
          </a:bodyPr>
          <a:lstStyle/>
          <a:p>
            <a:pPr algn="l">
              <a:buFont typeface="+mj-lt"/>
              <a:buAutoNum type="arabicPeriod"/>
            </a:pPr>
            <a:r>
              <a:rPr lang="en-US" dirty="0">
                <a:latin typeface="Söhne"/>
              </a:rPr>
              <a:t> </a:t>
            </a:r>
            <a:r>
              <a:rPr lang="tr-TR" i="0" dirty="0">
                <a:effectLst/>
                <a:latin typeface="Söhne"/>
              </a:rPr>
              <a:t>Five Nights at Freddy's (2014</a:t>
            </a:r>
            <a:r>
              <a:rPr lang="en-US" i="0" dirty="0">
                <a:effectLst/>
                <a:latin typeface="Söhne"/>
              </a:rPr>
              <a:t>)</a:t>
            </a:r>
          </a:p>
          <a:p>
            <a:pPr algn="l">
              <a:buFont typeface="+mj-lt"/>
              <a:buAutoNum type="arabicPeriod"/>
            </a:pPr>
            <a:r>
              <a:rPr lang="en-US" dirty="0">
                <a:latin typeface="Söhne"/>
              </a:rPr>
              <a:t> </a:t>
            </a:r>
            <a:r>
              <a:rPr lang="tr-TR" i="0" dirty="0">
                <a:effectLst/>
                <a:latin typeface="Söhne"/>
              </a:rPr>
              <a:t>Cave Story+ (2011</a:t>
            </a:r>
            <a:r>
              <a:rPr lang="en-US" i="0" dirty="0">
                <a:effectLst/>
                <a:latin typeface="Söhne"/>
              </a:rPr>
              <a:t>)</a:t>
            </a:r>
          </a:p>
          <a:p>
            <a:pPr algn="l">
              <a:buFont typeface="+mj-lt"/>
              <a:buAutoNum type="arabicPeriod"/>
            </a:pPr>
            <a:r>
              <a:rPr lang="en-US" dirty="0">
                <a:latin typeface="Söhne"/>
              </a:rPr>
              <a:t> </a:t>
            </a:r>
            <a:r>
              <a:rPr lang="tr-TR" i="0" dirty="0">
                <a:effectLst/>
                <a:latin typeface="Söhne"/>
              </a:rPr>
              <a:t>Undertale (20</a:t>
            </a:r>
            <a:r>
              <a:rPr lang="en-US" i="0" dirty="0">
                <a:effectLst/>
                <a:latin typeface="Söhne"/>
              </a:rPr>
              <a:t>05)</a:t>
            </a:r>
            <a:endParaRPr lang="tr-TR" i="0" dirty="0">
              <a:effectLst/>
              <a:latin typeface="Söhne"/>
            </a:endParaRPr>
          </a:p>
        </p:txBody>
      </p:sp>
      <p:pic>
        <p:nvPicPr>
          <p:cNvPr id="7170" name="Picture 2" descr="Five Nights at Freddy's 2 — Yandex Games servisinde ücretsiz çevrimiçi oyun  oynayın">
            <a:extLst>
              <a:ext uri="{FF2B5EF4-FFF2-40B4-BE49-F238E27FC236}">
                <a16:creationId xmlns:a16="http://schemas.microsoft.com/office/drawing/2014/main" id="{63507307-49C2-0A5B-B8B1-AA596AAFD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475" y="3168611"/>
            <a:ext cx="36576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532920"/>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1270</TotalTime>
  <Words>1742</Words>
  <Application>Microsoft Macintosh PowerPoint</Application>
  <PresentationFormat>Widescreen</PresentationFormat>
  <Paragraphs>214</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Lucida Grande</vt:lpstr>
      <vt:lpstr>Söhne</vt:lpstr>
      <vt:lpstr>Retrospect</vt:lpstr>
      <vt:lpstr>OYUN GELİŞTİRME ARAÇLARI</vt:lpstr>
      <vt:lpstr>İçindekiler</vt:lpstr>
      <vt:lpstr>Oyun geliştirme araçları nedir?</vt:lpstr>
      <vt:lpstr>Adventure Construction Set  </vt:lpstr>
      <vt:lpstr>PowerPoint Presentation</vt:lpstr>
      <vt:lpstr>Game Boy Development Kit</vt:lpstr>
      <vt:lpstr>RPG Maker</vt:lpstr>
      <vt:lpstr>PowerPoint Presentation</vt:lpstr>
      <vt:lpstr>Clickteam Fusion</vt:lpstr>
      <vt:lpstr>Adventure Game Studio</vt:lpstr>
      <vt:lpstr>PowerPoint Presentation</vt:lpstr>
      <vt:lpstr>Oyun motoru elemanları ve fonksiyonları</vt:lpstr>
      <vt:lpstr>3D Motorların Gelişimi</vt:lpstr>
      <vt:lpstr>Id Tech - Doom</vt:lpstr>
      <vt:lpstr>The Build Engine</vt:lpstr>
      <vt:lpstr>Quake Engine</vt:lpstr>
      <vt:lpstr>Unreal Engine</vt:lpstr>
      <vt:lpstr>Unity 3D</vt:lpstr>
      <vt:lpstr>CryEngine</vt:lpstr>
      <vt:lpstr>Source Engine</vt:lpstr>
      <vt:lpstr>Godot Engine</vt:lpstr>
      <vt:lpstr>Creation Engine</vt:lpstr>
      <vt:lpstr>Lumberyard</vt:lpstr>
      <vt:lpstr>Oyun Tasarım Araçları nedir?</vt:lpstr>
      <vt:lpstr>Oyun Dünyası Tasarlamak İçin Kullanılan Araçlar</vt:lpstr>
      <vt:lpstr>3D Modelleme ve Animasyon Araçları</vt:lpstr>
      <vt:lpstr>Oyun Prototiplemesi ve Tasarım Dokümantasyonu Araçları</vt:lpstr>
      <vt:lpstr>Soru – Cevap Bölümü</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İLK OYUN GELİŞTİRME ARAÇLARI</dc:title>
  <dc:creator>Proven</dc:creator>
  <cp:lastModifiedBy>ALPAY BILGIC</cp:lastModifiedBy>
  <cp:revision>9</cp:revision>
  <dcterms:created xsi:type="dcterms:W3CDTF">2023-10-23T19:11:14Z</dcterms:created>
  <dcterms:modified xsi:type="dcterms:W3CDTF">2023-10-25T15:27:30Z</dcterms:modified>
</cp:coreProperties>
</file>