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10FBB-C8F7-49E4-83A7-C3EB3B274EDD}" v="1222" dt="2023-11-07T22:25:31.014"/>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86" d="100"/>
          <a:sy n="86" d="100"/>
        </p:scale>
        <p:origin x="6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Wednesday, November 8,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1269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Wednesday, November 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2334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Wednesday, November 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82861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Wednesday, November 8,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38972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Wednesday, November 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09103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Wednesday, November 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03553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Wednesday, November 8,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59392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Wednesday, November 8,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35148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Wednesday, November 8,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57326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Wednesday, November 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64442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Wednesday, November 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32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Wednesday, November 8,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446034805"/>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s://www.berklee.edu/careers/roles/sound-designer-gam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ctrTitle"/>
          </p:nvPr>
        </p:nvSpPr>
        <p:spPr>
          <a:xfrm>
            <a:off x="6480000" y="1449388"/>
            <a:ext cx="5015638" cy="2075012"/>
          </a:xfrm>
        </p:spPr>
        <p:txBody>
          <a:bodyPr>
            <a:normAutofit fontScale="90000"/>
          </a:bodyPr>
          <a:lstStyle/>
          <a:p>
            <a:r>
              <a:rPr lang="tr-TR" dirty="0" err="1">
                <a:latin typeface="ADLaM Display"/>
                <a:ea typeface="Calibri Light"/>
                <a:cs typeface="Calibri Light"/>
              </a:rPr>
              <a:t>Roles</a:t>
            </a:r>
            <a:r>
              <a:rPr lang="tr-TR" dirty="0">
                <a:latin typeface="ADLaM Display"/>
                <a:ea typeface="Calibri Light"/>
                <a:cs typeface="Calibri Light"/>
              </a:rPr>
              <a:t> </a:t>
            </a:r>
            <a:r>
              <a:rPr lang="tr-TR" dirty="0" err="1">
                <a:latin typeface="ADLaM Display"/>
                <a:ea typeface="Calibri Light"/>
                <a:cs typeface="Calibri Light"/>
              </a:rPr>
              <a:t>ın</a:t>
            </a:r>
            <a:r>
              <a:rPr lang="tr-TR" dirty="0">
                <a:latin typeface="ADLaM Display"/>
                <a:ea typeface="Calibri Light"/>
                <a:cs typeface="Calibri Light"/>
              </a:rPr>
              <a:t> </a:t>
            </a:r>
            <a:r>
              <a:rPr lang="tr-TR" dirty="0" err="1">
                <a:latin typeface="ADLaM Display"/>
                <a:ea typeface="Calibri Light"/>
                <a:cs typeface="Calibri Light"/>
              </a:rPr>
              <a:t>gamıng</a:t>
            </a:r>
            <a:r>
              <a:rPr lang="tr-TR" dirty="0">
                <a:latin typeface="ADLaM Display"/>
                <a:ea typeface="Calibri Light"/>
                <a:cs typeface="Calibri Light"/>
              </a:rPr>
              <a:t> </a:t>
            </a:r>
            <a:r>
              <a:rPr lang="tr-TR" dirty="0" err="1">
                <a:latin typeface="ADLaM Display"/>
                <a:ea typeface="Calibri Light"/>
                <a:cs typeface="Calibri Light"/>
              </a:rPr>
              <a:t>ındustry</a:t>
            </a:r>
            <a:endParaRPr lang="tr-TR" dirty="0" err="1">
              <a:latin typeface="ADLaM Display"/>
              <a:ea typeface="ADLaM Display"/>
              <a:cs typeface="ADLaM Display"/>
            </a:endParaRPr>
          </a:p>
        </p:txBody>
      </p:sp>
      <p:pic>
        <p:nvPicPr>
          <p:cNvPr id="4" name="Picture 3" descr="Canlı renk splashvektör arka planı">
            <a:extLst>
              <a:ext uri="{FF2B5EF4-FFF2-40B4-BE49-F238E27FC236}">
                <a16:creationId xmlns:a16="http://schemas.microsoft.com/office/drawing/2014/main" id="{15008AF6-B545-5200-1945-99B51EF29C60}"/>
              </a:ext>
            </a:extLst>
          </p:cNvPr>
          <p:cNvPicPr>
            <a:picLocks noChangeAspect="1"/>
          </p:cNvPicPr>
          <p:nvPr/>
        </p:nvPicPr>
        <p:blipFill rotWithShape="1">
          <a:blip r:embed="rId2"/>
          <a:srcRect l="25450" r="15911" b="-2"/>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674425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err="1">
                <a:latin typeface="ADLaM Display"/>
                <a:ea typeface="ADLaM Display"/>
                <a:cs typeface="ADLaM Display"/>
              </a:rPr>
              <a:t>Texture</a:t>
            </a:r>
            <a:r>
              <a:rPr lang="tr-TR" sz="3200" b="1" dirty="0">
                <a:latin typeface="ADLaM Display"/>
                <a:ea typeface="ADLaM Display"/>
                <a:cs typeface="ADLaM Display"/>
              </a:rPr>
              <a:t> </a:t>
            </a:r>
            <a:r>
              <a:rPr lang="tr-TR" sz="3200" b="1" dirty="0" err="1">
                <a:latin typeface="ADLaM Display"/>
                <a:ea typeface="ADLaM Display"/>
                <a:cs typeface="ADLaM Display"/>
              </a:rPr>
              <a:t>Material</a:t>
            </a:r>
            <a:r>
              <a:rPr lang="tr-TR" sz="3200" b="1" dirty="0">
                <a:latin typeface="ADLaM Display"/>
                <a:ea typeface="ADLaM Display"/>
                <a:cs typeface="ADLaM Display"/>
              </a:rPr>
              <a:t> Artist</a:t>
            </a:r>
            <a:endParaRPr lang="tr-TR"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875180"/>
          </a:xfrm>
        </p:spPr>
        <p:txBody>
          <a:bodyPr vert="horz" lIns="0" tIns="0" rIns="0" bIns="0" rtlCol="0" anchor="t">
            <a:noAutofit/>
          </a:bodyPr>
          <a:lstStyle/>
          <a:p>
            <a:pPr>
              <a:buNone/>
            </a:pPr>
            <a:r>
              <a:rPr lang="en-US" sz="1400" dirty="0">
                <a:solidFill>
                  <a:srgbClr val="FFFFFF"/>
                </a:solidFill>
                <a:latin typeface="ADLaM Display"/>
                <a:ea typeface="+mn-lt"/>
                <a:cs typeface="+mn-lt"/>
              </a:rPr>
              <a:t>Models without textures would be like Doom without the BFG. 😉 No flava.</a:t>
            </a:r>
            <a:endParaRPr lang="tr-TR" sz="1400">
              <a:solidFill>
                <a:srgbClr val="FFFFFF">
                  <a:alpha val="58000"/>
                </a:srgbClr>
              </a:solidFill>
              <a:latin typeface="ADLaM Display"/>
              <a:ea typeface="ADLaM Display"/>
              <a:cs typeface="ADLaM Display"/>
            </a:endParaRPr>
          </a:p>
          <a:p>
            <a:pPr>
              <a:buNone/>
            </a:pPr>
            <a:r>
              <a:rPr lang="en-US" sz="1400" dirty="0">
                <a:solidFill>
                  <a:srgbClr val="FFFFFF"/>
                </a:solidFill>
                <a:latin typeface="ADLaM Display"/>
                <a:ea typeface="+mn-lt"/>
                <a:cs typeface="+mn-lt"/>
              </a:rPr>
              <a:t>Textures are 2D images wrapped around 3D models. You might think of it as creating skin for each model.</a:t>
            </a:r>
            <a:endParaRPr lang="en-US" sz="1400">
              <a:solidFill>
                <a:srgbClr val="FFFFFF">
                  <a:alpha val="58000"/>
                </a:srgbClr>
              </a:solidFill>
              <a:latin typeface="ADLaM Display"/>
              <a:ea typeface="ADLaM Display"/>
              <a:cs typeface="ADLaM Display"/>
            </a:endParaRPr>
          </a:p>
          <a:p>
            <a:pPr>
              <a:buNone/>
            </a:pPr>
            <a:r>
              <a:rPr lang="en-US" sz="1400" dirty="0">
                <a:solidFill>
                  <a:srgbClr val="FFFFFF"/>
                </a:solidFill>
                <a:latin typeface="ADLaM Display"/>
                <a:ea typeface="+mn-lt"/>
                <a:cs typeface="+mn-lt"/>
              </a:rPr>
              <a:t>Texture artists often combine different textures to create believable materials to sell what an object should look like to the player.</a:t>
            </a:r>
            <a:endParaRPr lang="en-US" sz="1400">
              <a:solidFill>
                <a:srgbClr val="FFFFFF">
                  <a:alpha val="58000"/>
                </a:srgbClr>
              </a:solidFill>
              <a:latin typeface="ADLaM Display"/>
              <a:ea typeface="ADLaM Display"/>
              <a:cs typeface="ADLaM Display"/>
            </a:endParaRPr>
          </a:p>
          <a:p>
            <a:pPr marL="0" indent="0">
              <a:buNone/>
            </a:pPr>
            <a:endParaRPr lang="en-US" sz="1400" dirty="0">
              <a:solidFill>
                <a:schemeClr val="tx2"/>
              </a:solidFill>
              <a:latin typeface="ADLaM Display"/>
              <a:ea typeface="ADLaM Display"/>
              <a:cs typeface="ADLaM Display"/>
            </a:endParaRPr>
          </a:p>
        </p:txBody>
      </p:sp>
      <p:pic>
        <p:nvPicPr>
          <p:cNvPr id="4" name="Resim 3" descr="Araba parçası, motor içeren bir resim&#10;&#10;Açıklama otomatik olarak oluşturuldu">
            <a:extLst>
              <a:ext uri="{FF2B5EF4-FFF2-40B4-BE49-F238E27FC236}">
                <a16:creationId xmlns:a16="http://schemas.microsoft.com/office/drawing/2014/main" id="{774DD6AC-D741-0759-C6EF-96C6D2B5C74C}"/>
              </a:ext>
            </a:extLst>
          </p:cNvPr>
          <p:cNvPicPr>
            <a:picLocks noChangeAspect="1"/>
          </p:cNvPicPr>
          <p:nvPr/>
        </p:nvPicPr>
        <p:blipFill>
          <a:blip r:embed="rId2"/>
          <a:stretch>
            <a:fillRect/>
          </a:stretch>
        </p:blipFill>
        <p:spPr>
          <a:xfrm>
            <a:off x="2854854" y="2813367"/>
            <a:ext cx="6096000" cy="3427307"/>
          </a:xfrm>
          <a:prstGeom prst="rect">
            <a:avLst/>
          </a:prstGeom>
        </p:spPr>
      </p:pic>
    </p:spTree>
    <p:extLst>
      <p:ext uri="{BB962C8B-B14F-4D97-AF65-F5344CB8AC3E}">
        <p14:creationId xmlns:p14="http://schemas.microsoft.com/office/powerpoint/2010/main" val="3213723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err="1">
                <a:latin typeface="ADLaM Display"/>
                <a:ea typeface="ADLaM Display"/>
                <a:cs typeface="ADLaM Display"/>
              </a:rPr>
              <a:t>Lighting</a:t>
            </a:r>
            <a:r>
              <a:rPr lang="tr-TR" sz="3200" b="1" dirty="0">
                <a:latin typeface="ADLaM Display"/>
                <a:ea typeface="ADLaM Display"/>
                <a:cs typeface="ADLaM Display"/>
              </a:rPr>
              <a:t> Artist</a:t>
            </a:r>
            <a:endParaRPr lang="tr-TR"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875180"/>
          </a:xfrm>
        </p:spPr>
        <p:txBody>
          <a:bodyPr vert="horz" lIns="0" tIns="0" rIns="0" bIns="0" rtlCol="0" anchor="t">
            <a:noAutofit/>
          </a:bodyPr>
          <a:lstStyle/>
          <a:p>
            <a:pPr>
              <a:buNone/>
            </a:pPr>
            <a:r>
              <a:rPr lang="en-US" sz="1400" dirty="0">
                <a:solidFill>
                  <a:srgbClr val="FFFFFF"/>
                </a:solidFill>
                <a:latin typeface="ADLaM Display"/>
                <a:ea typeface="+mn-lt"/>
                <a:cs typeface="+mn-lt"/>
              </a:rPr>
              <a:t>Lightning artists work with the game engine (they need technical knowledge) to place and set up light in the game. That means in the world, on the levels, in the rooms.</a:t>
            </a:r>
            <a:endParaRPr lang="tr-TR" sz="1400">
              <a:solidFill>
                <a:srgbClr val="FFFFFF">
                  <a:alpha val="58000"/>
                </a:srgbClr>
              </a:solidFill>
              <a:latin typeface="ADLaM Display"/>
              <a:ea typeface="+mn-lt"/>
              <a:cs typeface="+mn-lt"/>
            </a:endParaRPr>
          </a:p>
        </p:txBody>
      </p:sp>
      <p:pic>
        <p:nvPicPr>
          <p:cNvPr id="5" name="Resim 4" descr="gökyüzü, siluet, ağaç, dış mekan içeren bir resim&#10;&#10;Açıklama otomatik olarak oluşturuldu">
            <a:extLst>
              <a:ext uri="{FF2B5EF4-FFF2-40B4-BE49-F238E27FC236}">
                <a16:creationId xmlns:a16="http://schemas.microsoft.com/office/drawing/2014/main" id="{78330CA7-11C2-B4CF-0BD3-2B5904DA7A00}"/>
              </a:ext>
            </a:extLst>
          </p:cNvPr>
          <p:cNvPicPr>
            <a:picLocks noChangeAspect="1"/>
          </p:cNvPicPr>
          <p:nvPr/>
        </p:nvPicPr>
        <p:blipFill>
          <a:blip r:embed="rId2"/>
          <a:stretch>
            <a:fillRect/>
          </a:stretch>
        </p:blipFill>
        <p:spPr>
          <a:xfrm>
            <a:off x="1897063" y="2505852"/>
            <a:ext cx="9196916" cy="3841254"/>
          </a:xfrm>
          <a:prstGeom prst="rect">
            <a:avLst/>
          </a:prstGeom>
        </p:spPr>
      </p:pic>
    </p:spTree>
    <p:extLst>
      <p:ext uri="{BB962C8B-B14F-4D97-AF65-F5344CB8AC3E}">
        <p14:creationId xmlns:p14="http://schemas.microsoft.com/office/powerpoint/2010/main" val="2286143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619200"/>
            <a:ext cx="4991961" cy="1477328"/>
          </a:xfrm>
        </p:spPr>
        <p:txBody>
          <a:bodyPr wrap="square" anchor="ctr">
            <a:normAutofit/>
          </a:bodyPr>
          <a:lstStyle/>
          <a:p>
            <a:pPr algn="ctr"/>
            <a:r>
              <a:rPr lang="tr-TR" sz="3200" b="1" err="1">
                <a:latin typeface="ADLaM Display"/>
                <a:ea typeface="ADLaM Display"/>
                <a:cs typeface="ADLaM Display"/>
              </a:rPr>
              <a:t>Concept</a:t>
            </a:r>
            <a:r>
              <a:rPr lang="tr-TR" sz="3200" b="1" dirty="0">
                <a:latin typeface="ADLaM Display"/>
                <a:ea typeface="ADLaM Display"/>
                <a:cs typeface="ADLaM Display"/>
              </a:rPr>
              <a:t> </a:t>
            </a:r>
            <a:br>
              <a:rPr lang="tr-TR" sz="3200" b="1" dirty="0">
                <a:latin typeface="ADLaM Display"/>
                <a:ea typeface="ADLaM Display"/>
                <a:cs typeface="ADLaM Display"/>
              </a:rPr>
            </a:br>
            <a:r>
              <a:rPr lang="tr-TR" sz="3200" b="1" dirty="0">
                <a:latin typeface="ADLaM Display"/>
                <a:ea typeface="ADLaM Display"/>
                <a:cs typeface="ADLaM Display"/>
              </a:rPr>
              <a:t>Artist</a:t>
            </a:r>
            <a:endParaRPr lang="tr-TR" sz="320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720000" y="2541600"/>
            <a:ext cx="4991962" cy="3216273"/>
          </a:xfrm>
        </p:spPr>
        <p:txBody>
          <a:bodyPr vert="horz" lIns="0" tIns="0" rIns="0" bIns="0" rtlCol="0" anchor="t">
            <a:normAutofit/>
          </a:bodyPr>
          <a:lstStyle/>
          <a:p>
            <a:pPr>
              <a:lnSpc>
                <a:spcPct val="110000"/>
              </a:lnSpc>
              <a:buNone/>
            </a:pPr>
            <a:r>
              <a:rPr lang="en-US" sz="1400" dirty="0">
                <a:solidFill>
                  <a:schemeClr val="tx2"/>
                </a:solidFill>
                <a:latin typeface="ADLaM Display"/>
                <a:ea typeface="+mn-lt"/>
                <a:cs typeface="+mn-lt"/>
              </a:rPr>
              <a:t>Concept artists’ job is to create a visual interpretation of the design team’s ideas, so everyone knows what the game (and in-game elements) would look like. So their work is more of a blueprint, a guidance for the other team members. (Like 3D Artists, animators, etc.)</a:t>
            </a:r>
            <a:endParaRPr lang="tr-TR" sz="1400" dirty="0">
              <a:solidFill>
                <a:schemeClr val="tx2"/>
              </a:solidFill>
              <a:latin typeface="ADLaM Display"/>
              <a:ea typeface="ADLaM Display"/>
              <a:cs typeface="ADLaM Display"/>
            </a:endParaRPr>
          </a:p>
          <a:p>
            <a:pPr>
              <a:lnSpc>
                <a:spcPct val="110000"/>
              </a:lnSpc>
              <a:buNone/>
            </a:pPr>
            <a:r>
              <a:rPr lang="en-US" sz="1400" dirty="0">
                <a:solidFill>
                  <a:schemeClr val="tx2"/>
                </a:solidFill>
                <a:latin typeface="ADLaM Display"/>
                <a:ea typeface="+mn-lt"/>
                <a:cs typeface="+mn-lt"/>
              </a:rPr>
              <a:t>They’re working according to the brief they were given by the Art Director (or the Design team). They need to produce art fast to check the different variations.</a:t>
            </a:r>
          </a:p>
          <a:p>
            <a:pPr>
              <a:lnSpc>
                <a:spcPct val="110000"/>
              </a:lnSpc>
              <a:buNone/>
            </a:pPr>
            <a:r>
              <a:rPr lang="en-US" sz="1400" dirty="0">
                <a:solidFill>
                  <a:schemeClr val="tx2"/>
                </a:solidFill>
                <a:latin typeface="ADLaM Display"/>
                <a:ea typeface="+mn-lt"/>
                <a:cs typeface="+mn-lt"/>
              </a:rPr>
              <a:t>Concept Artists can specialize in different topics. Like some people design only the environments or characters. Others may work only on vehicles.</a:t>
            </a:r>
          </a:p>
          <a:p>
            <a:pPr>
              <a:lnSpc>
                <a:spcPct val="110000"/>
              </a:lnSpc>
              <a:buNone/>
            </a:pPr>
            <a:endParaRPr lang="en-US" sz="1400" dirty="0">
              <a:solidFill>
                <a:schemeClr val="tx2"/>
              </a:solidFill>
              <a:latin typeface="ADLaM Display"/>
              <a:ea typeface="+mn-lt"/>
              <a:cs typeface="+mn-lt"/>
            </a:endParaRPr>
          </a:p>
        </p:txBody>
      </p:sp>
      <p:pic>
        <p:nvPicPr>
          <p:cNvPr id="4" name="Resim 3" descr="video oyunu yazılımı, bilgisayar oyunu, ekran görüntüsü, strateji video oyunu içeren bir resim&#10;&#10;Açıklama otomatik olarak oluşturuldu">
            <a:extLst>
              <a:ext uri="{FF2B5EF4-FFF2-40B4-BE49-F238E27FC236}">
                <a16:creationId xmlns:a16="http://schemas.microsoft.com/office/drawing/2014/main" id="{4FEEDB7D-808C-715D-30F5-6E814EC18E91}"/>
              </a:ext>
            </a:extLst>
          </p:cNvPr>
          <p:cNvPicPr>
            <a:picLocks noChangeAspect="1"/>
          </p:cNvPicPr>
          <p:nvPr/>
        </p:nvPicPr>
        <p:blipFill>
          <a:blip r:embed="rId2"/>
          <a:stretch>
            <a:fillRect/>
          </a:stretch>
        </p:blipFill>
        <p:spPr>
          <a:xfrm>
            <a:off x="6444525" y="2014256"/>
            <a:ext cx="5014800" cy="2820825"/>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402365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a:latin typeface="ADLaM Display"/>
                <a:ea typeface="ADLaM Display"/>
                <a:cs typeface="ADLaM Display"/>
              </a:rPr>
              <a:t>2D </a:t>
            </a:r>
            <a:r>
              <a:rPr lang="tr-TR" sz="3200" b="1" dirty="0" err="1">
                <a:latin typeface="ADLaM Display"/>
                <a:ea typeface="ADLaM Display"/>
                <a:cs typeface="ADLaM Display"/>
              </a:rPr>
              <a:t>illustrator</a:t>
            </a:r>
            <a:endParaRPr lang="tr-TR" dirty="0" err="1"/>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28106" y="251567"/>
            <a:ext cx="7185887" cy="1208430"/>
          </a:xfrm>
        </p:spPr>
        <p:txBody>
          <a:bodyPr vert="horz" lIns="0" tIns="0" rIns="0" bIns="0" rtlCol="0" anchor="t">
            <a:noAutofit/>
          </a:bodyPr>
          <a:lstStyle/>
          <a:p>
            <a:pPr marL="0" indent="0"/>
            <a:r>
              <a:rPr lang="en-US" sz="1400" dirty="0">
                <a:solidFill>
                  <a:srgbClr val="FFFFFF"/>
                </a:solidFill>
                <a:latin typeface="ADLaM Display"/>
                <a:ea typeface="+mn-lt"/>
                <a:cs typeface="+mn-lt"/>
              </a:rPr>
              <a:t> While Concept Artist’s job is to produce more of a sketch of an idea, Illustrators are spending their time creating finished game art pieces.</a:t>
            </a:r>
            <a:endParaRPr lang="en-US" sz="1400" dirty="0">
              <a:solidFill>
                <a:srgbClr val="FFFFFF">
                  <a:alpha val="58000"/>
                </a:srgbClr>
              </a:solidFill>
              <a:latin typeface="ADLaM Display"/>
              <a:ea typeface="+mn-lt"/>
              <a:cs typeface="+mn-lt"/>
            </a:endParaRPr>
          </a:p>
          <a:p>
            <a:r>
              <a:rPr lang="en-US" sz="1400" dirty="0">
                <a:solidFill>
                  <a:srgbClr val="FFFFFF"/>
                </a:solidFill>
                <a:latin typeface="ADLaM Display"/>
                <a:ea typeface="+mn-lt"/>
                <a:cs typeface="+mn-lt"/>
              </a:rPr>
              <a:t>They make all those very detailed box arts that you can admire on the covers of boxes or promotional art that you can often see on the banners. They are the digital artists who create all posters that could be added to the collector’s editions. You get the idea.</a:t>
            </a:r>
            <a:endParaRPr lang="en-US" sz="1400">
              <a:solidFill>
                <a:srgbClr val="FFFFFF">
                  <a:alpha val="58000"/>
                </a:srgbClr>
              </a:solidFill>
              <a:latin typeface="ADLaM Display"/>
              <a:ea typeface="ADLaM Display"/>
              <a:cs typeface="ADLaM Display"/>
            </a:endParaRPr>
          </a:p>
          <a:p>
            <a:r>
              <a:rPr lang="en-US" sz="1400" dirty="0">
                <a:solidFill>
                  <a:srgbClr val="FFFFFF"/>
                </a:solidFill>
                <a:latin typeface="ADLaM Display"/>
                <a:ea typeface="+mn-lt"/>
                <a:cs typeface="+mn-lt"/>
              </a:rPr>
              <a:t>To explain the difference:</a:t>
            </a:r>
            <a:endParaRPr lang="en-US" sz="1400">
              <a:solidFill>
                <a:srgbClr val="FFFFFF">
                  <a:alpha val="58000"/>
                </a:srgbClr>
              </a:solidFill>
              <a:latin typeface="ADLaM Display"/>
              <a:ea typeface="ADLaM Display"/>
              <a:cs typeface="ADLaM Display"/>
            </a:endParaRPr>
          </a:p>
          <a:p>
            <a:r>
              <a:rPr lang="en-US" sz="1400" dirty="0">
                <a:solidFill>
                  <a:srgbClr val="FFFFFF"/>
                </a:solidFill>
                <a:latin typeface="ADLaM Display"/>
                <a:ea typeface="+mn-lt"/>
                <a:cs typeface="+mn-lt"/>
              </a:rPr>
              <a:t>It’s completely fine to spend a week creating a promo Illustration. However, concept artists taking the same amount of time drawing a variant of some clothing could be in trouble.</a:t>
            </a:r>
            <a:endParaRPr lang="en-US" sz="1400">
              <a:solidFill>
                <a:srgbClr val="FFFFFF">
                  <a:alpha val="58000"/>
                </a:srgbClr>
              </a:solidFill>
              <a:latin typeface="ADLaM Display"/>
              <a:ea typeface="+mn-lt"/>
              <a:cs typeface="+mn-lt"/>
            </a:endParaRPr>
          </a:p>
          <a:p>
            <a:pPr marL="0" indent="0"/>
            <a:endParaRPr lang="en-US" sz="1400" dirty="0">
              <a:latin typeface="ADLaM Display"/>
            </a:endParaRPr>
          </a:p>
          <a:p>
            <a:pPr>
              <a:lnSpc>
                <a:spcPct val="110000"/>
              </a:lnSpc>
            </a:pPr>
            <a:endParaRPr lang="tr-TR" sz="1400" dirty="0">
              <a:solidFill>
                <a:srgbClr val="FFFFFF">
                  <a:alpha val="58000"/>
                </a:srgbClr>
              </a:solidFill>
              <a:latin typeface="ADLaM Display"/>
              <a:ea typeface="ADLaM Display"/>
              <a:cs typeface="ADLaM Display"/>
            </a:endParaRPr>
          </a:p>
        </p:txBody>
      </p:sp>
      <p:pic>
        <p:nvPicPr>
          <p:cNvPr id="4" name="Resim 3" descr="ateş, yangın, ekran görüntüsü, ısı, bilgisayar oyunu içeren bir resim&#10;&#10;Açıklama otomatik olarak oluşturuldu">
            <a:extLst>
              <a:ext uri="{FF2B5EF4-FFF2-40B4-BE49-F238E27FC236}">
                <a16:creationId xmlns:a16="http://schemas.microsoft.com/office/drawing/2014/main" id="{7D9C91B9-ADD5-4EF0-C4A7-CD896670FBF5}"/>
              </a:ext>
            </a:extLst>
          </p:cNvPr>
          <p:cNvPicPr>
            <a:picLocks noChangeAspect="1"/>
          </p:cNvPicPr>
          <p:nvPr/>
        </p:nvPicPr>
        <p:blipFill>
          <a:blip r:embed="rId2"/>
          <a:stretch>
            <a:fillRect/>
          </a:stretch>
        </p:blipFill>
        <p:spPr>
          <a:xfrm>
            <a:off x="2005542" y="3431117"/>
            <a:ext cx="8498416" cy="3133725"/>
          </a:xfrm>
          <a:prstGeom prst="rect">
            <a:avLst/>
          </a:prstGeom>
        </p:spPr>
      </p:pic>
    </p:spTree>
    <p:extLst>
      <p:ext uri="{BB962C8B-B14F-4D97-AF65-F5344CB8AC3E}">
        <p14:creationId xmlns:p14="http://schemas.microsoft.com/office/powerpoint/2010/main" val="2677025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a:latin typeface="ADLaM Display"/>
                <a:ea typeface="ADLaM Display"/>
                <a:cs typeface="ADLaM Display"/>
              </a:rPr>
              <a:t>VFX Artist</a:t>
            </a:r>
            <a:endParaRPr lang="tr-TR"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28106" y="251567"/>
            <a:ext cx="7185887" cy="2658346"/>
          </a:xfrm>
        </p:spPr>
        <p:txBody>
          <a:bodyPr vert="horz" lIns="0" tIns="0" rIns="0" bIns="0" rtlCol="0" anchor="t">
            <a:noAutofit/>
          </a:bodyPr>
          <a:lstStyle/>
          <a:p>
            <a:pPr marL="0" indent="0"/>
            <a:r>
              <a:rPr lang="en-US" sz="1600" dirty="0">
                <a:solidFill>
                  <a:srgbClr val="FFFFFF"/>
                </a:solidFill>
                <a:latin typeface="ADLaM Display"/>
                <a:ea typeface="+mn-lt"/>
                <a:cs typeface="+mn-lt"/>
              </a:rPr>
              <a:t> </a:t>
            </a:r>
            <a:r>
              <a:rPr lang="en-US" sz="1600">
                <a:solidFill>
                  <a:srgbClr val="FFFFFF"/>
                </a:solidFill>
                <a:latin typeface="ADLaM Display"/>
                <a:ea typeface="+mn-lt"/>
                <a:cs typeface="+mn-lt"/>
              </a:rPr>
              <a:t>Smoke, fog, explosions, magical auras. It’s all in the game, thanks to your friendly neighborhood VFX artists.</a:t>
            </a:r>
            <a:endParaRPr lang="en-US" sz="1600">
              <a:solidFill>
                <a:srgbClr val="FFFFFF">
                  <a:alpha val="58000"/>
                </a:srgbClr>
              </a:solidFill>
              <a:latin typeface="ADLaM Display"/>
              <a:ea typeface="+mn-lt"/>
              <a:cs typeface="+mn-lt"/>
            </a:endParaRPr>
          </a:p>
          <a:p>
            <a:r>
              <a:rPr lang="en-US" sz="1600" dirty="0">
                <a:solidFill>
                  <a:srgbClr val="FFFFFF"/>
                </a:solidFill>
                <a:latin typeface="ADLaM Display"/>
                <a:ea typeface="+mn-lt"/>
                <a:cs typeface="+mn-lt"/>
              </a:rPr>
              <a:t>3D VFX artists create and place particles, which are eating up your precious FPS’. 😉</a:t>
            </a:r>
            <a:endParaRPr lang="en-US" sz="1600">
              <a:solidFill>
                <a:srgbClr val="FFFFFF">
                  <a:alpha val="58000"/>
                </a:srgbClr>
              </a:solidFill>
              <a:latin typeface="ADLaM Display"/>
              <a:ea typeface="ADLaM Display"/>
              <a:cs typeface="ADLaM Display"/>
            </a:endParaRPr>
          </a:p>
          <a:p>
            <a:r>
              <a:rPr lang="en-US" sz="1600" dirty="0">
                <a:solidFill>
                  <a:srgbClr val="FFFFFF"/>
                </a:solidFill>
                <a:latin typeface="ADLaM Display"/>
                <a:ea typeface="+mn-lt"/>
                <a:cs typeface="+mn-lt"/>
              </a:rPr>
              <a:t>2D VFX artists create tons of custom animations.</a:t>
            </a:r>
            <a:endParaRPr lang="en-US" sz="1600">
              <a:solidFill>
                <a:srgbClr val="FFFFFF">
                  <a:alpha val="58000"/>
                </a:srgbClr>
              </a:solidFill>
              <a:latin typeface="ADLaM Display"/>
              <a:ea typeface="+mn-lt"/>
              <a:cs typeface="+mn-lt"/>
            </a:endParaRPr>
          </a:p>
          <a:p>
            <a:pPr marL="0" indent="0"/>
            <a:endParaRPr lang="en-US" sz="1600" dirty="0">
              <a:solidFill>
                <a:srgbClr val="FFFFFF">
                  <a:alpha val="58000"/>
                </a:srgbClr>
              </a:solidFill>
              <a:latin typeface="ADLaM Display"/>
              <a:ea typeface="+mn-lt"/>
              <a:cs typeface="+mn-lt"/>
            </a:endParaRPr>
          </a:p>
          <a:p>
            <a:pPr marL="0" indent="0"/>
            <a:endParaRPr lang="en-US" sz="1600" dirty="0">
              <a:latin typeface="ADLaM Display"/>
            </a:endParaRPr>
          </a:p>
          <a:p>
            <a:pPr>
              <a:lnSpc>
                <a:spcPct val="110000"/>
              </a:lnSpc>
            </a:pPr>
            <a:endParaRPr lang="tr-TR" sz="1600" dirty="0">
              <a:solidFill>
                <a:srgbClr val="FFFFFF">
                  <a:alpha val="58000"/>
                </a:srgbClr>
              </a:solidFill>
              <a:latin typeface="ADLaM Display"/>
              <a:ea typeface="ADLaM Display"/>
              <a:cs typeface="ADLaM Display"/>
            </a:endParaRPr>
          </a:p>
        </p:txBody>
      </p:sp>
      <p:pic>
        <p:nvPicPr>
          <p:cNvPr id="5" name="Resim 4" descr="gökyüzü, ekran görüntüsü, bilgisayar oyunu, dış mekan içeren bir resim&#10;&#10;Açıklama otomatik olarak oluşturuldu">
            <a:extLst>
              <a:ext uri="{FF2B5EF4-FFF2-40B4-BE49-F238E27FC236}">
                <a16:creationId xmlns:a16="http://schemas.microsoft.com/office/drawing/2014/main" id="{37C65A6E-8FB5-6818-1AF4-239DC62C6632}"/>
              </a:ext>
            </a:extLst>
          </p:cNvPr>
          <p:cNvPicPr>
            <a:picLocks noChangeAspect="1"/>
          </p:cNvPicPr>
          <p:nvPr/>
        </p:nvPicPr>
        <p:blipFill>
          <a:blip r:embed="rId2"/>
          <a:stretch>
            <a:fillRect/>
          </a:stretch>
        </p:blipFill>
        <p:spPr>
          <a:xfrm>
            <a:off x="1586971" y="2859617"/>
            <a:ext cx="4742391" cy="3551766"/>
          </a:xfrm>
          <a:prstGeom prst="rect">
            <a:avLst/>
          </a:prstGeom>
        </p:spPr>
      </p:pic>
      <p:pic>
        <p:nvPicPr>
          <p:cNvPr id="6" name="Resim 5" descr="ekran görüntüsü, grafik, cadılar bayramı içeren bir resim&#10;&#10;Açıklama otomatik olarak oluşturuldu">
            <a:extLst>
              <a:ext uri="{FF2B5EF4-FFF2-40B4-BE49-F238E27FC236}">
                <a16:creationId xmlns:a16="http://schemas.microsoft.com/office/drawing/2014/main" id="{03A40661-ADAA-0204-9131-79E6D259E111}"/>
              </a:ext>
            </a:extLst>
          </p:cNvPr>
          <p:cNvPicPr>
            <a:picLocks noChangeAspect="1"/>
          </p:cNvPicPr>
          <p:nvPr/>
        </p:nvPicPr>
        <p:blipFill>
          <a:blip r:embed="rId3"/>
          <a:stretch>
            <a:fillRect/>
          </a:stretch>
        </p:blipFill>
        <p:spPr>
          <a:xfrm>
            <a:off x="6779155" y="2855912"/>
            <a:ext cx="4713817" cy="3553884"/>
          </a:xfrm>
          <a:prstGeom prst="rect">
            <a:avLst/>
          </a:prstGeom>
        </p:spPr>
      </p:pic>
    </p:spTree>
    <p:extLst>
      <p:ext uri="{BB962C8B-B14F-4D97-AF65-F5344CB8AC3E}">
        <p14:creationId xmlns:p14="http://schemas.microsoft.com/office/powerpoint/2010/main" val="296346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550667" y="142950"/>
            <a:ext cx="4991961" cy="1477328"/>
          </a:xfrm>
        </p:spPr>
        <p:txBody>
          <a:bodyPr wrap="square" anchor="ctr">
            <a:normAutofit/>
          </a:bodyPr>
          <a:lstStyle/>
          <a:p>
            <a:pPr algn="ctr"/>
            <a:r>
              <a:rPr lang="tr-TR" sz="3200" b="1" dirty="0">
                <a:latin typeface="ADLaM Display"/>
                <a:ea typeface="ADLaM Display"/>
                <a:cs typeface="ADLaM Display"/>
              </a:rPr>
              <a:t>UI Artist</a:t>
            </a:r>
            <a:endParaRPr lang="tr-TR" sz="320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550667" y="1758433"/>
            <a:ext cx="4991962" cy="4327523"/>
          </a:xfrm>
        </p:spPr>
        <p:txBody>
          <a:bodyPr vert="horz" lIns="0" tIns="0" rIns="0" bIns="0" rtlCol="0">
            <a:noAutofit/>
          </a:bodyPr>
          <a:lstStyle/>
          <a:p>
            <a:pPr marL="0" indent="0">
              <a:lnSpc>
                <a:spcPct val="110000"/>
              </a:lnSpc>
            </a:pPr>
            <a:r>
              <a:rPr lang="en-US" sz="1400">
                <a:solidFill>
                  <a:srgbClr val="F3F0F1"/>
                </a:solidFill>
                <a:latin typeface="ADLaM Display"/>
                <a:ea typeface="+mn-lt"/>
                <a:cs typeface="+mn-lt"/>
              </a:rPr>
              <a:t> UI Artist makes all the menus and on-screen indicators that assist the player’s playthrough.</a:t>
            </a:r>
          </a:p>
          <a:p>
            <a:pPr>
              <a:lnSpc>
                <a:spcPct val="110000"/>
              </a:lnSpc>
            </a:pPr>
            <a:r>
              <a:rPr lang="en-US" sz="1400">
                <a:solidFill>
                  <a:srgbClr val="F3F0F1"/>
                </a:solidFill>
                <a:latin typeface="ADLaM Display"/>
                <a:ea typeface="+mn-lt"/>
                <a:cs typeface="+mn-lt"/>
              </a:rPr>
              <a:t>Health bars, Score, Progression bars – everything that is needed to give players proper feedback.</a:t>
            </a:r>
            <a:endParaRPr lang="en-US" sz="1400">
              <a:solidFill>
                <a:srgbClr val="F3F0F1"/>
              </a:solidFill>
              <a:latin typeface="ADLaM Display"/>
              <a:ea typeface="ADLaM Display"/>
              <a:cs typeface="ADLaM Display"/>
            </a:endParaRPr>
          </a:p>
          <a:p>
            <a:pPr>
              <a:lnSpc>
                <a:spcPct val="110000"/>
              </a:lnSpc>
            </a:pPr>
            <a:r>
              <a:rPr lang="en-US" sz="1400">
                <a:solidFill>
                  <a:srgbClr val="F3F0F1"/>
                </a:solidFill>
                <a:latin typeface="ADLaM Display"/>
                <a:ea typeface="+mn-lt"/>
                <a:cs typeface="+mn-lt"/>
              </a:rPr>
              <a:t>UI Artist’s responsibility is to create clear, readable images fitting the game’s art style.</a:t>
            </a:r>
          </a:p>
          <a:p>
            <a:pPr>
              <a:lnSpc>
                <a:spcPct val="110000"/>
              </a:lnSpc>
            </a:pPr>
            <a:r>
              <a:rPr lang="en-US" sz="1400">
                <a:solidFill>
                  <a:srgbClr val="F3F0F1"/>
                </a:solidFill>
                <a:latin typeface="ADLaM Display"/>
                <a:ea typeface="+mn-lt"/>
                <a:cs typeface="+mn-lt"/>
              </a:rPr>
              <a:t>UI Artists may be asked to implement their work in the engine, which needs technical knowledge.</a:t>
            </a:r>
          </a:p>
          <a:p>
            <a:pPr>
              <a:lnSpc>
                <a:spcPct val="110000"/>
              </a:lnSpc>
            </a:pPr>
            <a:r>
              <a:rPr lang="en-US" sz="1400">
                <a:solidFill>
                  <a:srgbClr val="F3F0F1"/>
                </a:solidFill>
                <a:latin typeface="ADLaM Display"/>
                <a:ea typeface="+mn-lt"/>
                <a:cs typeface="+mn-lt"/>
              </a:rPr>
              <a:t>It’s required from UI Artist to know about User Experience (UX) Design. Which is basically thinking about how people will interact with the interface and respond to certain elements.</a:t>
            </a:r>
            <a:endParaRPr lang="en-US" sz="1400">
              <a:solidFill>
                <a:srgbClr val="F3F0F1"/>
              </a:solidFill>
              <a:latin typeface="ADLaM Display"/>
              <a:ea typeface="ADLaM Display"/>
              <a:cs typeface="ADLaM Display"/>
            </a:endParaRPr>
          </a:p>
          <a:p>
            <a:pPr>
              <a:lnSpc>
                <a:spcPct val="110000"/>
              </a:lnSpc>
            </a:pPr>
            <a:r>
              <a:rPr lang="en-US" sz="1400">
                <a:solidFill>
                  <a:srgbClr val="F3F0F1"/>
                </a:solidFill>
                <a:latin typeface="ADLaM Display"/>
                <a:ea typeface="+mn-lt"/>
                <a:cs typeface="+mn-lt"/>
              </a:rPr>
              <a:t>These two roles are often mixed with each other, so it’s essential to know the difference.</a:t>
            </a:r>
          </a:p>
          <a:p>
            <a:pPr marL="0" indent="0">
              <a:lnSpc>
                <a:spcPct val="110000"/>
              </a:lnSpc>
            </a:pPr>
            <a:endParaRPr lang="en-US" sz="1400">
              <a:solidFill>
                <a:srgbClr val="F3F0F1"/>
              </a:solidFill>
              <a:latin typeface="ADLaM Display"/>
              <a:ea typeface="+mn-lt"/>
              <a:cs typeface="+mn-lt"/>
            </a:endParaRPr>
          </a:p>
          <a:p>
            <a:pPr marL="0" indent="0">
              <a:lnSpc>
                <a:spcPct val="110000"/>
              </a:lnSpc>
            </a:pPr>
            <a:endParaRPr lang="en-US" sz="1400">
              <a:solidFill>
                <a:srgbClr val="F3F0F1"/>
              </a:solidFill>
              <a:latin typeface="ADLaM Display"/>
              <a:ea typeface="ADLaM Display"/>
              <a:cs typeface="ADLaM Display"/>
            </a:endParaRPr>
          </a:p>
          <a:p>
            <a:pPr>
              <a:lnSpc>
                <a:spcPct val="110000"/>
              </a:lnSpc>
            </a:pPr>
            <a:endParaRPr lang="tr-TR" sz="1400">
              <a:solidFill>
                <a:srgbClr val="F3F0F1"/>
              </a:solidFill>
              <a:latin typeface="ADLaM Display"/>
              <a:ea typeface="ADLaM Display"/>
              <a:cs typeface="ADLaM Display"/>
            </a:endParaRPr>
          </a:p>
        </p:txBody>
      </p:sp>
      <p:pic>
        <p:nvPicPr>
          <p:cNvPr id="4" name="Resim 3" descr="metin, ekran görüntüsü, insan yüzü, video içeren bir resim&#10;&#10;Açıklama otomatik olarak oluşturuldu">
            <a:extLst>
              <a:ext uri="{FF2B5EF4-FFF2-40B4-BE49-F238E27FC236}">
                <a16:creationId xmlns:a16="http://schemas.microsoft.com/office/drawing/2014/main" id="{43ED619A-5F61-DF06-F648-3AEE41D1E26D}"/>
              </a:ext>
            </a:extLst>
          </p:cNvPr>
          <p:cNvPicPr>
            <a:picLocks noChangeAspect="1"/>
          </p:cNvPicPr>
          <p:nvPr/>
        </p:nvPicPr>
        <p:blipFill>
          <a:blip r:embed="rId2"/>
          <a:stretch>
            <a:fillRect/>
          </a:stretch>
        </p:blipFill>
        <p:spPr>
          <a:xfrm>
            <a:off x="6444525" y="1544119"/>
            <a:ext cx="5014800" cy="37611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174020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550667" y="142950"/>
            <a:ext cx="4991961" cy="1477328"/>
          </a:xfrm>
        </p:spPr>
        <p:txBody>
          <a:bodyPr wrap="square" anchor="ctr">
            <a:normAutofit/>
          </a:bodyPr>
          <a:lstStyle/>
          <a:p>
            <a:pPr algn="ctr"/>
            <a:r>
              <a:rPr lang="tr-TR" sz="3200" b="1" dirty="0">
                <a:latin typeface="ADLaM Display"/>
                <a:ea typeface="ADLaM Display"/>
                <a:cs typeface="ADLaM Display"/>
              </a:rPr>
              <a:t>Technical Artist</a:t>
            </a:r>
            <a:endParaRPr lang="tr-TR" sz="3200"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550667" y="1758433"/>
            <a:ext cx="4991962" cy="4327523"/>
          </a:xfrm>
        </p:spPr>
        <p:txBody>
          <a:bodyPr vert="horz" lIns="0" tIns="0" rIns="0" bIns="0" rtlCol="0" anchor="t">
            <a:noAutofit/>
          </a:bodyPr>
          <a:lstStyle/>
          <a:p>
            <a:r>
              <a:rPr lang="en-US" sz="1400" dirty="0">
                <a:solidFill>
                  <a:srgbClr val="FFFFFF"/>
                </a:solidFill>
                <a:latin typeface="ADLaM Display"/>
                <a:ea typeface="+mn-lt"/>
                <a:cs typeface="+mn-lt"/>
              </a:rPr>
              <a:t>This is where the world of art and programming collide 😉</a:t>
            </a:r>
            <a:endParaRPr lang="tr-TR" sz="1400">
              <a:solidFill>
                <a:srgbClr val="FFFFFF">
                  <a:alpha val="58000"/>
                </a:srgbClr>
              </a:solidFill>
              <a:latin typeface="ADLaM Display"/>
              <a:ea typeface="ADLaM Display"/>
              <a:cs typeface="ADLaM Display"/>
            </a:endParaRPr>
          </a:p>
          <a:p>
            <a:r>
              <a:rPr lang="en-US" sz="1400" dirty="0">
                <a:solidFill>
                  <a:srgbClr val="FFFFFF"/>
                </a:solidFill>
                <a:latin typeface="ADLaM Display"/>
                <a:ea typeface="+mn-lt"/>
                <a:cs typeface="+mn-lt"/>
              </a:rPr>
              <a:t>Their job is to build/integrate tools to the game engines that make others artists’ work less painful.</a:t>
            </a:r>
          </a:p>
          <a:p>
            <a:r>
              <a:rPr lang="en-US" sz="1400" dirty="0">
                <a:solidFill>
                  <a:srgbClr val="FFFFFF"/>
                </a:solidFill>
                <a:latin typeface="ADLaM Display"/>
                <a:ea typeface="+mn-lt"/>
                <a:cs typeface="+mn-lt"/>
              </a:rPr>
              <a:t>Technical Artist supports the art team in finding ways to improve their workflow and save some time on mundane tasks.</a:t>
            </a:r>
          </a:p>
          <a:p>
            <a:r>
              <a:rPr lang="en-US" sz="1400" dirty="0">
                <a:solidFill>
                  <a:srgbClr val="FFFFFF"/>
                </a:solidFill>
                <a:latin typeface="ADLaM Display"/>
                <a:ea typeface="+mn-lt"/>
                <a:cs typeface="+mn-lt"/>
              </a:rPr>
              <a:t>Having a technical artist in the team also frees up the programmers’ time and focuses on more pressing matters.</a:t>
            </a:r>
          </a:p>
          <a:p>
            <a:r>
              <a:rPr lang="en-US" sz="1400" dirty="0">
                <a:solidFill>
                  <a:srgbClr val="FFFFFF"/>
                </a:solidFill>
                <a:latin typeface="ADLaM Display"/>
                <a:ea typeface="+mn-lt"/>
                <a:cs typeface="+mn-lt"/>
              </a:rPr>
              <a:t>Technical artists need to have both technical and artistic skills, but they are not required to create art assets themselves)</a:t>
            </a:r>
          </a:p>
          <a:p>
            <a:pPr marL="0" indent="0">
              <a:lnSpc>
                <a:spcPct val="110000"/>
              </a:lnSpc>
            </a:pPr>
            <a:endParaRPr lang="en-US" sz="1400" dirty="0">
              <a:solidFill>
                <a:srgbClr val="F3F0F1"/>
              </a:solidFill>
              <a:latin typeface="ADLaM Display"/>
              <a:ea typeface="+mn-lt"/>
              <a:cs typeface="+mn-lt"/>
            </a:endParaRPr>
          </a:p>
          <a:p>
            <a:pPr marL="0" indent="0">
              <a:lnSpc>
                <a:spcPct val="110000"/>
              </a:lnSpc>
            </a:pPr>
            <a:endParaRPr lang="en-US" sz="1400">
              <a:solidFill>
                <a:srgbClr val="F3F0F1"/>
              </a:solidFill>
              <a:latin typeface="ADLaM Display"/>
              <a:ea typeface="+mn-lt"/>
              <a:cs typeface="+mn-lt"/>
            </a:endParaRPr>
          </a:p>
          <a:p>
            <a:pPr marL="0" indent="0">
              <a:lnSpc>
                <a:spcPct val="110000"/>
              </a:lnSpc>
            </a:pPr>
            <a:endParaRPr lang="en-US" sz="1400">
              <a:solidFill>
                <a:srgbClr val="F3F0F1"/>
              </a:solidFill>
              <a:latin typeface="ADLaM Display"/>
              <a:ea typeface="ADLaM Display"/>
              <a:cs typeface="ADLaM Display"/>
            </a:endParaRPr>
          </a:p>
          <a:p>
            <a:pPr>
              <a:lnSpc>
                <a:spcPct val="110000"/>
              </a:lnSpc>
            </a:pPr>
            <a:endParaRPr lang="tr-TR" sz="1400">
              <a:solidFill>
                <a:srgbClr val="F3F0F1"/>
              </a:solidFill>
              <a:latin typeface="ADLaM Display"/>
              <a:ea typeface="ADLaM Display"/>
              <a:cs typeface="ADLaM Display"/>
            </a:endParaRPr>
          </a:p>
        </p:txBody>
      </p:sp>
      <p:pic>
        <p:nvPicPr>
          <p:cNvPr id="5" name="Resim 4" descr="bilgisayar oyunu, ekran görüntüsü, video oyunu yazılımı, dijital kompozit oluşturma içeren bir resim&#10;&#10;Açıklama otomatik olarak oluşturuldu">
            <a:extLst>
              <a:ext uri="{FF2B5EF4-FFF2-40B4-BE49-F238E27FC236}">
                <a16:creationId xmlns:a16="http://schemas.microsoft.com/office/drawing/2014/main" id="{6B7BBA7F-EDF5-6DA3-3BDE-339533F40F7F}"/>
              </a:ext>
            </a:extLst>
          </p:cNvPr>
          <p:cNvPicPr>
            <a:picLocks noChangeAspect="1"/>
          </p:cNvPicPr>
          <p:nvPr/>
        </p:nvPicPr>
        <p:blipFill>
          <a:blip r:embed="rId2"/>
          <a:stretch>
            <a:fillRect/>
          </a:stretch>
        </p:blipFill>
        <p:spPr>
          <a:xfrm>
            <a:off x="6101292" y="1612900"/>
            <a:ext cx="5302250" cy="3865033"/>
          </a:xfrm>
          <a:prstGeom prst="rect">
            <a:avLst/>
          </a:prstGeom>
        </p:spPr>
      </p:pic>
    </p:spTree>
    <p:extLst>
      <p:ext uri="{BB962C8B-B14F-4D97-AF65-F5344CB8AC3E}">
        <p14:creationId xmlns:p14="http://schemas.microsoft.com/office/powerpoint/2010/main" val="250771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7EFF05-A8DA-4B3E-9C21-7A04283D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4CA1620-2C02-4B4E-97C8-06FCE85EE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57DE79-27F8-4881-BE3B-5321D1801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B733608-1322-485D-B942-B827E6997F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527" y="954724"/>
            <a:ext cx="10904945" cy="3364228"/>
            <a:chOff x="643527" y="954724"/>
            <a:chExt cx="10904945" cy="3364228"/>
          </a:xfrm>
        </p:grpSpPr>
        <p:sp>
          <p:nvSpPr>
            <p:cNvPr id="17" name="Freeform 78">
              <a:extLst>
                <a:ext uri="{FF2B5EF4-FFF2-40B4-BE49-F238E27FC236}">
                  <a16:creationId xmlns:a16="http://schemas.microsoft.com/office/drawing/2014/main" id="{7975F1CD-7143-447F-AC1A-8D3EA46ECA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501A6B8C-11DF-404A-89DD-354DA4C1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14D1F65C-CD34-4E1F-8743-D3879A871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0">
              <a:extLst>
                <a:ext uri="{FF2B5EF4-FFF2-40B4-BE49-F238E27FC236}">
                  <a16:creationId xmlns:a16="http://schemas.microsoft.com/office/drawing/2014/main" id="{E5C58F66-1B6C-4935-9BB4-583D612CD2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F41F116D-556B-4BC2-9DCD-46DA7CCC0E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DE46F0F4-2435-4BDC-A92C-EB1360880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2" name="Başlık 1">
            <a:extLst>
              <a:ext uri="{FF2B5EF4-FFF2-40B4-BE49-F238E27FC236}">
                <a16:creationId xmlns:a16="http://schemas.microsoft.com/office/drawing/2014/main" id="{BE655A1F-1C03-AF92-DD6D-035EF7805880}"/>
              </a:ext>
            </a:extLst>
          </p:cNvPr>
          <p:cNvSpPr>
            <a:spLocks noGrp="1"/>
          </p:cNvSpPr>
          <p:nvPr>
            <p:ph type="title"/>
          </p:nvPr>
        </p:nvSpPr>
        <p:spPr>
          <a:xfrm>
            <a:off x="2640014" y="1334791"/>
            <a:ext cx="6911974" cy="1450790"/>
          </a:xfrm>
        </p:spPr>
        <p:txBody>
          <a:bodyPr vert="horz" wrap="square" lIns="0" tIns="0" rIns="0" bIns="0" rtlCol="0" anchor="ctr" anchorCtr="0">
            <a:normAutofit fontScale="90000"/>
          </a:bodyPr>
          <a:lstStyle/>
          <a:p>
            <a:pPr algn="ctr">
              <a:lnSpc>
                <a:spcPct val="100000"/>
              </a:lnSpc>
            </a:pPr>
            <a:r>
              <a:rPr lang="en-US" sz="5600" spc="-100" dirty="0">
                <a:latin typeface="ADLaM Display"/>
                <a:ea typeface="ADLaM Display"/>
                <a:cs typeface="ADLaM Display"/>
              </a:rPr>
              <a:t>AUDİO DEPARTMENT</a:t>
            </a:r>
            <a:endParaRPr lang="tr-TR" dirty="0">
              <a:latin typeface="ADLaM Display"/>
              <a:ea typeface="ADLaM Display"/>
              <a:cs typeface="ADLaM Display"/>
            </a:endParaRPr>
          </a:p>
        </p:txBody>
      </p:sp>
      <p:sp useBgFill="1">
        <p:nvSpPr>
          <p:cNvPr id="24" name="Freeform: Shape 23">
            <a:extLst>
              <a:ext uri="{FF2B5EF4-FFF2-40B4-BE49-F238E27FC236}">
                <a16:creationId xmlns:a16="http://schemas.microsoft.com/office/drawing/2014/main" id="{085AB271-571D-4C19-9FCC-C760834A8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226" y="359229"/>
            <a:ext cx="805544" cy="12191999"/>
          </a:xfrm>
          <a:custGeom>
            <a:avLst/>
            <a:gdLst>
              <a:gd name="connsiteX0" fmla="*/ 0 w 1214924"/>
              <a:gd name="connsiteY0" fmla="*/ 12191999 h 12191999"/>
              <a:gd name="connsiteX1" fmla="*/ 32 w 1214924"/>
              <a:gd name="connsiteY1" fmla="*/ 12166053 h 12191999"/>
              <a:gd name="connsiteX2" fmla="*/ 59979 w 1214924"/>
              <a:gd name="connsiteY2" fmla="*/ 9224089 h 12191999"/>
              <a:gd name="connsiteX3" fmla="*/ 120877 w 1214924"/>
              <a:gd name="connsiteY3" fmla="*/ 8004225 h 12191999"/>
              <a:gd name="connsiteX4" fmla="*/ 59979 w 1214924"/>
              <a:gd name="connsiteY4" fmla="*/ 7211315 h 12191999"/>
              <a:gd name="connsiteX5" fmla="*/ 59979 w 1214924"/>
              <a:gd name="connsiteY5" fmla="*/ 6601383 h 12191999"/>
              <a:gd name="connsiteX6" fmla="*/ 59979 w 1214924"/>
              <a:gd name="connsiteY6" fmla="*/ 5015562 h 12191999"/>
              <a:gd name="connsiteX7" fmla="*/ 120877 w 1214924"/>
              <a:gd name="connsiteY7" fmla="*/ 3185768 h 12191999"/>
              <a:gd name="connsiteX8" fmla="*/ 74847 w 1214924"/>
              <a:gd name="connsiteY8" fmla="*/ 4714 h 12191999"/>
              <a:gd name="connsiteX9" fmla="*/ 74778 w 1214924"/>
              <a:gd name="connsiteY9" fmla="*/ 0 h 12191999"/>
              <a:gd name="connsiteX10" fmla="*/ 1214924 w 1214924"/>
              <a:gd name="connsiteY10" fmla="*/ 0 h 12191999"/>
              <a:gd name="connsiteX11" fmla="*/ 1214924 w 1214924"/>
              <a:gd name="connsiteY11" fmla="*/ 1219199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924" h="12191999">
                <a:moveTo>
                  <a:pt x="0" y="12191999"/>
                </a:moveTo>
                <a:lnTo>
                  <a:pt x="32" y="12166053"/>
                </a:lnTo>
                <a:cubicBezTo>
                  <a:pt x="2886" y="11339787"/>
                  <a:pt x="14305" y="10367710"/>
                  <a:pt x="59979" y="9224089"/>
                </a:cubicBezTo>
                <a:cubicBezTo>
                  <a:pt x="120877" y="8004225"/>
                  <a:pt x="120877" y="8004225"/>
                  <a:pt x="120877" y="8004225"/>
                </a:cubicBezTo>
                <a:cubicBezTo>
                  <a:pt x="120877" y="7760253"/>
                  <a:pt x="59979" y="7516280"/>
                  <a:pt x="59979" y="7211315"/>
                </a:cubicBezTo>
                <a:cubicBezTo>
                  <a:pt x="59979" y="6906349"/>
                  <a:pt x="59979" y="6662377"/>
                  <a:pt x="59979" y="6601383"/>
                </a:cubicBezTo>
                <a:cubicBezTo>
                  <a:pt x="59979" y="5015562"/>
                  <a:pt x="59979" y="5015562"/>
                  <a:pt x="59979" y="5015562"/>
                </a:cubicBezTo>
                <a:cubicBezTo>
                  <a:pt x="120877" y="3185768"/>
                  <a:pt x="120877" y="3185768"/>
                  <a:pt x="120877" y="3185768"/>
                </a:cubicBezTo>
                <a:cubicBezTo>
                  <a:pt x="98040" y="1607571"/>
                  <a:pt x="83767" y="621197"/>
                  <a:pt x="74847" y="4714"/>
                </a:cubicBezTo>
                <a:lnTo>
                  <a:pt x="74778" y="0"/>
                </a:lnTo>
                <a:lnTo>
                  <a:pt x="1214924" y="0"/>
                </a:lnTo>
                <a:lnTo>
                  <a:pt x="1214924" y="12191999"/>
                </a:lnTo>
                <a:close/>
              </a:path>
            </a:pathLst>
          </a:custGeom>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0807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550667" y="142950"/>
            <a:ext cx="5626961" cy="1583161"/>
          </a:xfrm>
        </p:spPr>
        <p:txBody>
          <a:bodyPr wrap="square" anchor="ctr">
            <a:normAutofit/>
          </a:bodyPr>
          <a:lstStyle/>
          <a:p>
            <a:pPr algn="ctr"/>
            <a:r>
              <a:rPr lang="tr-TR" b="1" err="1">
                <a:latin typeface="ADLaM Display"/>
                <a:ea typeface="ADLaM Display"/>
                <a:cs typeface="ADLaM Display"/>
              </a:rPr>
              <a:t>Audio</a:t>
            </a:r>
            <a:r>
              <a:rPr lang="tr-TR" b="1" dirty="0">
                <a:latin typeface="ADLaM Display"/>
                <a:ea typeface="+mj-lt"/>
                <a:cs typeface="+mj-lt"/>
              </a:rPr>
              <a:t> Programmer (Video Games)</a:t>
            </a:r>
            <a:endParaRPr lang="tr-TR">
              <a:latin typeface="ADLaM Display"/>
              <a:ea typeface="ADLaM Display"/>
              <a:cs typeface="ADLaM Display"/>
            </a:endParaRP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550667" y="1758433"/>
            <a:ext cx="4991962" cy="1829857"/>
          </a:xfrm>
        </p:spPr>
        <p:txBody>
          <a:bodyPr vert="horz" lIns="0" tIns="0" rIns="0" bIns="0" rtlCol="0" anchor="t">
            <a:noAutofit/>
          </a:bodyPr>
          <a:lstStyle/>
          <a:p>
            <a:endParaRPr lang="en-US" b="1" dirty="0">
              <a:solidFill>
                <a:srgbClr val="FFFFFF">
                  <a:alpha val="58000"/>
                </a:srgbClr>
              </a:solidFill>
              <a:latin typeface="Sagona Book"/>
              <a:ea typeface="ADLaM Display"/>
              <a:cs typeface="ADLaM Display"/>
            </a:endParaRPr>
          </a:p>
          <a:p>
            <a:r>
              <a:rPr lang="en-US" sz="1500" dirty="0">
                <a:solidFill>
                  <a:srgbClr val="FFFFFF"/>
                </a:solidFill>
                <a:ea typeface="+mn-lt"/>
                <a:cs typeface="+mn-lt"/>
              </a:rPr>
              <a:t>Technical Sound Designer, Audio Implementer</a:t>
            </a:r>
            <a:endParaRPr lang="en-US" dirty="0"/>
          </a:p>
          <a:p>
            <a:r>
              <a:rPr lang="en-US" sz="1500" dirty="0">
                <a:solidFill>
                  <a:srgbClr val="FFFFFF"/>
                </a:solidFill>
                <a:ea typeface="+mn-lt"/>
                <a:cs typeface="+mn-lt"/>
              </a:rPr>
              <a:t>An audio programmer is a coder and sound engineer who implements audio assets into a video game engine or similar interactive media project.</a:t>
            </a:r>
            <a:endParaRPr lang="en-US" sz="1500" dirty="0">
              <a:ea typeface="+mn-lt"/>
              <a:cs typeface="+mn-lt"/>
            </a:endParaRPr>
          </a:p>
          <a:p>
            <a:pPr marL="0" indent="0"/>
            <a:endParaRPr lang="en-US" sz="1400" b="1" dirty="0">
              <a:solidFill>
                <a:srgbClr val="F3F0F1"/>
              </a:solidFill>
              <a:latin typeface="ADLaM Display"/>
              <a:ea typeface="+mn-lt"/>
              <a:cs typeface="+mn-lt"/>
            </a:endParaRPr>
          </a:p>
          <a:p>
            <a:pPr marL="0" indent="0">
              <a:lnSpc>
                <a:spcPct val="110000"/>
              </a:lnSpc>
            </a:pPr>
            <a:endParaRPr lang="en-US" sz="1400" dirty="0">
              <a:solidFill>
                <a:srgbClr val="F3F0F1"/>
              </a:solidFill>
              <a:latin typeface="ADLaM Display"/>
              <a:ea typeface="+mn-lt"/>
              <a:cs typeface="+mn-lt"/>
            </a:endParaRPr>
          </a:p>
          <a:p>
            <a:pPr marL="0" indent="0">
              <a:lnSpc>
                <a:spcPct val="110000"/>
              </a:lnSpc>
            </a:pPr>
            <a:endParaRPr lang="en-US" sz="1400">
              <a:solidFill>
                <a:srgbClr val="F3F0F1"/>
              </a:solidFill>
              <a:latin typeface="ADLaM Display"/>
              <a:ea typeface="+mn-lt"/>
              <a:cs typeface="+mn-lt"/>
            </a:endParaRPr>
          </a:p>
          <a:p>
            <a:pPr marL="0" indent="0">
              <a:lnSpc>
                <a:spcPct val="110000"/>
              </a:lnSpc>
            </a:pPr>
            <a:endParaRPr lang="en-US" sz="1400">
              <a:solidFill>
                <a:srgbClr val="F3F0F1"/>
              </a:solidFill>
              <a:latin typeface="ADLaM Display"/>
              <a:ea typeface="ADLaM Display"/>
              <a:cs typeface="ADLaM Display"/>
            </a:endParaRPr>
          </a:p>
          <a:p>
            <a:pPr>
              <a:lnSpc>
                <a:spcPct val="110000"/>
              </a:lnSpc>
            </a:pPr>
            <a:endParaRPr lang="tr-TR" sz="1400">
              <a:solidFill>
                <a:srgbClr val="F3F0F1"/>
              </a:solidFill>
              <a:latin typeface="ADLaM Display"/>
              <a:ea typeface="ADLaM Display"/>
              <a:cs typeface="ADLaM Display"/>
            </a:endParaRPr>
          </a:p>
        </p:txBody>
      </p:sp>
      <p:sp>
        <p:nvSpPr>
          <p:cNvPr id="4" name="Metin kutusu 3">
            <a:extLst>
              <a:ext uri="{FF2B5EF4-FFF2-40B4-BE49-F238E27FC236}">
                <a16:creationId xmlns:a16="http://schemas.microsoft.com/office/drawing/2014/main" id="{9CD872FB-C38B-D6DC-C8E4-FC012FE496B7}"/>
              </a:ext>
            </a:extLst>
          </p:cNvPr>
          <p:cNvSpPr txBox="1"/>
          <p:nvPr/>
        </p:nvSpPr>
        <p:spPr>
          <a:xfrm>
            <a:off x="6455833" y="267228"/>
            <a:ext cx="5452533" cy="6242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en-US" sz="2000" b="1" dirty="0">
                <a:solidFill>
                  <a:srgbClr val="F3F0F1"/>
                </a:solidFill>
                <a:latin typeface="ADLaM Display"/>
                <a:ea typeface="ADLaM Display"/>
                <a:cs typeface="ADLaM Display"/>
              </a:rPr>
              <a:t>Professional Skills</a:t>
            </a:r>
            <a:endParaRPr lang="en-US" sz="2000" dirty="0">
              <a:solidFill>
                <a:srgbClr val="F3F0F1"/>
              </a:solidFill>
              <a:latin typeface="ADLaM Display"/>
              <a:ea typeface="ADLaM Display"/>
              <a:cs typeface="ADLaM Display"/>
            </a:endParaRP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Audio APIs like </a:t>
            </a:r>
            <a:r>
              <a:rPr lang="en-US" sz="2000" err="1">
                <a:solidFill>
                  <a:srgbClr val="F3F0F1"/>
                </a:solidFill>
                <a:latin typeface="ADLaM Display"/>
                <a:ea typeface="ADLaM Display"/>
                <a:cs typeface="ADLaM Display"/>
              </a:rPr>
              <a:t>Wwise</a:t>
            </a:r>
            <a:r>
              <a:rPr lang="en-US" sz="2000" dirty="0">
                <a:solidFill>
                  <a:srgbClr val="F3F0F1"/>
                </a:solidFill>
                <a:latin typeface="ADLaM Display"/>
                <a:ea typeface="ADLaM Display"/>
                <a:cs typeface="ADLaM Display"/>
              </a:rPr>
              <a:t>, FMOD, or Miles</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DAWs</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MIDI</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Knowledge of C# or C/C++</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Max/MSP</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Software and tool development</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Audio engineering (editing and mixing)</a:t>
            </a:r>
          </a:p>
          <a:p>
            <a:pPr marL="285750" indent="-285750">
              <a:lnSpc>
                <a:spcPct val="120000"/>
              </a:lnSpc>
              <a:spcBef>
                <a:spcPts val="1000"/>
              </a:spcBef>
              <a:buFont typeface="The Hand Extrablack,Sans-Serif"/>
              <a:buChar char="•"/>
            </a:pPr>
            <a:r>
              <a:rPr lang="en-US" sz="2000" u="sng" dirty="0">
                <a:solidFill>
                  <a:srgbClr val="F3F0F1"/>
                </a:solidFill>
                <a:latin typeface="ADLaM Display"/>
                <a:ea typeface="ADLaM Display"/>
                <a:cs typeface="ADLaM Display"/>
                <a:hlinkClick r:id="rId2">
                  <a:extLst>
                    <a:ext uri="{A12FA001-AC4F-418D-AE19-62706E023703}">
                      <ahyp:hlinkClr xmlns:ahyp="http://schemas.microsoft.com/office/drawing/2018/hyperlinkcolor" val="tx"/>
                    </a:ext>
                  </a:extLst>
                </a:hlinkClick>
              </a:rPr>
              <a:t>Sound design</a:t>
            </a:r>
            <a:endParaRPr lang="en-US" sz="2000" dirty="0">
              <a:solidFill>
                <a:srgbClr val="F3F0F1"/>
              </a:solidFill>
              <a:latin typeface="ADLaM Display"/>
              <a:ea typeface="ADLaM Display"/>
              <a:cs typeface="ADLaM Display"/>
            </a:endParaRP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Collaboration</a:t>
            </a:r>
          </a:p>
          <a:p>
            <a:pPr marL="285750" indent="-285750">
              <a:lnSpc>
                <a:spcPct val="120000"/>
              </a:lnSpc>
              <a:spcBef>
                <a:spcPts val="1000"/>
              </a:spcBef>
              <a:buFont typeface="The Hand Extrablack,Sans-Serif"/>
              <a:buChar char="•"/>
            </a:pPr>
            <a:r>
              <a:rPr lang="en-US" sz="2000" dirty="0">
                <a:solidFill>
                  <a:srgbClr val="F3F0F1"/>
                </a:solidFill>
                <a:latin typeface="ADLaM Display"/>
                <a:ea typeface="ADLaM Display"/>
                <a:cs typeface="ADLaM Display"/>
              </a:rPr>
              <a:t>Communication</a:t>
            </a:r>
          </a:p>
          <a:p>
            <a:pPr marL="285750" indent="-285750">
              <a:lnSpc>
                <a:spcPct val="120000"/>
              </a:lnSpc>
              <a:spcBef>
                <a:spcPts val="1000"/>
              </a:spcBef>
              <a:buFont typeface="The Hand Extrablack,Sans-Serif"/>
              <a:buChar char="•"/>
            </a:pPr>
            <a:endParaRPr lang="en-US" sz="2000" dirty="0">
              <a:latin typeface="ADLaM Display"/>
              <a:ea typeface="ADLaM Display"/>
              <a:cs typeface="ADLaM Display"/>
            </a:endParaRPr>
          </a:p>
          <a:p>
            <a:endParaRPr lang="tr-TR" sz="2000" dirty="0"/>
          </a:p>
        </p:txBody>
      </p:sp>
      <p:pic>
        <p:nvPicPr>
          <p:cNvPr id="6" name="Resim 5" descr="metin, ekran görüntüsü, multimedya yazılımı, yazılım içeren bir resim&#10;&#10;Açıklama otomatik olarak oluşturuldu">
            <a:extLst>
              <a:ext uri="{FF2B5EF4-FFF2-40B4-BE49-F238E27FC236}">
                <a16:creationId xmlns:a16="http://schemas.microsoft.com/office/drawing/2014/main" id="{F860F66A-150B-5771-6625-0DB40604E218}"/>
              </a:ext>
            </a:extLst>
          </p:cNvPr>
          <p:cNvPicPr>
            <a:picLocks noChangeAspect="1"/>
          </p:cNvPicPr>
          <p:nvPr/>
        </p:nvPicPr>
        <p:blipFill>
          <a:blip r:embed="rId3"/>
          <a:stretch>
            <a:fillRect/>
          </a:stretch>
        </p:blipFill>
        <p:spPr>
          <a:xfrm>
            <a:off x="550333" y="3767815"/>
            <a:ext cx="5736167" cy="2322746"/>
          </a:xfrm>
          <a:prstGeom prst="rect">
            <a:avLst/>
          </a:prstGeom>
        </p:spPr>
      </p:pic>
    </p:spTree>
    <p:extLst>
      <p:ext uri="{BB962C8B-B14F-4D97-AF65-F5344CB8AC3E}">
        <p14:creationId xmlns:p14="http://schemas.microsoft.com/office/powerpoint/2010/main" val="2228227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550667" y="142950"/>
            <a:ext cx="5626961" cy="1583161"/>
          </a:xfrm>
        </p:spPr>
        <p:txBody>
          <a:bodyPr wrap="square" anchor="ctr">
            <a:normAutofit/>
          </a:bodyPr>
          <a:lstStyle/>
          <a:p>
            <a:pPr algn="ctr"/>
            <a:r>
              <a:rPr lang="tr-TR" b="1" dirty="0">
                <a:latin typeface="ADLaM Display"/>
                <a:ea typeface="ADLaM Display"/>
                <a:cs typeface="ADLaM Display"/>
              </a:rPr>
              <a:t>Music Composer</a:t>
            </a: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550667" y="1758433"/>
            <a:ext cx="5637545" cy="2009773"/>
          </a:xfrm>
        </p:spPr>
        <p:txBody>
          <a:bodyPr vert="horz" lIns="0" tIns="0" rIns="0" bIns="0" rtlCol="0" anchor="t">
            <a:noAutofit/>
          </a:bodyPr>
          <a:lstStyle/>
          <a:p>
            <a:r>
              <a:rPr lang="en-US" dirty="0">
                <a:solidFill>
                  <a:schemeClr val="tx2"/>
                </a:solidFill>
                <a:latin typeface="ADLaM Display"/>
                <a:ea typeface="+mn-lt"/>
                <a:cs typeface="+mn-lt"/>
              </a:rPr>
              <a:t>Video game composers create the musical scores for video games on a variety of platforms, including consoles, mobile phones, personal computers, and virtual and augmented reality systems.</a:t>
            </a:r>
            <a:endParaRPr lang="en-US" b="1">
              <a:solidFill>
                <a:schemeClr val="tx2"/>
              </a:solidFill>
              <a:latin typeface="ADLaM Display"/>
              <a:ea typeface="+mn-lt"/>
              <a:cs typeface="+mn-lt"/>
            </a:endParaRPr>
          </a:p>
        </p:txBody>
      </p:sp>
      <p:sp>
        <p:nvSpPr>
          <p:cNvPr id="4" name="Metin kutusu 3">
            <a:extLst>
              <a:ext uri="{FF2B5EF4-FFF2-40B4-BE49-F238E27FC236}">
                <a16:creationId xmlns:a16="http://schemas.microsoft.com/office/drawing/2014/main" id="{9CD872FB-C38B-D6DC-C8E4-FC012FE496B7}"/>
              </a:ext>
            </a:extLst>
          </p:cNvPr>
          <p:cNvSpPr txBox="1"/>
          <p:nvPr/>
        </p:nvSpPr>
        <p:spPr>
          <a:xfrm>
            <a:off x="6455833" y="267228"/>
            <a:ext cx="5452533"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en-US" sz="2000" b="1" dirty="0">
                <a:solidFill>
                  <a:schemeClr val="tx2"/>
                </a:solidFill>
                <a:latin typeface="ADLaM Display"/>
                <a:ea typeface="ADLaM Display"/>
                <a:cs typeface="ADLaM Display"/>
              </a:rPr>
              <a:t>Professional Skills</a:t>
            </a:r>
            <a:endParaRPr lang="en-US" sz="2000" dirty="0">
              <a:solidFill>
                <a:schemeClr val="tx2"/>
              </a:solidFill>
              <a:latin typeface="ADLaM Display"/>
              <a:ea typeface="ADLaM Display"/>
              <a:cs typeface="ADLaM Display"/>
            </a:endParaRPr>
          </a:p>
          <a:p>
            <a:pPr>
              <a:lnSpc>
                <a:spcPct val="120000"/>
              </a:lnSpc>
              <a:spcBef>
                <a:spcPts val="1000"/>
              </a:spcBef>
            </a:pPr>
            <a:endParaRPr lang="en-US" sz="2000" b="1" dirty="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Orchestration and arranging</a:t>
            </a:r>
          </a:p>
          <a:p>
            <a:pPr>
              <a:buFont typeface="Arial"/>
              <a:buChar char="•"/>
            </a:pPr>
            <a:r>
              <a:rPr lang="en-US" sz="2400" dirty="0">
                <a:solidFill>
                  <a:schemeClr val="tx2"/>
                </a:solidFill>
                <a:latin typeface="ADLaM Display"/>
                <a:ea typeface="+mn-lt"/>
                <a:cs typeface="+mn-lt"/>
              </a:rPr>
              <a:t>Composing character themes</a:t>
            </a:r>
            <a:endParaRPr lang="en-US" sz="240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Composing loops</a:t>
            </a:r>
            <a:endParaRPr lang="en-US" sz="240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Home studio setup</a:t>
            </a:r>
            <a:endParaRPr lang="en-US" sz="240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DAWs</a:t>
            </a:r>
            <a:endParaRPr lang="en-US" sz="240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Synthesizers and samplers</a:t>
            </a:r>
            <a:endParaRPr lang="en-US" sz="2400">
              <a:solidFill>
                <a:schemeClr val="tx2"/>
              </a:solidFill>
              <a:latin typeface="ADLaM Display"/>
              <a:ea typeface="ADLaM Display"/>
              <a:cs typeface="ADLaM Display"/>
            </a:endParaRPr>
          </a:p>
          <a:p>
            <a:pPr>
              <a:buFont typeface="Arial"/>
              <a:buChar char="•"/>
            </a:pPr>
            <a:r>
              <a:rPr lang="en-US" sz="2400" dirty="0">
                <a:solidFill>
                  <a:schemeClr val="tx2"/>
                </a:solidFill>
                <a:latin typeface="ADLaM Display"/>
                <a:ea typeface="+mn-lt"/>
                <a:cs typeface="+mn-lt"/>
              </a:rPr>
              <a:t>Audio editing</a:t>
            </a:r>
          </a:p>
          <a:p>
            <a:pPr>
              <a:buFont typeface="Arial"/>
              <a:buChar char="•"/>
            </a:pPr>
            <a:r>
              <a:rPr lang="en-US" sz="2400" dirty="0">
                <a:solidFill>
                  <a:schemeClr val="tx2"/>
                </a:solidFill>
                <a:latin typeface="ADLaM Display"/>
                <a:ea typeface="+mn-lt"/>
                <a:cs typeface="+mn-lt"/>
              </a:rPr>
              <a:t>Video game design</a:t>
            </a:r>
          </a:p>
          <a:p>
            <a:pPr>
              <a:buFont typeface="Arial"/>
              <a:buChar char="•"/>
            </a:pPr>
            <a:r>
              <a:rPr lang="en-US" sz="2400" dirty="0">
                <a:solidFill>
                  <a:schemeClr val="tx2"/>
                </a:solidFill>
                <a:latin typeface="ADLaM Display"/>
                <a:ea typeface="+mn-lt"/>
                <a:cs typeface="+mn-lt"/>
              </a:rPr>
              <a:t>Compositional flexibility</a:t>
            </a:r>
            <a:endParaRPr lang="en-US" sz="2400">
              <a:solidFill>
                <a:schemeClr val="tx2"/>
              </a:solidFill>
              <a:latin typeface="ADLaM Display"/>
              <a:ea typeface="ADLaM Display"/>
              <a:cs typeface="ADLaM Display"/>
            </a:endParaRPr>
          </a:p>
          <a:p>
            <a:pPr>
              <a:lnSpc>
                <a:spcPct val="120000"/>
              </a:lnSpc>
              <a:spcBef>
                <a:spcPts val="1000"/>
              </a:spcBef>
            </a:pPr>
            <a:endParaRPr lang="en-US" sz="2000" dirty="0">
              <a:solidFill>
                <a:schemeClr val="tx2"/>
              </a:solidFill>
              <a:latin typeface="ADLaM Display"/>
              <a:ea typeface="ADLaM Display"/>
              <a:cs typeface="ADLaM Display"/>
            </a:endParaRPr>
          </a:p>
          <a:p>
            <a:pPr marL="285750" indent="-285750">
              <a:lnSpc>
                <a:spcPct val="120000"/>
              </a:lnSpc>
              <a:spcBef>
                <a:spcPts val="1000"/>
              </a:spcBef>
              <a:buFont typeface="The Hand Extrablack,Sans-Serif"/>
              <a:buChar char="•"/>
            </a:pPr>
            <a:endParaRPr lang="en-US" sz="2000" dirty="0">
              <a:solidFill>
                <a:schemeClr val="tx2"/>
              </a:solidFill>
              <a:latin typeface="ADLaM Display"/>
              <a:ea typeface="ADLaM Display"/>
              <a:cs typeface="ADLaM Display"/>
            </a:endParaRPr>
          </a:p>
          <a:p>
            <a:endParaRPr lang="tr-TR" sz="2000" dirty="0">
              <a:solidFill>
                <a:schemeClr val="tx2"/>
              </a:solidFill>
            </a:endParaRPr>
          </a:p>
        </p:txBody>
      </p:sp>
      <p:pic>
        <p:nvPicPr>
          <p:cNvPr id="5" name="Resim 4" descr="The Best Orchestral Video Game Soundtracks">
            <a:extLst>
              <a:ext uri="{FF2B5EF4-FFF2-40B4-BE49-F238E27FC236}">
                <a16:creationId xmlns:a16="http://schemas.microsoft.com/office/drawing/2014/main" id="{9D2E1C9E-5683-DE52-AB0E-43D8AF77E127}"/>
              </a:ext>
            </a:extLst>
          </p:cNvPr>
          <p:cNvPicPr>
            <a:picLocks noChangeAspect="1"/>
          </p:cNvPicPr>
          <p:nvPr/>
        </p:nvPicPr>
        <p:blipFill>
          <a:blip r:embed="rId2"/>
          <a:stretch>
            <a:fillRect/>
          </a:stretch>
        </p:blipFill>
        <p:spPr>
          <a:xfrm>
            <a:off x="6100232" y="4819650"/>
            <a:ext cx="1684868" cy="1684868"/>
          </a:xfrm>
          <a:prstGeom prst="rect">
            <a:avLst/>
          </a:prstGeom>
        </p:spPr>
      </p:pic>
      <p:pic>
        <p:nvPicPr>
          <p:cNvPr id="7" name="Resim 6" descr="tiyatro, perde, aşama, tiyatro perdesi içeren bir resim&#10;&#10;Açıklama otomatik olarak oluşturuldu">
            <a:extLst>
              <a:ext uri="{FF2B5EF4-FFF2-40B4-BE49-F238E27FC236}">
                <a16:creationId xmlns:a16="http://schemas.microsoft.com/office/drawing/2014/main" id="{111340CC-E196-596E-1FF8-7ABB57525466}"/>
              </a:ext>
            </a:extLst>
          </p:cNvPr>
          <p:cNvPicPr>
            <a:picLocks noChangeAspect="1"/>
          </p:cNvPicPr>
          <p:nvPr/>
        </p:nvPicPr>
        <p:blipFill>
          <a:blip r:embed="rId3"/>
          <a:stretch>
            <a:fillRect/>
          </a:stretch>
        </p:blipFill>
        <p:spPr>
          <a:xfrm>
            <a:off x="1217083" y="3833812"/>
            <a:ext cx="4783666" cy="2677584"/>
          </a:xfrm>
          <a:prstGeom prst="rect">
            <a:avLst/>
          </a:prstGeom>
        </p:spPr>
      </p:pic>
    </p:spTree>
    <p:extLst>
      <p:ext uri="{BB962C8B-B14F-4D97-AF65-F5344CB8AC3E}">
        <p14:creationId xmlns:p14="http://schemas.microsoft.com/office/powerpoint/2010/main" val="338890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7EFF05-A8DA-4B3E-9C21-7A04283D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4CA1620-2C02-4B4E-97C8-06FCE85EE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57DE79-27F8-4881-BE3B-5321D1801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B733608-1322-485D-B942-B827E6997F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527" y="954724"/>
            <a:ext cx="10904945" cy="3364228"/>
            <a:chOff x="643527" y="954724"/>
            <a:chExt cx="10904945" cy="3364228"/>
          </a:xfrm>
        </p:grpSpPr>
        <p:sp>
          <p:nvSpPr>
            <p:cNvPr id="17" name="Freeform 78">
              <a:extLst>
                <a:ext uri="{FF2B5EF4-FFF2-40B4-BE49-F238E27FC236}">
                  <a16:creationId xmlns:a16="http://schemas.microsoft.com/office/drawing/2014/main" id="{7975F1CD-7143-447F-AC1A-8D3EA46ECA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083914" y="3331230"/>
              <a:ext cx="879143" cy="903430"/>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501A6B8C-11DF-404A-89DD-354DA4C1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869193" y="1989904"/>
              <a:ext cx="743890" cy="1195221"/>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14D1F65C-CD34-4E1F-8743-D3879A871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800114">
              <a:off x="1316205" y="967005"/>
              <a:ext cx="541011" cy="981989"/>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0" name="Freeform 80">
              <a:extLst>
                <a:ext uri="{FF2B5EF4-FFF2-40B4-BE49-F238E27FC236}">
                  <a16:creationId xmlns:a16="http://schemas.microsoft.com/office/drawing/2014/main" id="{E5C58F66-1B6C-4935-9BB4-583D612CD2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62739" y="2385730"/>
              <a:ext cx="985733" cy="504616"/>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F41F116D-556B-4BC2-9DCD-46DA7CCC0E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874527">
              <a:off x="10288245" y="954724"/>
              <a:ext cx="852074" cy="892781"/>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DE46F0F4-2435-4BDC-A92C-EB1360880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20630858">
              <a:off x="10224385" y="3437261"/>
              <a:ext cx="824227" cy="881691"/>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2" name="Başlık 1">
            <a:extLst>
              <a:ext uri="{FF2B5EF4-FFF2-40B4-BE49-F238E27FC236}">
                <a16:creationId xmlns:a16="http://schemas.microsoft.com/office/drawing/2014/main" id="{BE655A1F-1C03-AF92-DD6D-035EF7805880}"/>
              </a:ext>
            </a:extLst>
          </p:cNvPr>
          <p:cNvSpPr>
            <a:spLocks noGrp="1"/>
          </p:cNvSpPr>
          <p:nvPr>
            <p:ph type="title"/>
          </p:nvPr>
        </p:nvSpPr>
        <p:spPr>
          <a:xfrm>
            <a:off x="2640014" y="1334791"/>
            <a:ext cx="6911974" cy="1450790"/>
          </a:xfrm>
        </p:spPr>
        <p:txBody>
          <a:bodyPr vert="horz" wrap="square" lIns="0" tIns="0" rIns="0" bIns="0" rtlCol="0" anchor="ctr" anchorCtr="0">
            <a:normAutofit/>
          </a:bodyPr>
          <a:lstStyle/>
          <a:p>
            <a:pPr algn="ctr">
              <a:lnSpc>
                <a:spcPct val="100000"/>
              </a:lnSpc>
            </a:pPr>
            <a:r>
              <a:rPr lang="en-US" sz="5600" spc="-100" dirty="0">
                <a:latin typeface="ADLaM Display"/>
                <a:ea typeface="ADLaM Display"/>
                <a:cs typeface="ADLaM Display"/>
              </a:rPr>
              <a:t>ART DEPARTMENT</a:t>
            </a:r>
            <a:endParaRPr lang="tr-TR">
              <a:latin typeface="ADLaM Display"/>
              <a:ea typeface="ADLaM Display"/>
              <a:cs typeface="ADLaM Display"/>
            </a:endParaRPr>
          </a:p>
        </p:txBody>
      </p:sp>
      <p:sp useBgFill="1">
        <p:nvSpPr>
          <p:cNvPr id="24" name="Freeform: Shape 23">
            <a:extLst>
              <a:ext uri="{FF2B5EF4-FFF2-40B4-BE49-F238E27FC236}">
                <a16:creationId xmlns:a16="http://schemas.microsoft.com/office/drawing/2014/main" id="{085AB271-571D-4C19-9FCC-C760834A8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693226" y="359229"/>
            <a:ext cx="805544" cy="12191999"/>
          </a:xfrm>
          <a:custGeom>
            <a:avLst/>
            <a:gdLst>
              <a:gd name="connsiteX0" fmla="*/ 0 w 1214924"/>
              <a:gd name="connsiteY0" fmla="*/ 12191999 h 12191999"/>
              <a:gd name="connsiteX1" fmla="*/ 32 w 1214924"/>
              <a:gd name="connsiteY1" fmla="*/ 12166053 h 12191999"/>
              <a:gd name="connsiteX2" fmla="*/ 59979 w 1214924"/>
              <a:gd name="connsiteY2" fmla="*/ 9224089 h 12191999"/>
              <a:gd name="connsiteX3" fmla="*/ 120877 w 1214924"/>
              <a:gd name="connsiteY3" fmla="*/ 8004225 h 12191999"/>
              <a:gd name="connsiteX4" fmla="*/ 59979 w 1214924"/>
              <a:gd name="connsiteY4" fmla="*/ 7211315 h 12191999"/>
              <a:gd name="connsiteX5" fmla="*/ 59979 w 1214924"/>
              <a:gd name="connsiteY5" fmla="*/ 6601383 h 12191999"/>
              <a:gd name="connsiteX6" fmla="*/ 59979 w 1214924"/>
              <a:gd name="connsiteY6" fmla="*/ 5015562 h 12191999"/>
              <a:gd name="connsiteX7" fmla="*/ 120877 w 1214924"/>
              <a:gd name="connsiteY7" fmla="*/ 3185768 h 12191999"/>
              <a:gd name="connsiteX8" fmla="*/ 74847 w 1214924"/>
              <a:gd name="connsiteY8" fmla="*/ 4714 h 12191999"/>
              <a:gd name="connsiteX9" fmla="*/ 74778 w 1214924"/>
              <a:gd name="connsiteY9" fmla="*/ 0 h 12191999"/>
              <a:gd name="connsiteX10" fmla="*/ 1214924 w 1214924"/>
              <a:gd name="connsiteY10" fmla="*/ 0 h 12191999"/>
              <a:gd name="connsiteX11" fmla="*/ 1214924 w 1214924"/>
              <a:gd name="connsiteY11" fmla="*/ 12191999 h 1219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924" h="12191999">
                <a:moveTo>
                  <a:pt x="0" y="12191999"/>
                </a:moveTo>
                <a:lnTo>
                  <a:pt x="32" y="12166053"/>
                </a:lnTo>
                <a:cubicBezTo>
                  <a:pt x="2886" y="11339787"/>
                  <a:pt x="14305" y="10367710"/>
                  <a:pt x="59979" y="9224089"/>
                </a:cubicBezTo>
                <a:cubicBezTo>
                  <a:pt x="120877" y="8004225"/>
                  <a:pt x="120877" y="8004225"/>
                  <a:pt x="120877" y="8004225"/>
                </a:cubicBezTo>
                <a:cubicBezTo>
                  <a:pt x="120877" y="7760253"/>
                  <a:pt x="59979" y="7516280"/>
                  <a:pt x="59979" y="7211315"/>
                </a:cubicBezTo>
                <a:cubicBezTo>
                  <a:pt x="59979" y="6906349"/>
                  <a:pt x="59979" y="6662377"/>
                  <a:pt x="59979" y="6601383"/>
                </a:cubicBezTo>
                <a:cubicBezTo>
                  <a:pt x="59979" y="5015562"/>
                  <a:pt x="59979" y="5015562"/>
                  <a:pt x="59979" y="5015562"/>
                </a:cubicBezTo>
                <a:cubicBezTo>
                  <a:pt x="120877" y="3185768"/>
                  <a:pt x="120877" y="3185768"/>
                  <a:pt x="120877" y="3185768"/>
                </a:cubicBezTo>
                <a:cubicBezTo>
                  <a:pt x="98040" y="1607571"/>
                  <a:pt x="83767" y="621197"/>
                  <a:pt x="74847" y="4714"/>
                </a:cubicBezTo>
                <a:lnTo>
                  <a:pt x="74778" y="0"/>
                </a:lnTo>
                <a:lnTo>
                  <a:pt x="1214924" y="0"/>
                </a:lnTo>
                <a:lnTo>
                  <a:pt x="1214924" y="12191999"/>
                </a:lnTo>
                <a:close/>
              </a:path>
            </a:pathLst>
          </a:custGeom>
          <a:ln>
            <a:noFill/>
          </a:ln>
        </p:spPr>
        <p:txBody>
          <a:bodyPr vert="horz" wrap="square" lIns="91440" tIns="45720" rIns="91440" bIns="45720" numCol="1" anchor="t" anchorCtr="0" compatLnSpc="1">
            <a:prstTxWarp prst="textNoShape">
              <a:avLst/>
            </a:prstTxWarp>
          </a:bodyPr>
          <a:lstStyle/>
          <a:p>
            <a:endParaRPr lang="en-US"/>
          </a:p>
        </p:txBody>
      </p:sp>
      <p:pic>
        <p:nvPicPr>
          <p:cNvPr id="3" name="Resim 2" descr="metin, ekran görüntüsü, diyagram, dikdörtgen içeren bir resim&#10;&#10;Açıklama otomatik olarak oluşturuldu">
            <a:extLst>
              <a:ext uri="{FF2B5EF4-FFF2-40B4-BE49-F238E27FC236}">
                <a16:creationId xmlns:a16="http://schemas.microsoft.com/office/drawing/2014/main" id="{7E406E29-A642-FBD6-B1A7-7C0C1517BB23}"/>
              </a:ext>
            </a:extLst>
          </p:cNvPr>
          <p:cNvPicPr>
            <a:picLocks noChangeAspect="1"/>
          </p:cNvPicPr>
          <p:nvPr/>
        </p:nvPicPr>
        <p:blipFill>
          <a:blip r:embed="rId2"/>
          <a:stretch>
            <a:fillRect/>
          </a:stretch>
        </p:blipFill>
        <p:spPr>
          <a:xfrm>
            <a:off x="2936264" y="2464743"/>
            <a:ext cx="6031784" cy="3588310"/>
          </a:xfrm>
          <a:prstGeom prst="rect">
            <a:avLst/>
          </a:prstGeom>
        </p:spPr>
      </p:pic>
    </p:spTree>
    <p:extLst>
      <p:ext uri="{BB962C8B-B14F-4D97-AF65-F5344CB8AC3E}">
        <p14:creationId xmlns:p14="http://schemas.microsoft.com/office/powerpoint/2010/main" val="57985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D3B63D-97A2-43B6-B140-7FADB9C54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9AB3E9-A7F5-451B-8FC3-9BBE53056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550667" y="142950"/>
            <a:ext cx="5626961" cy="1583161"/>
          </a:xfrm>
        </p:spPr>
        <p:txBody>
          <a:bodyPr wrap="square" anchor="ctr">
            <a:normAutofit/>
          </a:bodyPr>
          <a:lstStyle/>
          <a:p>
            <a:pPr algn="ctr"/>
            <a:r>
              <a:rPr lang="tr-TR" b="1" dirty="0">
                <a:latin typeface="ADLaM Display"/>
                <a:ea typeface="ADLaM Display"/>
                <a:cs typeface="ADLaM Display"/>
              </a:rPr>
              <a:t>Music Composer</a:t>
            </a: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550667" y="1758433"/>
            <a:ext cx="5637545" cy="2009773"/>
          </a:xfrm>
        </p:spPr>
        <p:txBody>
          <a:bodyPr vert="horz" lIns="0" tIns="0" rIns="0" bIns="0" rtlCol="0" anchor="t">
            <a:noAutofit/>
          </a:bodyPr>
          <a:lstStyle/>
          <a:p>
            <a:r>
              <a:rPr lang="en-US" sz="1600" dirty="0">
                <a:solidFill>
                  <a:srgbClr val="FFFFFF"/>
                </a:solidFill>
                <a:latin typeface="ADLaM Display"/>
                <a:ea typeface="+mn-lt"/>
                <a:cs typeface="+mn-lt"/>
              </a:rPr>
              <a:t>Audio Developer, Audio Designer, Sound Developer, Video Game Audio Engineer, Sound Effect Designer</a:t>
            </a:r>
            <a:endParaRPr lang="en-US" sz="1600" b="1">
              <a:solidFill>
                <a:schemeClr val="tx2"/>
              </a:solidFill>
              <a:latin typeface="ADLaM Display"/>
              <a:ea typeface="+mn-lt"/>
              <a:cs typeface="+mn-lt"/>
            </a:endParaRPr>
          </a:p>
          <a:p>
            <a:r>
              <a:rPr lang="en-US" sz="1600" dirty="0">
                <a:solidFill>
                  <a:srgbClr val="FFFFFF"/>
                </a:solidFill>
                <a:latin typeface="ADLaM Display"/>
                <a:ea typeface="+mn-lt"/>
                <a:cs typeface="+mn-lt"/>
              </a:rPr>
              <a:t>Sound designers collect, edit, and create sound effects, ambient effects, and even music for video games, applications, or any other form of interactive media.</a:t>
            </a:r>
          </a:p>
          <a:p>
            <a:endParaRPr lang="en-US" sz="1600" dirty="0">
              <a:solidFill>
                <a:schemeClr val="tx2"/>
              </a:solidFill>
              <a:latin typeface="ADLaM Display"/>
              <a:ea typeface="+mn-lt"/>
              <a:cs typeface="+mn-lt"/>
            </a:endParaRPr>
          </a:p>
        </p:txBody>
      </p:sp>
      <p:sp>
        <p:nvSpPr>
          <p:cNvPr id="4" name="Metin kutusu 3">
            <a:extLst>
              <a:ext uri="{FF2B5EF4-FFF2-40B4-BE49-F238E27FC236}">
                <a16:creationId xmlns:a16="http://schemas.microsoft.com/office/drawing/2014/main" id="{9CD872FB-C38B-D6DC-C8E4-FC012FE496B7}"/>
              </a:ext>
            </a:extLst>
          </p:cNvPr>
          <p:cNvSpPr txBox="1"/>
          <p:nvPr/>
        </p:nvSpPr>
        <p:spPr>
          <a:xfrm>
            <a:off x="6392333" y="933978"/>
            <a:ext cx="5452533" cy="4288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en-US" sz="2000" b="1" dirty="0">
                <a:solidFill>
                  <a:schemeClr val="tx2"/>
                </a:solidFill>
                <a:latin typeface="ADLaM Display"/>
                <a:ea typeface="ADLaM Display"/>
                <a:cs typeface="ADLaM Display"/>
              </a:rPr>
              <a:t>Professional Skills</a:t>
            </a:r>
            <a:endParaRPr lang="en-US" sz="2000" dirty="0">
              <a:solidFill>
                <a:schemeClr val="tx2"/>
              </a:solidFill>
              <a:latin typeface="ADLaM Display"/>
              <a:ea typeface="ADLaM Display"/>
              <a:cs typeface="ADLaM Display"/>
            </a:endParaRPr>
          </a:p>
          <a:p>
            <a:pPr>
              <a:buFont typeface="Arial"/>
              <a:buChar char="•"/>
            </a:pPr>
            <a:r>
              <a:rPr lang="en-US" sz="2000" dirty="0">
                <a:solidFill>
                  <a:schemeClr val="tx2"/>
                </a:solidFill>
                <a:latin typeface="ADLaM Display"/>
                <a:ea typeface="+mn-lt"/>
                <a:cs typeface="+mn-lt"/>
              </a:rPr>
              <a:t>Sound design</a:t>
            </a:r>
          </a:p>
          <a:p>
            <a:pPr>
              <a:buFont typeface="Arial"/>
              <a:buChar char="•"/>
            </a:pPr>
            <a:r>
              <a:rPr lang="en-US" sz="2000" dirty="0">
                <a:solidFill>
                  <a:schemeClr val="tx2"/>
                </a:solidFill>
                <a:latin typeface="ADLaM Display"/>
                <a:ea typeface="+mn-lt"/>
                <a:cs typeface="+mn-lt"/>
              </a:rPr>
              <a:t>Audio implementation (</a:t>
            </a:r>
            <a:r>
              <a:rPr lang="en-US" sz="2000" err="1">
                <a:solidFill>
                  <a:schemeClr val="tx2"/>
                </a:solidFill>
                <a:latin typeface="ADLaM Display"/>
                <a:ea typeface="+mn-lt"/>
                <a:cs typeface="+mn-lt"/>
              </a:rPr>
              <a:t>Wwise</a:t>
            </a:r>
            <a:r>
              <a:rPr lang="en-US" sz="2000" dirty="0">
                <a:solidFill>
                  <a:schemeClr val="tx2"/>
                </a:solidFill>
                <a:latin typeface="ADLaM Display"/>
                <a:ea typeface="+mn-lt"/>
                <a:cs typeface="+mn-lt"/>
              </a:rPr>
              <a:t>, </a:t>
            </a:r>
            <a:r>
              <a:rPr lang="en-US" sz="2000" err="1">
                <a:solidFill>
                  <a:schemeClr val="tx2"/>
                </a:solidFill>
                <a:latin typeface="ADLaM Display"/>
                <a:ea typeface="+mn-lt"/>
                <a:cs typeface="+mn-lt"/>
              </a:rPr>
              <a:t>FMod</a:t>
            </a:r>
            <a:r>
              <a:rPr lang="en-US" sz="2000" dirty="0">
                <a:solidFill>
                  <a:schemeClr val="tx2"/>
                </a:solidFill>
                <a:latin typeface="ADLaM Display"/>
                <a:ea typeface="+mn-lt"/>
                <a:cs typeface="+mn-lt"/>
              </a:rPr>
              <a:t>)</a:t>
            </a:r>
            <a:endParaRPr lang="en-US" sz="2000">
              <a:solidFill>
                <a:schemeClr val="tx2"/>
              </a:solidFill>
              <a:latin typeface="ADLaM Display"/>
              <a:ea typeface="ADLaM Display"/>
              <a:cs typeface="ADLaM Display"/>
            </a:endParaRPr>
          </a:p>
          <a:p>
            <a:pPr>
              <a:buFont typeface="Arial"/>
              <a:buChar char="•"/>
            </a:pPr>
            <a:r>
              <a:rPr lang="en-US" sz="2000" dirty="0">
                <a:solidFill>
                  <a:schemeClr val="tx2"/>
                </a:solidFill>
                <a:latin typeface="ADLaM Display"/>
                <a:ea typeface="+mn-lt"/>
                <a:cs typeface="+mn-lt"/>
              </a:rPr>
              <a:t>Audio production</a:t>
            </a:r>
            <a:endParaRPr lang="en-US" sz="2000">
              <a:solidFill>
                <a:schemeClr val="tx2"/>
              </a:solidFill>
              <a:latin typeface="ADLaM Display"/>
              <a:ea typeface="ADLaM Display"/>
              <a:cs typeface="ADLaM Display"/>
            </a:endParaRPr>
          </a:p>
          <a:p>
            <a:pPr>
              <a:buFont typeface="Arial"/>
              <a:buChar char="•"/>
            </a:pPr>
            <a:r>
              <a:rPr lang="en-US" sz="2000" dirty="0">
                <a:solidFill>
                  <a:schemeClr val="tx2"/>
                </a:solidFill>
                <a:latin typeface="ADLaM Display"/>
                <a:ea typeface="+mn-lt"/>
                <a:cs typeface="+mn-lt"/>
              </a:rPr>
              <a:t>Audio recording</a:t>
            </a:r>
            <a:endParaRPr lang="en-US" sz="2000">
              <a:solidFill>
                <a:schemeClr val="tx2"/>
              </a:solidFill>
              <a:latin typeface="ADLaM Display"/>
              <a:ea typeface="ADLaM Display"/>
              <a:cs typeface="ADLaM Display"/>
            </a:endParaRPr>
          </a:p>
          <a:p>
            <a:pPr>
              <a:buFont typeface="Arial"/>
              <a:buChar char="•"/>
            </a:pPr>
            <a:r>
              <a:rPr lang="en-US" sz="2000" dirty="0">
                <a:solidFill>
                  <a:schemeClr val="tx2"/>
                </a:solidFill>
                <a:latin typeface="ADLaM Display"/>
                <a:ea typeface="+mn-lt"/>
                <a:cs typeface="+mn-lt"/>
              </a:rPr>
              <a:t>Audio editing</a:t>
            </a:r>
          </a:p>
          <a:p>
            <a:pPr>
              <a:buFont typeface="Arial"/>
              <a:buChar char="•"/>
            </a:pPr>
            <a:r>
              <a:rPr lang="en-US" sz="2000" dirty="0">
                <a:solidFill>
                  <a:schemeClr val="tx2"/>
                </a:solidFill>
                <a:latin typeface="ADLaM Display"/>
                <a:ea typeface="+mn-lt"/>
                <a:cs typeface="+mn-lt"/>
              </a:rPr>
              <a:t>Sound libraries</a:t>
            </a:r>
            <a:endParaRPr lang="en-US" sz="2000">
              <a:solidFill>
                <a:schemeClr val="tx2"/>
              </a:solidFill>
              <a:latin typeface="ADLaM Display"/>
              <a:ea typeface="ADLaM Display"/>
              <a:cs typeface="ADLaM Display"/>
            </a:endParaRPr>
          </a:p>
          <a:p>
            <a:pPr>
              <a:buFont typeface="Arial"/>
              <a:buChar char="•"/>
            </a:pPr>
            <a:r>
              <a:rPr lang="en-US" sz="2000" dirty="0">
                <a:solidFill>
                  <a:schemeClr val="tx2"/>
                </a:solidFill>
                <a:latin typeface="ADLaM Display"/>
                <a:ea typeface="+mn-lt"/>
                <a:cs typeface="+mn-lt"/>
              </a:rPr>
              <a:t>Coding (C or C++)</a:t>
            </a:r>
            <a:endParaRPr lang="en-US" sz="2000" dirty="0">
              <a:solidFill>
                <a:schemeClr val="tx2"/>
              </a:solidFill>
              <a:latin typeface="ADLaM Display"/>
            </a:endParaRPr>
          </a:p>
          <a:p>
            <a:pPr>
              <a:buFont typeface="Arial"/>
              <a:buChar char="•"/>
            </a:pPr>
            <a:endParaRPr lang="en-US" sz="2400" dirty="0">
              <a:solidFill>
                <a:schemeClr val="tx2"/>
              </a:solidFill>
              <a:latin typeface="Sagona Book"/>
              <a:ea typeface="ADLaM Display"/>
              <a:cs typeface="ADLaM Display"/>
            </a:endParaRPr>
          </a:p>
          <a:p>
            <a:pPr>
              <a:lnSpc>
                <a:spcPct val="120000"/>
              </a:lnSpc>
              <a:spcBef>
                <a:spcPts val="1000"/>
              </a:spcBef>
            </a:pPr>
            <a:endParaRPr lang="en-US" sz="2000" dirty="0">
              <a:solidFill>
                <a:schemeClr val="tx2"/>
              </a:solidFill>
              <a:latin typeface="ADLaM Display"/>
              <a:ea typeface="ADLaM Display"/>
              <a:cs typeface="ADLaM Display"/>
            </a:endParaRPr>
          </a:p>
          <a:p>
            <a:pPr marL="285750" indent="-285750">
              <a:lnSpc>
                <a:spcPct val="120000"/>
              </a:lnSpc>
              <a:spcBef>
                <a:spcPts val="1000"/>
              </a:spcBef>
              <a:buFont typeface="The Hand Extrablack,Sans-Serif"/>
              <a:buChar char="•"/>
            </a:pPr>
            <a:endParaRPr lang="en-US" sz="2000" dirty="0">
              <a:solidFill>
                <a:schemeClr val="tx2"/>
              </a:solidFill>
              <a:latin typeface="ADLaM Display"/>
              <a:ea typeface="ADLaM Display"/>
              <a:cs typeface="ADLaM Display"/>
            </a:endParaRPr>
          </a:p>
          <a:p>
            <a:endParaRPr lang="tr-TR" sz="2000" dirty="0">
              <a:solidFill>
                <a:schemeClr val="tx2"/>
              </a:solidFill>
            </a:endParaRPr>
          </a:p>
        </p:txBody>
      </p:sp>
      <p:pic>
        <p:nvPicPr>
          <p:cNvPr id="6" name="Resim 5">
            <a:extLst>
              <a:ext uri="{FF2B5EF4-FFF2-40B4-BE49-F238E27FC236}">
                <a16:creationId xmlns:a16="http://schemas.microsoft.com/office/drawing/2014/main" id="{22BFAB3C-8485-D9BE-A5B9-6371AA6B87DA}"/>
              </a:ext>
            </a:extLst>
          </p:cNvPr>
          <p:cNvPicPr>
            <a:picLocks noChangeAspect="1"/>
          </p:cNvPicPr>
          <p:nvPr/>
        </p:nvPicPr>
        <p:blipFill>
          <a:blip r:embed="rId2"/>
          <a:stretch>
            <a:fillRect/>
          </a:stretch>
        </p:blipFill>
        <p:spPr>
          <a:xfrm>
            <a:off x="547688" y="3861329"/>
            <a:ext cx="3598334" cy="2723092"/>
          </a:xfrm>
          <a:prstGeom prst="rect">
            <a:avLst/>
          </a:prstGeom>
        </p:spPr>
      </p:pic>
    </p:spTree>
    <p:extLst>
      <p:ext uri="{BB962C8B-B14F-4D97-AF65-F5344CB8AC3E}">
        <p14:creationId xmlns:p14="http://schemas.microsoft.com/office/powerpoint/2010/main" val="492757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1F6964C7-4422-41D3-BFD7-121069A32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569CB96-0A96-471A-BF21-CCA92128D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Freeform: Shape 28">
            <a:extLst>
              <a:ext uri="{FF2B5EF4-FFF2-40B4-BE49-F238E27FC236}">
                <a16:creationId xmlns:a16="http://schemas.microsoft.com/office/drawing/2014/main" id="{A5A34984-5CF0-4646-BBCE-D71144386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28406" cy="6858000"/>
          </a:xfrm>
          <a:custGeom>
            <a:avLst/>
            <a:gdLst>
              <a:gd name="connsiteX0" fmla="*/ 0 w 7928406"/>
              <a:gd name="connsiteY0" fmla="*/ 0 h 6858000"/>
              <a:gd name="connsiteX1" fmla="*/ 7127397 w 7928406"/>
              <a:gd name="connsiteY1" fmla="*/ 0 h 6858000"/>
              <a:gd name="connsiteX2" fmla="*/ 7302120 w 7928406"/>
              <a:gd name="connsiteY2" fmla="*/ 279455 h 6858000"/>
              <a:gd name="connsiteX3" fmla="*/ 7928406 w 7928406"/>
              <a:gd name="connsiteY3" fmla="*/ 3061922 h 6858000"/>
              <a:gd name="connsiteX4" fmla="*/ 7746627 w 7928406"/>
              <a:gd name="connsiteY4" fmla="*/ 4515619 h 6858000"/>
              <a:gd name="connsiteX5" fmla="*/ 7201289 w 7928406"/>
              <a:gd name="connsiteY5" fmla="*/ 5969316 h 6858000"/>
              <a:gd name="connsiteX6" fmla="*/ 6608022 w 7928406"/>
              <a:gd name="connsiteY6" fmla="*/ 6777438 h 6858000"/>
              <a:gd name="connsiteX7" fmla="*/ 6529065 w 7928406"/>
              <a:gd name="connsiteY7" fmla="*/ 6858000 h 6858000"/>
              <a:gd name="connsiteX8" fmla="*/ 0 w 7928406"/>
              <a:gd name="connsiteY8" fmla="*/ 6858000 h 6858000"/>
              <a:gd name="connsiteX9" fmla="*/ 0 w 7928406"/>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8406" h="6858000">
                <a:moveTo>
                  <a:pt x="0" y="0"/>
                </a:moveTo>
                <a:lnTo>
                  <a:pt x="7127397" y="0"/>
                </a:lnTo>
                <a:lnTo>
                  <a:pt x="7302120" y="279455"/>
                </a:lnTo>
                <a:cubicBezTo>
                  <a:pt x="7719644" y="1021447"/>
                  <a:pt x="7928406" y="1948936"/>
                  <a:pt x="7928406" y="3061922"/>
                </a:cubicBezTo>
                <a:cubicBezTo>
                  <a:pt x="7928406" y="3516203"/>
                  <a:pt x="7867813" y="3970483"/>
                  <a:pt x="7746627" y="4515619"/>
                </a:cubicBezTo>
                <a:cubicBezTo>
                  <a:pt x="7595144" y="5030470"/>
                  <a:pt x="7443661" y="5515036"/>
                  <a:pt x="7201289" y="5969316"/>
                </a:cubicBezTo>
                <a:cubicBezTo>
                  <a:pt x="7019510" y="6275955"/>
                  <a:pt x="6820689" y="6544265"/>
                  <a:pt x="6608022" y="6777438"/>
                </a:cubicBezTo>
                <a:lnTo>
                  <a:pt x="6529065" y="6858000"/>
                </a:lnTo>
                <a:lnTo>
                  <a:pt x="0" y="6858000"/>
                </a:lnTo>
                <a:lnTo>
                  <a:pt x="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878750" y="561250"/>
            <a:ext cx="5015638" cy="2804400"/>
          </a:xfrm>
        </p:spPr>
        <p:txBody>
          <a:bodyPr vert="horz" wrap="square" lIns="0" tIns="0" rIns="0" bIns="0" rtlCol="0" anchor="b" anchorCtr="0">
            <a:normAutofit/>
          </a:bodyPr>
          <a:lstStyle/>
          <a:p>
            <a:pPr algn="ctr">
              <a:lnSpc>
                <a:spcPct val="100000"/>
              </a:lnSpc>
            </a:pPr>
            <a:r>
              <a:rPr lang="en-US" sz="5600" b="1" spc="-100" dirty="0">
                <a:latin typeface="ADLaM Display"/>
                <a:ea typeface="ADLaM Display"/>
                <a:cs typeface="ADLaM Display"/>
              </a:rPr>
              <a:t>Thanks for listening</a:t>
            </a:r>
          </a:p>
        </p:txBody>
      </p:sp>
      <p:pic>
        <p:nvPicPr>
          <p:cNvPr id="8" name="Resim 7" descr="metin, ekran görüntüsü, grafik, kalıp, desen, düzen içeren bir resim&#10;&#10;Açıklama otomatik olarak oluşturuldu">
            <a:extLst>
              <a:ext uri="{FF2B5EF4-FFF2-40B4-BE49-F238E27FC236}">
                <a16:creationId xmlns:a16="http://schemas.microsoft.com/office/drawing/2014/main" id="{EC6E2B90-8FE6-4A68-5BF6-8ED41CBA37C2}"/>
              </a:ext>
            </a:extLst>
          </p:cNvPr>
          <p:cNvPicPr>
            <a:picLocks noChangeAspect="1"/>
          </p:cNvPicPr>
          <p:nvPr/>
        </p:nvPicPr>
        <p:blipFill>
          <a:blip r:embed="rId2"/>
          <a:stretch>
            <a:fillRect/>
          </a:stretch>
        </p:blipFill>
        <p:spPr>
          <a:xfrm>
            <a:off x="8364537" y="1502441"/>
            <a:ext cx="3094787" cy="3844456"/>
          </a:xfrm>
          <a:custGeom>
            <a:avLst/>
            <a:gdLst/>
            <a:ahLst/>
            <a:cxnLst/>
            <a:rect l="l" t="t" r="r" b="b"/>
            <a:pathLst>
              <a:path w="5014800" h="5409338">
                <a:moveTo>
                  <a:pt x="0" y="0"/>
                </a:moveTo>
                <a:lnTo>
                  <a:pt x="5014800" y="0"/>
                </a:lnTo>
                <a:lnTo>
                  <a:pt x="5014800" y="5409338"/>
                </a:lnTo>
                <a:lnTo>
                  <a:pt x="0" y="5409338"/>
                </a:lnTo>
                <a:close/>
              </a:path>
            </a:pathLst>
          </a:custGeom>
        </p:spPr>
      </p:pic>
      <p:sp>
        <p:nvSpPr>
          <p:cNvPr id="10" name="Başlık 1">
            <a:extLst>
              <a:ext uri="{FF2B5EF4-FFF2-40B4-BE49-F238E27FC236}">
                <a16:creationId xmlns:a16="http://schemas.microsoft.com/office/drawing/2014/main" id="{595F21F1-0E15-2BBB-05F7-C2DDD4881C7B}"/>
              </a:ext>
            </a:extLst>
          </p:cNvPr>
          <p:cNvSpPr txBox="1">
            <a:spLocks/>
          </p:cNvSpPr>
          <p:nvPr/>
        </p:nvSpPr>
        <p:spPr>
          <a:xfrm>
            <a:off x="957066" y="4057984"/>
            <a:ext cx="5015638" cy="1174567"/>
          </a:xfrm>
          <a:prstGeom prst="rect">
            <a:avLst/>
          </a:prstGeom>
        </p:spPr>
        <p:txBody>
          <a:bodyPr vert="horz" wrap="square" lIns="0" tIns="0" rIns="0" bIns="0" rtlCol="0" anchor="b" anchorCtr="0">
            <a:normAutofit fontScale="77500" lnSpcReduction="20000"/>
          </a:bodyPr>
          <a:lst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a:lstStyle>
          <a:p>
            <a:pPr algn="ctr">
              <a:lnSpc>
                <a:spcPct val="100000"/>
              </a:lnSpc>
            </a:pPr>
            <a:r>
              <a:rPr lang="en-US" sz="5600" b="1" spc="-100" dirty="0">
                <a:latin typeface="ADLaM Display"/>
                <a:ea typeface="ADLaM Display"/>
                <a:cs typeface="ADLaM Display"/>
              </a:rPr>
              <a:t>Additional resources</a:t>
            </a:r>
            <a:endParaRPr lang="tr-TR" dirty="0"/>
          </a:p>
        </p:txBody>
      </p:sp>
      <p:sp>
        <p:nvSpPr>
          <p:cNvPr id="11" name="Ok: Sağ 10">
            <a:extLst>
              <a:ext uri="{FF2B5EF4-FFF2-40B4-BE49-F238E27FC236}">
                <a16:creationId xmlns:a16="http://schemas.microsoft.com/office/drawing/2014/main" id="{897BADAE-89C1-1CC9-DC9D-5368BCB23C61}"/>
              </a:ext>
            </a:extLst>
          </p:cNvPr>
          <p:cNvSpPr/>
          <p:nvPr/>
        </p:nvSpPr>
        <p:spPr>
          <a:xfrm>
            <a:off x="5159375" y="4355042"/>
            <a:ext cx="2381250" cy="4974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5630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a:latin typeface="ADLaM Display"/>
                <a:ea typeface="ADLaM Display"/>
                <a:cs typeface="ADLaM Display"/>
              </a:rPr>
              <a:t>Art </a:t>
            </a:r>
            <a:r>
              <a:rPr lang="tr-TR" sz="3200" b="1" err="1">
                <a:latin typeface="ADLaM Display"/>
                <a:ea typeface="ADLaM Display"/>
                <a:cs typeface="ADLaM Display"/>
              </a:rPr>
              <a:t>Leader</a:t>
            </a:r>
            <a:r>
              <a:rPr lang="tr-TR" sz="3200" b="1" dirty="0">
                <a:latin typeface="ADLaM Display"/>
                <a:ea typeface="ADLaM Display"/>
                <a:cs typeface="ADLaM Display"/>
              </a:rPr>
              <a:t> </a:t>
            </a:r>
            <a:br>
              <a:rPr lang="en-US" dirty="0"/>
            </a:br>
            <a:r>
              <a:rPr lang="tr-TR" sz="2400" b="1" dirty="0">
                <a:latin typeface="ADLaM Display"/>
                <a:ea typeface="ADLaM Display"/>
                <a:cs typeface="ADLaM Display"/>
              </a:rPr>
              <a:t>(aka Art </a:t>
            </a:r>
            <a:r>
              <a:rPr lang="tr-TR" sz="2400" b="1" err="1">
                <a:latin typeface="ADLaM Display"/>
                <a:ea typeface="ADLaM Display"/>
                <a:cs typeface="ADLaM Display"/>
              </a:rPr>
              <a:t>lead</a:t>
            </a:r>
            <a:r>
              <a:rPr lang="tr-TR" sz="2400" b="1" dirty="0">
                <a:latin typeface="ADLaM Display"/>
                <a:ea typeface="ADLaM Display"/>
                <a:cs typeface="ADLaM Display"/>
              </a:rPr>
              <a:t>.)</a:t>
            </a:r>
            <a:endParaRPr lang="tr-T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548188" y="633600"/>
            <a:ext cx="6900137" cy="1282513"/>
          </a:xfrm>
        </p:spPr>
        <p:txBody>
          <a:bodyPr vert="horz" lIns="0" tIns="0" rIns="0" bIns="0" rtlCol="0" anchor="t">
            <a:normAutofit/>
          </a:bodyPr>
          <a:lstStyle/>
          <a:p>
            <a:pPr>
              <a:lnSpc>
                <a:spcPct val="110000"/>
              </a:lnSpc>
            </a:pPr>
            <a:r>
              <a:rPr lang="tr-TR" sz="1400" err="1">
                <a:solidFill>
                  <a:schemeClr val="tx2"/>
                </a:solidFill>
                <a:latin typeface="ADLaM Display"/>
                <a:ea typeface="+mn-lt"/>
                <a:cs typeface="+mn-lt"/>
              </a:rPr>
              <a:t>Handle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the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technical</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aspects</a:t>
            </a:r>
            <a:r>
              <a:rPr lang="tr-TR" sz="1400" dirty="0">
                <a:solidFill>
                  <a:schemeClr val="tx2"/>
                </a:solidFill>
                <a:latin typeface="ADLaM Display"/>
                <a:ea typeface="+mn-lt"/>
                <a:cs typeface="+mn-lt"/>
              </a:rPr>
              <a:t> of </a:t>
            </a:r>
            <a:r>
              <a:rPr lang="tr-TR" sz="1400" err="1">
                <a:solidFill>
                  <a:schemeClr val="tx2"/>
                </a:solidFill>
                <a:latin typeface="ADLaM Display"/>
                <a:ea typeface="+mn-lt"/>
                <a:cs typeface="+mn-lt"/>
              </a:rPr>
              <a:t>the</a:t>
            </a:r>
            <a:r>
              <a:rPr lang="tr-TR" sz="1400" dirty="0">
                <a:solidFill>
                  <a:schemeClr val="tx2"/>
                </a:solidFill>
                <a:latin typeface="ADLaM Display"/>
                <a:ea typeface="+mn-lt"/>
                <a:cs typeface="+mn-lt"/>
              </a:rPr>
              <a:t> art </a:t>
            </a:r>
            <a:r>
              <a:rPr lang="tr-TR" sz="1400" err="1">
                <a:solidFill>
                  <a:schemeClr val="tx2"/>
                </a:solidFill>
                <a:latin typeface="ADLaM Display"/>
                <a:ea typeface="+mn-lt"/>
                <a:cs typeface="+mn-lt"/>
              </a:rPr>
              <a:t>team</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such</a:t>
            </a:r>
            <a:r>
              <a:rPr lang="tr-TR" sz="1400" dirty="0">
                <a:solidFill>
                  <a:schemeClr val="tx2"/>
                </a:solidFill>
                <a:latin typeface="ADLaM Display"/>
                <a:ea typeface="+mn-lt"/>
                <a:cs typeface="+mn-lt"/>
              </a:rPr>
              <a:t> as art </a:t>
            </a:r>
            <a:r>
              <a:rPr lang="tr-TR" sz="1400" err="1">
                <a:solidFill>
                  <a:schemeClr val="tx2"/>
                </a:solidFill>
                <a:latin typeface="ADLaM Display"/>
                <a:ea typeface="+mn-lt"/>
                <a:cs typeface="+mn-lt"/>
              </a:rPr>
              <a:t>processes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tools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geometric</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budgets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texture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budgets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task</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definitions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and</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scheduling</a:t>
            </a:r>
            <a:r>
              <a:rPr lang="tr-TR" sz="1400" dirty="0">
                <a:solidFill>
                  <a:schemeClr val="tx2"/>
                </a:solidFill>
                <a:latin typeface="ADLaM Display"/>
                <a:ea typeface="+mn-lt"/>
                <a:cs typeface="+mn-lt"/>
              </a:rPr>
              <a:t> of </a:t>
            </a:r>
            <a:r>
              <a:rPr lang="tr-TR" sz="1400" err="1">
                <a:solidFill>
                  <a:schemeClr val="tx2"/>
                </a:solidFill>
                <a:latin typeface="ADLaM Display"/>
                <a:ea typeface="+mn-lt"/>
                <a:cs typeface="+mn-lt"/>
              </a:rPr>
              <a:t>tasks</a:t>
            </a:r>
            <a:r>
              <a:rPr lang="tr-TR" sz="1400" dirty="0">
                <a:solidFill>
                  <a:schemeClr val="tx2"/>
                </a:solidFill>
                <a:latin typeface="ADLaM Display"/>
                <a:ea typeface="+mn-lt"/>
                <a:cs typeface="+mn-lt"/>
              </a:rPr>
              <a:t>. </a:t>
            </a:r>
          </a:p>
          <a:p>
            <a:pPr>
              <a:lnSpc>
                <a:spcPct val="110000"/>
              </a:lnSpc>
            </a:pPr>
            <a:r>
              <a:rPr lang="tr-TR" sz="1400" err="1">
                <a:solidFill>
                  <a:schemeClr val="tx2"/>
                </a:solidFill>
                <a:latin typeface="ADLaM Display"/>
                <a:ea typeface="ADLaM Display"/>
                <a:cs typeface="ADLaM Display"/>
              </a:rPr>
              <a:t>Needs</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to</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have</a:t>
            </a:r>
            <a:r>
              <a:rPr lang="tr-TR" sz="1400" dirty="0">
                <a:solidFill>
                  <a:schemeClr val="tx2"/>
                </a:solidFill>
                <a:latin typeface="ADLaM Display"/>
                <a:ea typeface="ADLaM Display"/>
                <a:cs typeface="ADLaM Display"/>
              </a:rPr>
              <a:t> an </a:t>
            </a:r>
            <a:r>
              <a:rPr lang="tr-TR" sz="1400" err="1">
                <a:solidFill>
                  <a:schemeClr val="tx2"/>
                </a:solidFill>
                <a:latin typeface="ADLaM Display"/>
                <a:ea typeface="ADLaM Display"/>
                <a:cs typeface="ADLaM Display"/>
              </a:rPr>
              <a:t>experience</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or</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opinion</a:t>
            </a:r>
            <a:r>
              <a:rPr lang="tr-TR" sz="1400" dirty="0">
                <a:solidFill>
                  <a:schemeClr val="tx2"/>
                </a:solidFill>
                <a:latin typeface="ADLaM Display"/>
                <a:ea typeface="ADLaM Display"/>
                <a:cs typeface="ADLaM Display"/>
              </a:rPr>
              <a:t> on </a:t>
            </a:r>
            <a:r>
              <a:rPr lang="tr-TR" sz="1400" err="1">
                <a:solidFill>
                  <a:schemeClr val="tx2"/>
                </a:solidFill>
                <a:latin typeface="ADLaM Display"/>
                <a:ea typeface="ADLaM Display"/>
                <a:cs typeface="ADLaM Display"/>
              </a:rPr>
              <a:t>most</a:t>
            </a:r>
            <a:r>
              <a:rPr lang="tr-TR" sz="1400" dirty="0">
                <a:solidFill>
                  <a:schemeClr val="tx2"/>
                </a:solidFill>
                <a:latin typeface="ADLaM Display"/>
                <a:ea typeface="ADLaM Display"/>
                <a:cs typeface="ADLaM Display"/>
              </a:rPr>
              <a:t> of </a:t>
            </a:r>
            <a:r>
              <a:rPr lang="tr-TR" sz="1400" err="1">
                <a:solidFill>
                  <a:schemeClr val="tx2"/>
                </a:solidFill>
                <a:latin typeface="ADLaM Display"/>
                <a:ea typeface="ADLaM Display"/>
                <a:cs typeface="ADLaM Display"/>
              </a:rPr>
              <a:t>the</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used</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pipeline</a:t>
            </a:r>
            <a:r>
              <a:rPr lang="tr-TR" sz="1400" dirty="0">
                <a:solidFill>
                  <a:schemeClr val="tx2"/>
                </a:solidFill>
                <a:latin typeface="ADLaM Display"/>
                <a:ea typeface="ADLaM Display"/>
                <a:cs typeface="ADLaM Display"/>
              </a:rPr>
              <a:t> </a:t>
            </a:r>
            <a:r>
              <a:rPr lang="tr-TR" sz="1400" err="1">
                <a:solidFill>
                  <a:schemeClr val="tx2"/>
                </a:solidFill>
                <a:latin typeface="ADLaM Display"/>
                <a:ea typeface="ADLaM Display"/>
                <a:cs typeface="ADLaM Display"/>
              </a:rPr>
              <a:t>tools</a:t>
            </a:r>
            <a:r>
              <a:rPr lang="tr-TR" sz="1400" dirty="0">
                <a:solidFill>
                  <a:schemeClr val="tx2"/>
                </a:solidFill>
                <a:latin typeface="ADLaM Display"/>
                <a:ea typeface="ADLaM Display"/>
                <a:cs typeface="ADLaM Display"/>
              </a:rPr>
              <a:t>.</a:t>
            </a:r>
          </a:p>
          <a:p>
            <a:pPr>
              <a:lnSpc>
                <a:spcPct val="110000"/>
              </a:lnSpc>
            </a:pPr>
            <a:endParaRPr lang="tr-TR" sz="1400" dirty="0">
              <a:solidFill>
                <a:srgbClr val="FFFFFF">
                  <a:alpha val="58000"/>
                </a:srgbClr>
              </a:solidFill>
              <a:latin typeface="ADLaM Display"/>
              <a:ea typeface="ADLaM Display"/>
              <a:cs typeface="ADLaM Display"/>
            </a:endParaRPr>
          </a:p>
          <a:p>
            <a:pPr>
              <a:lnSpc>
                <a:spcPct val="110000"/>
              </a:lnSpc>
            </a:pPr>
            <a:endParaRPr lang="tr-TR" sz="1400"/>
          </a:p>
          <a:p>
            <a:pPr>
              <a:lnSpc>
                <a:spcPct val="110000"/>
              </a:lnSpc>
            </a:pPr>
            <a:endParaRPr lang="tr-TR" sz="1400"/>
          </a:p>
        </p:txBody>
      </p:sp>
      <p:pic>
        <p:nvPicPr>
          <p:cNvPr id="4" name="Resim 3" descr="metin, ekran görüntüsü, yazı tipi içeren bir resim&#10;&#10;Açıklama otomatik olarak oluşturuldu">
            <a:extLst>
              <a:ext uri="{FF2B5EF4-FFF2-40B4-BE49-F238E27FC236}">
                <a16:creationId xmlns:a16="http://schemas.microsoft.com/office/drawing/2014/main" id="{A4497AB1-6750-83CF-91DB-0EE64D71F849}"/>
              </a:ext>
            </a:extLst>
          </p:cNvPr>
          <p:cNvPicPr>
            <a:picLocks noChangeAspect="1"/>
          </p:cNvPicPr>
          <p:nvPr/>
        </p:nvPicPr>
        <p:blipFill>
          <a:blip r:embed="rId2"/>
          <a:stretch>
            <a:fillRect/>
          </a:stretch>
        </p:blipFill>
        <p:spPr>
          <a:xfrm>
            <a:off x="251235" y="4183689"/>
            <a:ext cx="9722909" cy="2401259"/>
          </a:xfrm>
          <a:custGeom>
            <a:avLst/>
            <a:gdLst/>
            <a:ahLst/>
            <a:cxnLst/>
            <a:rect l="l" t="t" r="r" b="b"/>
            <a:pathLst>
              <a:path w="10728325" h="3501162">
                <a:moveTo>
                  <a:pt x="0" y="0"/>
                </a:moveTo>
                <a:lnTo>
                  <a:pt x="10728325" y="0"/>
                </a:lnTo>
                <a:lnTo>
                  <a:pt x="10728325" y="3501162"/>
                </a:lnTo>
                <a:lnTo>
                  <a:pt x="0" y="3501162"/>
                </a:lnTo>
                <a:close/>
              </a:path>
            </a:pathLst>
          </a:custGeom>
        </p:spPr>
      </p:pic>
      <p:pic>
        <p:nvPicPr>
          <p:cNvPr id="5" name="Resim 4" descr="Crown - Free user icons">
            <a:extLst>
              <a:ext uri="{FF2B5EF4-FFF2-40B4-BE49-F238E27FC236}">
                <a16:creationId xmlns:a16="http://schemas.microsoft.com/office/drawing/2014/main" id="{A7DF6D39-2A7E-D029-7B1A-83B54C1D134C}"/>
              </a:ext>
            </a:extLst>
          </p:cNvPr>
          <p:cNvPicPr>
            <a:picLocks noChangeAspect="1"/>
          </p:cNvPicPr>
          <p:nvPr/>
        </p:nvPicPr>
        <p:blipFill>
          <a:blip r:embed="rId3"/>
          <a:stretch>
            <a:fillRect/>
          </a:stretch>
        </p:blipFill>
        <p:spPr>
          <a:xfrm rot="-1080000">
            <a:off x="841672" y="360170"/>
            <a:ext cx="711200" cy="711200"/>
          </a:xfrm>
          <a:prstGeom prst="rect">
            <a:avLst/>
          </a:prstGeom>
        </p:spPr>
      </p:pic>
    </p:spTree>
    <p:extLst>
      <p:ext uri="{BB962C8B-B14F-4D97-AF65-F5344CB8AC3E}">
        <p14:creationId xmlns:p14="http://schemas.microsoft.com/office/powerpoint/2010/main" val="406690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a:latin typeface="ADLaM Display"/>
                <a:ea typeface="ADLaM Display"/>
                <a:cs typeface="ADLaM Display"/>
              </a:rPr>
              <a:t>Art </a:t>
            </a:r>
            <a:r>
              <a:rPr lang="tr-TR" sz="3200" b="1" dirty="0" err="1">
                <a:latin typeface="ADLaM Display"/>
                <a:ea typeface="ADLaM Display"/>
                <a:cs typeface="ADLaM Display"/>
              </a:rPr>
              <a:t>Director</a:t>
            </a:r>
            <a:endParaRPr lang="tr-TR" sz="2400" b="1" dirty="0" err="1">
              <a:latin typeface="ADLaM Display"/>
              <a:ea typeface="ADLaM Display"/>
              <a:cs typeface="ADLaM Display"/>
            </a:endParaRP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548188" y="633600"/>
            <a:ext cx="6900137" cy="1282513"/>
          </a:xfrm>
        </p:spPr>
        <p:txBody>
          <a:bodyPr vert="horz" lIns="0" tIns="0" rIns="0" bIns="0" rtlCol="0" anchor="t">
            <a:normAutofit/>
          </a:bodyPr>
          <a:lstStyle/>
          <a:p>
            <a:pPr>
              <a:lnSpc>
                <a:spcPct val="110000"/>
              </a:lnSpc>
            </a:pPr>
            <a:r>
              <a:rPr lang="tr-TR" sz="1400" err="1">
                <a:solidFill>
                  <a:srgbClr val="F3F0F1"/>
                </a:solidFill>
                <a:latin typeface="ADLaM Display"/>
                <a:ea typeface="+mn-lt"/>
                <a:cs typeface="+mn-lt"/>
              </a:rPr>
              <a:t>The</a:t>
            </a:r>
            <a:r>
              <a:rPr lang="tr-TR" sz="1400" dirty="0">
                <a:solidFill>
                  <a:schemeClr val="tx2"/>
                </a:solidFill>
                <a:latin typeface="ADLaM Display"/>
                <a:ea typeface="+mn-lt"/>
                <a:cs typeface="+mn-lt"/>
              </a:rPr>
              <a:t> role of </a:t>
            </a:r>
            <a:r>
              <a:rPr lang="tr-TR" sz="1400" err="1">
                <a:solidFill>
                  <a:schemeClr val="tx2"/>
                </a:solidFill>
                <a:latin typeface="ADLaM Display"/>
                <a:ea typeface="+mn-lt"/>
                <a:cs typeface="+mn-lt"/>
              </a:rPr>
              <a:t>the</a:t>
            </a:r>
            <a:r>
              <a:rPr lang="tr-TR" sz="1400" dirty="0">
                <a:solidFill>
                  <a:schemeClr val="tx2"/>
                </a:solidFill>
                <a:latin typeface="ADLaM Display"/>
                <a:ea typeface="+mn-lt"/>
                <a:cs typeface="+mn-lt"/>
              </a:rPr>
              <a:t> Art </a:t>
            </a:r>
            <a:r>
              <a:rPr lang="tr-TR" sz="1400" err="1">
                <a:solidFill>
                  <a:schemeClr val="tx2"/>
                </a:solidFill>
                <a:latin typeface="ADLaM Display"/>
                <a:ea typeface="+mn-lt"/>
                <a:cs typeface="+mn-lt"/>
              </a:rPr>
              <a:t>Director</a:t>
            </a:r>
            <a:r>
              <a:rPr lang="tr-TR" sz="1400" dirty="0">
                <a:solidFill>
                  <a:schemeClr val="tx2"/>
                </a:solidFill>
                <a:latin typeface="ADLaM Display"/>
                <a:ea typeface="+mn-lt"/>
                <a:cs typeface="+mn-lt"/>
              </a:rPr>
              <a:t> is </a:t>
            </a:r>
            <a:r>
              <a:rPr lang="tr-TR" sz="1400" err="1">
                <a:solidFill>
                  <a:schemeClr val="tx2"/>
                </a:solidFill>
                <a:latin typeface="ADLaM Display"/>
                <a:ea typeface="+mn-lt"/>
                <a:cs typeface="+mn-lt"/>
              </a:rPr>
              <a:t>focused</a:t>
            </a:r>
            <a:r>
              <a:rPr lang="tr-TR" sz="1400" dirty="0">
                <a:solidFill>
                  <a:schemeClr val="tx2"/>
                </a:solidFill>
                <a:latin typeface="ADLaM Display"/>
                <a:ea typeface="+mn-lt"/>
                <a:cs typeface="+mn-lt"/>
              </a:rPr>
              <a:t> on </a:t>
            </a:r>
            <a:r>
              <a:rPr lang="tr-TR" sz="1400" err="1">
                <a:solidFill>
                  <a:schemeClr val="tx2"/>
                </a:solidFill>
                <a:latin typeface="ADLaM Display"/>
                <a:ea typeface="+mn-lt"/>
                <a:cs typeface="+mn-lt"/>
              </a:rPr>
              <a:t>maintaining</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the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overall</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game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aesthetics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and</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ensuring</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the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creative</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process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runs</a:t>
            </a:r>
            <a:r>
              <a:rPr lang="tr-TR" sz="1400" dirty="0">
                <a:solidFill>
                  <a:schemeClr val="tx2"/>
                </a:solidFill>
                <a:latin typeface="ADLaM Display"/>
                <a:ea typeface="+mn-lt"/>
                <a:cs typeface="+mn-lt"/>
              </a:rPr>
              <a:t> </a:t>
            </a:r>
            <a:r>
              <a:rPr lang="tr-TR" sz="1400" err="1">
                <a:solidFill>
                  <a:schemeClr val="tx2"/>
                </a:solidFill>
                <a:latin typeface="ADLaM Display"/>
                <a:ea typeface="+mn-lt"/>
                <a:cs typeface="+mn-lt"/>
              </a:rPr>
              <a:t>efficiently</a:t>
            </a:r>
            <a:r>
              <a:rPr lang="tr-TR" sz="1400" dirty="0">
                <a:solidFill>
                  <a:schemeClr val="tx2"/>
                </a:solidFill>
                <a:latin typeface="ADLaM Display"/>
                <a:ea typeface="+mn-lt"/>
                <a:cs typeface="+mn-lt"/>
              </a:rPr>
              <a:t>.</a:t>
            </a:r>
          </a:p>
          <a:p>
            <a:pPr>
              <a:lnSpc>
                <a:spcPct val="110000"/>
              </a:lnSpc>
            </a:pPr>
            <a:r>
              <a:rPr lang="tr-TR" sz="1400" dirty="0" err="1">
                <a:solidFill>
                  <a:srgbClr val="F3F0F1"/>
                </a:solidFill>
                <a:latin typeface="ADLaM Display"/>
                <a:ea typeface="ADLaM Display"/>
                <a:cs typeface="ADLaM Display"/>
              </a:rPr>
              <a:t>Ensure</a:t>
            </a:r>
            <a:r>
              <a:rPr lang="tr-TR" sz="1400" dirty="0">
                <a:solidFill>
                  <a:srgbClr val="F3F0F1"/>
                </a:solidFill>
                <a:latin typeface="ADLaM Display"/>
                <a:ea typeface="ADLaM Display"/>
                <a:cs typeface="ADLaM Display"/>
              </a:rPr>
              <a:t> </a:t>
            </a:r>
            <a:r>
              <a:rPr lang="tr-TR" sz="1400" dirty="0" err="1">
                <a:solidFill>
                  <a:srgbClr val="F3F0F1"/>
                </a:solidFill>
                <a:latin typeface="ADLaM Display"/>
                <a:ea typeface="ADLaM Display"/>
                <a:cs typeface="ADLaM Display"/>
              </a:rPr>
              <a:t>game</a:t>
            </a:r>
            <a:r>
              <a:rPr lang="tr-TR" sz="1400" dirty="0">
                <a:solidFill>
                  <a:srgbClr val="F3F0F1"/>
                </a:solidFill>
                <a:latin typeface="ADLaM Display"/>
                <a:ea typeface="ADLaM Display"/>
                <a:cs typeface="ADLaM Display"/>
              </a:rPr>
              <a:t> </a:t>
            </a:r>
            <a:r>
              <a:rPr lang="tr-TR" sz="1400" dirty="0" err="1">
                <a:solidFill>
                  <a:srgbClr val="F3F0F1"/>
                </a:solidFill>
                <a:latin typeface="ADLaM Display"/>
                <a:ea typeface="ADLaM Display"/>
                <a:cs typeface="ADLaM Display"/>
              </a:rPr>
              <a:t>quality</a:t>
            </a:r>
            <a:r>
              <a:rPr lang="tr-TR" sz="1400" dirty="0">
                <a:solidFill>
                  <a:srgbClr val="F3F0F1"/>
                </a:solidFill>
                <a:latin typeface="ADLaM Display"/>
                <a:ea typeface="ADLaM Display"/>
                <a:cs typeface="ADLaM Display"/>
              </a:rPr>
              <a:t> </a:t>
            </a:r>
            <a:r>
              <a:rPr lang="tr-TR" sz="1400" dirty="0" err="1">
                <a:solidFill>
                  <a:srgbClr val="F3F0F1"/>
                </a:solidFill>
                <a:latin typeface="ADLaM Display"/>
                <a:ea typeface="ADLaM Display"/>
                <a:cs typeface="ADLaM Display"/>
              </a:rPr>
              <a:t>with</a:t>
            </a:r>
            <a:r>
              <a:rPr lang="tr-TR" sz="1400" dirty="0">
                <a:solidFill>
                  <a:srgbClr val="F3F0F1"/>
                </a:solidFill>
                <a:latin typeface="ADLaM Display"/>
                <a:ea typeface="ADLaM Display"/>
                <a:cs typeface="ADLaM Display"/>
              </a:rPr>
              <a:t> </a:t>
            </a:r>
            <a:r>
              <a:rPr lang="tr-TR" sz="1400" dirty="0" err="1">
                <a:solidFill>
                  <a:srgbClr val="F3F0F1"/>
                </a:solidFill>
                <a:latin typeface="ADLaM Display"/>
                <a:ea typeface="ADLaM Display"/>
                <a:cs typeface="ADLaM Display"/>
              </a:rPr>
              <a:t>executive</a:t>
            </a:r>
            <a:r>
              <a:rPr lang="tr-TR" sz="1400" dirty="0">
                <a:solidFill>
                  <a:srgbClr val="F3F0F1"/>
                </a:solidFill>
                <a:latin typeface="ADLaM Display"/>
                <a:ea typeface="ADLaM Display"/>
                <a:cs typeface="ADLaM Display"/>
              </a:rPr>
              <a:t> </a:t>
            </a:r>
            <a:r>
              <a:rPr lang="tr-TR" sz="1400" dirty="0" err="1">
                <a:solidFill>
                  <a:srgbClr val="F3F0F1"/>
                </a:solidFill>
                <a:latin typeface="ADLaM Display"/>
                <a:ea typeface="ADLaM Display"/>
                <a:cs typeface="ADLaM Display"/>
              </a:rPr>
              <a:t>level</a:t>
            </a:r>
            <a:endParaRPr lang="tr-TR" sz="1400" dirty="0">
              <a:solidFill>
                <a:srgbClr val="F3F0F1"/>
              </a:solidFill>
              <a:latin typeface="ADLaM Display"/>
              <a:ea typeface="ADLaM Display"/>
              <a:cs typeface="ADLaM Display"/>
            </a:endParaRPr>
          </a:p>
          <a:p>
            <a:pPr>
              <a:lnSpc>
                <a:spcPct val="110000"/>
              </a:lnSpc>
            </a:pPr>
            <a:endParaRPr lang="tr-TR" sz="1400" dirty="0">
              <a:solidFill>
                <a:srgbClr val="FFFFFF">
                  <a:alpha val="58000"/>
                </a:srgbClr>
              </a:solidFill>
              <a:latin typeface="ADLaM Display"/>
              <a:ea typeface="ADLaM Display"/>
              <a:cs typeface="ADLaM Display"/>
            </a:endParaRPr>
          </a:p>
          <a:p>
            <a:pPr>
              <a:lnSpc>
                <a:spcPct val="110000"/>
              </a:lnSpc>
            </a:pPr>
            <a:endParaRPr lang="tr-TR" sz="1400"/>
          </a:p>
          <a:p>
            <a:pPr>
              <a:lnSpc>
                <a:spcPct val="110000"/>
              </a:lnSpc>
            </a:pPr>
            <a:endParaRPr lang="tr-TR" sz="1400"/>
          </a:p>
        </p:txBody>
      </p:sp>
      <p:pic>
        <p:nvPicPr>
          <p:cNvPr id="5" name="Resim 4" descr="Crown - Free user icons">
            <a:extLst>
              <a:ext uri="{FF2B5EF4-FFF2-40B4-BE49-F238E27FC236}">
                <a16:creationId xmlns:a16="http://schemas.microsoft.com/office/drawing/2014/main" id="{A7DF6D39-2A7E-D029-7B1A-83B54C1D134C}"/>
              </a:ext>
            </a:extLst>
          </p:cNvPr>
          <p:cNvPicPr>
            <a:picLocks noChangeAspect="1"/>
          </p:cNvPicPr>
          <p:nvPr/>
        </p:nvPicPr>
        <p:blipFill>
          <a:blip r:embed="rId2"/>
          <a:stretch>
            <a:fillRect/>
          </a:stretch>
        </p:blipFill>
        <p:spPr>
          <a:xfrm rot="-1080000">
            <a:off x="841672" y="360170"/>
            <a:ext cx="711200" cy="711200"/>
          </a:xfrm>
          <a:prstGeom prst="rect">
            <a:avLst/>
          </a:prstGeom>
        </p:spPr>
      </p:pic>
      <p:pic>
        <p:nvPicPr>
          <p:cNvPr id="7" name="Resim 6" descr="metin, ekran görüntüsü, yazı tipi, sayı, numara içeren bir resim&#10;&#10;Açıklama otomatik olarak oluşturuldu">
            <a:extLst>
              <a:ext uri="{FF2B5EF4-FFF2-40B4-BE49-F238E27FC236}">
                <a16:creationId xmlns:a16="http://schemas.microsoft.com/office/drawing/2014/main" id="{31F25AAF-D607-96A0-C702-06D36B05F8E6}"/>
              </a:ext>
            </a:extLst>
          </p:cNvPr>
          <p:cNvPicPr>
            <a:picLocks noChangeAspect="1"/>
          </p:cNvPicPr>
          <p:nvPr/>
        </p:nvPicPr>
        <p:blipFill>
          <a:blip r:embed="rId3"/>
          <a:stretch>
            <a:fillRect/>
          </a:stretch>
        </p:blipFill>
        <p:spPr>
          <a:xfrm>
            <a:off x="375424" y="2994184"/>
            <a:ext cx="6209371" cy="2774632"/>
          </a:xfrm>
          <a:prstGeom prst="rect">
            <a:avLst/>
          </a:prstGeom>
        </p:spPr>
      </p:pic>
    </p:spTree>
    <p:extLst>
      <p:ext uri="{BB962C8B-B14F-4D97-AF65-F5344CB8AC3E}">
        <p14:creationId xmlns:p14="http://schemas.microsoft.com/office/powerpoint/2010/main" val="311759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857583" y="545117"/>
            <a:ext cx="3095626" cy="863495"/>
          </a:xfrm>
        </p:spPr>
        <p:txBody>
          <a:bodyPr>
            <a:normAutofit/>
          </a:bodyPr>
          <a:lstStyle/>
          <a:p>
            <a:pPr algn="ctr"/>
            <a:r>
              <a:rPr lang="en-US" sz="3200" b="1">
                <a:latin typeface="ADLaM Display"/>
                <a:ea typeface="ADLaM Display"/>
                <a:cs typeface="ADLaM Display"/>
              </a:rPr>
              <a:t>Character Artist</a:t>
            </a:r>
            <a:endParaRPr lang="en-US"/>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566773" y="717234"/>
            <a:ext cx="6900137" cy="1282513"/>
          </a:xfrm>
        </p:spPr>
        <p:txBody>
          <a:bodyPr vert="horz" lIns="0" tIns="0" rIns="0" bIns="0" rtlCol="0" anchor="t">
            <a:normAutofit/>
          </a:bodyPr>
          <a:lstStyle/>
          <a:p>
            <a:r>
              <a:rPr lang="tr-TR" sz="1400" err="1">
                <a:solidFill>
                  <a:srgbClr val="FFFFFF"/>
                </a:solidFill>
                <a:latin typeface="ADLaM Display"/>
                <a:ea typeface="+mn-lt"/>
                <a:cs typeface="+mn-lt"/>
              </a:rPr>
              <a:t>These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folks</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job</a:t>
            </a:r>
            <a:r>
              <a:rPr lang="tr-TR" sz="1400" dirty="0">
                <a:solidFill>
                  <a:srgbClr val="FFFFFF"/>
                </a:solidFill>
                <a:latin typeface="ADLaM Display"/>
                <a:ea typeface="+mn-lt"/>
                <a:cs typeface="+mn-lt"/>
              </a:rPr>
              <a:t> is </a:t>
            </a:r>
            <a:r>
              <a:rPr lang="tr-TR" sz="1400" err="1">
                <a:solidFill>
                  <a:srgbClr val="FFFFFF"/>
                </a:solidFill>
                <a:latin typeface="ADLaM Display"/>
                <a:ea typeface="+mn-lt"/>
                <a:cs typeface="+mn-lt"/>
              </a:rPr>
              <a:t>to</a:t>
            </a:r>
            <a:r>
              <a:rPr lang="tr-TR" sz="1400" dirty="0">
                <a:solidFill>
                  <a:srgbClr val="FFFFFF"/>
                </a:solidFill>
                <a:latin typeface="ADLaM Display"/>
                <a:ea typeface="+mn-lt"/>
                <a:cs typeface="+mn-lt"/>
              </a:rPr>
              <a:t> model </a:t>
            </a:r>
            <a:r>
              <a:rPr lang="tr-TR" sz="1400" err="1">
                <a:solidFill>
                  <a:srgbClr val="FFFFFF"/>
                </a:solidFill>
                <a:latin typeface="ADLaM Display"/>
                <a:ea typeface="+mn-lt"/>
                <a:cs typeface="+mn-lt"/>
              </a:rPr>
              <a:t>and</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texture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characters</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flow</a:t>
            </a:r>
            <a:r>
              <a:rPr lang="tr-TR" sz="1400" dirty="0">
                <a:solidFill>
                  <a:srgbClr val="FFFFFF"/>
                </a:solidFill>
                <a:latin typeface="ADLaM Display"/>
                <a:ea typeface="+mn-lt"/>
                <a:cs typeface="+mn-lt"/>
              </a:rPr>
              <a:t> of </a:t>
            </a:r>
            <a:r>
              <a:rPr lang="tr-TR" sz="1400" err="1">
                <a:solidFill>
                  <a:srgbClr val="FFFFFF"/>
                </a:solidFill>
                <a:latin typeface="ADLaM Display"/>
                <a:ea typeface="+mn-lt"/>
                <a:cs typeface="+mn-lt"/>
              </a:rPr>
              <a:t>work</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usually</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looks</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that</a:t>
            </a:r>
            <a:r>
              <a:rPr lang="tr-TR" sz="1400" dirty="0">
                <a:solidFill>
                  <a:srgbClr val="FFFFFF"/>
                </a:solidFill>
                <a:latin typeface="ADLaM Display"/>
                <a:ea typeface="+mn-lt"/>
                <a:cs typeface="+mn-lt"/>
              </a:rPr>
              <a:t> they </a:t>
            </a:r>
            <a:r>
              <a:rPr lang="tr-TR" sz="1400" err="1">
                <a:solidFill>
                  <a:srgbClr val="FFFFFF"/>
                </a:solidFill>
                <a:latin typeface="ADLaM Display"/>
                <a:ea typeface="+mn-lt"/>
                <a:cs typeface="+mn-lt"/>
              </a:rPr>
              <a:t>get</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concept</a:t>
            </a:r>
            <a:r>
              <a:rPr lang="tr-TR" sz="1400" dirty="0">
                <a:solidFill>
                  <a:srgbClr val="FFFFFF"/>
                </a:solidFill>
                <a:latin typeface="ADLaM Display"/>
                <a:ea typeface="+mn-lt"/>
                <a:cs typeface="+mn-lt"/>
              </a:rPr>
              <a:t> art </a:t>
            </a:r>
            <a:r>
              <a:rPr lang="tr-TR" sz="1400" err="1">
                <a:solidFill>
                  <a:srgbClr val="FFFFFF"/>
                </a:solidFill>
                <a:latin typeface="ADLaM Display"/>
                <a:ea typeface="+mn-lt"/>
                <a:cs typeface="+mn-lt"/>
              </a:rPr>
              <a:t>from</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concept</a:t>
            </a:r>
            <a:r>
              <a:rPr lang="tr-TR" sz="1400" dirty="0">
                <a:solidFill>
                  <a:srgbClr val="FFFFFF"/>
                </a:solidFill>
                <a:latin typeface="ADLaM Display"/>
                <a:ea typeface="+mn-lt"/>
                <a:cs typeface="+mn-lt"/>
              </a:rPr>
              <a:t> artist (</a:t>
            </a:r>
            <a:r>
              <a:rPr lang="tr-TR" sz="1400" err="1">
                <a:solidFill>
                  <a:srgbClr val="FFFFFF"/>
                </a:solidFill>
                <a:latin typeface="ADLaM Display"/>
                <a:ea typeface="+mn-lt"/>
                <a:cs typeface="+mn-lt"/>
              </a:rPr>
              <a:t>accepted</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by</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the</a:t>
            </a:r>
            <a:r>
              <a:rPr lang="tr-TR" sz="1400" dirty="0">
                <a:solidFill>
                  <a:srgbClr val="FFFFFF"/>
                </a:solidFill>
                <a:latin typeface="ADLaM Display"/>
                <a:ea typeface="+mn-lt"/>
                <a:cs typeface="+mn-lt"/>
              </a:rPr>
              <a:t> Art </a:t>
            </a:r>
            <a:r>
              <a:rPr lang="tr-TR" sz="1400" err="1">
                <a:solidFill>
                  <a:srgbClr val="FFFFFF"/>
                </a:solidFill>
                <a:latin typeface="ADLaM Display"/>
                <a:ea typeface="+mn-lt"/>
                <a:cs typeface="+mn-lt"/>
              </a:rPr>
              <a:t>Director</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ofc</a:t>
            </a:r>
            <a:r>
              <a:rPr lang="tr-TR" sz="1400" dirty="0">
                <a:solidFill>
                  <a:srgbClr val="FFFFFF"/>
                </a:solidFill>
                <a:latin typeface="ADLaM Display"/>
                <a:ea typeface="+mn-lt"/>
                <a:cs typeface="+mn-lt"/>
              </a:rPr>
              <a:t> – </a:t>
            </a:r>
            <a:r>
              <a:rPr lang="tr-TR" sz="1400" err="1">
                <a:solidFill>
                  <a:srgbClr val="FFFFFF"/>
                </a:solidFill>
                <a:latin typeface="ADLaM Display"/>
                <a:ea typeface="+mn-lt"/>
                <a:cs typeface="+mn-lt"/>
              </a:rPr>
              <a:t>you</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can’t</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work</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without</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the</a:t>
            </a:r>
            <a:r>
              <a:rPr lang="tr-TR" sz="1400" dirty="0">
                <a:solidFill>
                  <a:srgbClr val="FFFFFF"/>
                </a:solidFill>
                <a:latin typeface="ADLaM Display"/>
                <a:ea typeface="+mn-lt"/>
                <a:cs typeface="+mn-lt"/>
              </a:rPr>
              <a:t> </a:t>
            </a:r>
            <a:r>
              <a:rPr lang="tr-TR" sz="1400" err="1">
                <a:solidFill>
                  <a:srgbClr val="FFFFFF"/>
                </a:solidFill>
                <a:latin typeface="ADLaM Display"/>
                <a:ea typeface="+mn-lt"/>
                <a:cs typeface="+mn-lt"/>
              </a:rPr>
              <a:t>approval</a:t>
            </a:r>
            <a:r>
              <a:rPr lang="tr-TR" sz="1400" dirty="0">
                <a:solidFill>
                  <a:srgbClr val="FFFFFF"/>
                </a:solidFill>
                <a:latin typeface="ADLaM Display"/>
                <a:ea typeface="+mn-lt"/>
                <a:cs typeface="+mn-lt"/>
              </a:rPr>
              <a:t> of an art </a:t>
            </a:r>
            <a:r>
              <a:rPr lang="tr-TR" sz="1400" err="1">
                <a:solidFill>
                  <a:srgbClr val="FFFFFF"/>
                </a:solidFill>
                <a:latin typeface="ADLaM Display"/>
                <a:ea typeface="+mn-lt"/>
                <a:cs typeface="+mn-lt"/>
              </a:rPr>
              <a:t>honcho</a:t>
            </a:r>
            <a:r>
              <a:rPr lang="tr-TR" sz="1400" dirty="0">
                <a:solidFill>
                  <a:srgbClr val="FFFFFF"/>
                </a:solidFill>
                <a:latin typeface="ADLaM Display"/>
                <a:ea typeface="+mn-lt"/>
                <a:cs typeface="+mn-lt"/>
              </a:rPr>
              <a:t>).</a:t>
            </a:r>
            <a:br>
              <a:rPr lang="en-US" sz="1400" dirty="0">
                <a:latin typeface="ADLaM Display"/>
              </a:rPr>
            </a:br>
            <a:endParaRPr lang="en-US" sz="1400">
              <a:solidFill>
                <a:srgbClr val="FFFFFF">
                  <a:alpha val="58000"/>
                </a:srgbClr>
              </a:solidFill>
              <a:latin typeface="ADLaM Display"/>
              <a:ea typeface="ADLaM Display"/>
              <a:cs typeface="ADLaM Display"/>
            </a:endParaRPr>
          </a:p>
          <a:p>
            <a:pPr>
              <a:lnSpc>
                <a:spcPct val="110000"/>
              </a:lnSpc>
            </a:pPr>
            <a:endParaRPr lang="tr-TR" sz="1400"/>
          </a:p>
          <a:p>
            <a:pPr>
              <a:lnSpc>
                <a:spcPct val="110000"/>
              </a:lnSpc>
            </a:pPr>
            <a:endParaRPr lang="tr-TR" sz="1400"/>
          </a:p>
        </p:txBody>
      </p:sp>
      <p:pic>
        <p:nvPicPr>
          <p:cNvPr id="4" name="Resim 3" descr="metin, ekran görüntüsü, yazı tipi, diyagram içeren bir resim&#10;&#10;Açıklama otomatik olarak oluşturuldu">
            <a:extLst>
              <a:ext uri="{FF2B5EF4-FFF2-40B4-BE49-F238E27FC236}">
                <a16:creationId xmlns:a16="http://schemas.microsoft.com/office/drawing/2014/main" id="{B39830B0-AB31-522F-A8EF-83964482C476}"/>
              </a:ext>
            </a:extLst>
          </p:cNvPr>
          <p:cNvPicPr>
            <a:picLocks noChangeAspect="1"/>
          </p:cNvPicPr>
          <p:nvPr/>
        </p:nvPicPr>
        <p:blipFill>
          <a:blip r:embed="rId2"/>
          <a:stretch>
            <a:fillRect/>
          </a:stretch>
        </p:blipFill>
        <p:spPr>
          <a:xfrm>
            <a:off x="860192" y="3237445"/>
            <a:ext cx="5809785" cy="2910201"/>
          </a:xfrm>
          <a:prstGeom prst="rect">
            <a:avLst/>
          </a:prstGeom>
        </p:spPr>
      </p:pic>
      <p:pic>
        <p:nvPicPr>
          <p:cNvPr id="5" name="Resim 4" descr="metin, ekran görüntüsü, insan yüzü, çizgi film içeren bir resim&#10;&#10;Açıklama otomatik olarak oluşturuldu">
            <a:extLst>
              <a:ext uri="{FF2B5EF4-FFF2-40B4-BE49-F238E27FC236}">
                <a16:creationId xmlns:a16="http://schemas.microsoft.com/office/drawing/2014/main" id="{F5527387-425D-A17B-C0A3-926A73127BF8}"/>
              </a:ext>
            </a:extLst>
          </p:cNvPr>
          <p:cNvPicPr>
            <a:picLocks noChangeAspect="1"/>
          </p:cNvPicPr>
          <p:nvPr/>
        </p:nvPicPr>
        <p:blipFill>
          <a:blip r:embed="rId3"/>
          <a:stretch>
            <a:fillRect/>
          </a:stretch>
        </p:blipFill>
        <p:spPr>
          <a:xfrm>
            <a:off x="7593280" y="2228849"/>
            <a:ext cx="2635774" cy="4114800"/>
          </a:xfrm>
          <a:prstGeom prst="rect">
            <a:avLst/>
          </a:prstGeom>
        </p:spPr>
      </p:pic>
      <p:sp>
        <p:nvSpPr>
          <p:cNvPr id="6" name="Metin kutusu 5">
            <a:extLst>
              <a:ext uri="{FF2B5EF4-FFF2-40B4-BE49-F238E27FC236}">
                <a16:creationId xmlns:a16="http://schemas.microsoft.com/office/drawing/2014/main" id="{5352E722-0FC3-C384-939B-380048ED8384}"/>
              </a:ext>
            </a:extLst>
          </p:cNvPr>
          <p:cNvSpPr txBox="1"/>
          <p:nvPr/>
        </p:nvSpPr>
        <p:spPr>
          <a:xfrm>
            <a:off x="1140354" y="1576917"/>
            <a:ext cx="25479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sz="3200" u="sng" dirty="0">
                <a:latin typeface="ADLaM Display"/>
                <a:ea typeface="ADLaM Display"/>
                <a:cs typeface="ADLaM Display"/>
              </a:rPr>
              <a:t>2D - 3D</a:t>
            </a:r>
          </a:p>
        </p:txBody>
      </p:sp>
    </p:spTree>
    <p:extLst>
      <p:ext uri="{BB962C8B-B14F-4D97-AF65-F5344CB8AC3E}">
        <p14:creationId xmlns:p14="http://schemas.microsoft.com/office/powerpoint/2010/main" val="4254502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en-US" sz="3200" b="1" dirty="0">
                <a:latin typeface="ADLaM Display"/>
                <a:ea typeface="ADLaM Display"/>
                <a:cs typeface="ADLaM Display"/>
              </a:rPr>
              <a:t>Animator</a:t>
            </a:r>
            <a:endParaRPr lang="en-US"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208430"/>
          </a:xfrm>
        </p:spPr>
        <p:txBody>
          <a:bodyPr vert="horz" lIns="0" tIns="0" rIns="0" bIns="0" rtlCol="0" anchor="t">
            <a:noAutofit/>
          </a:bodyPr>
          <a:lstStyle/>
          <a:p>
            <a:pPr marL="0" lvl="2" indent="0"/>
            <a:r>
              <a:rPr lang="en-US" sz="1400" dirty="0">
                <a:solidFill>
                  <a:srgbClr val="FFFFFF"/>
                </a:solidFill>
                <a:latin typeface="ADLaM Display"/>
                <a:ea typeface="+mn-lt"/>
                <a:cs typeface="+mn-lt"/>
              </a:rPr>
              <a:t> Characters, monsters, machines, vehicles. Someone has to breathe some life into all static models. These guys are adding motion to objects in the gameplay or in the cutscenes.</a:t>
            </a:r>
            <a:endParaRPr lang="en-US" sz="1400" dirty="0">
              <a:solidFill>
                <a:srgbClr val="FFFFFF">
                  <a:alpha val="58000"/>
                </a:srgbClr>
              </a:solidFill>
              <a:latin typeface="ADLaM Display"/>
              <a:ea typeface="+mn-lt"/>
              <a:cs typeface="+mn-lt"/>
            </a:endParaRPr>
          </a:p>
          <a:p>
            <a:pPr marL="0" lvl="2" indent="0"/>
            <a:r>
              <a:rPr lang="en-US" sz="1400" dirty="0">
                <a:solidFill>
                  <a:srgbClr val="FFFFFF"/>
                </a:solidFill>
                <a:latin typeface="ADLaM Display"/>
                <a:ea typeface="ADLaM Display"/>
                <a:cs typeface="ADLaM Display"/>
              </a:rPr>
              <a:t>Besides knowledge about animation software, you should dive deep into the principles of movement. Learn how different objects are moving, how important the weight of an object is. Observe and practice</a:t>
            </a:r>
            <a:endParaRPr lang="en-US" sz="1400" dirty="0">
              <a:solidFill>
                <a:srgbClr val="FFFFFF"/>
              </a:solidFill>
              <a:latin typeface="ADLaM Display"/>
              <a:ea typeface="+mn-lt"/>
              <a:cs typeface="+mn-lt"/>
            </a:endParaRPr>
          </a:p>
          <a:p>
            <a:endParaRPr lang="en-US" sz="1400" dirty="0">
              <a:solidFill>
                <a:srgbClr val="FFFFFF">
                  <a:alpha val="58000"/>
                </a:srgbClr>
              </a:solidFill>
              <a:latin typeface="ADLaM Display"/>
              <a:ea typeface="ADLaM Display"/>
              <a:cs typeface="ADLaM Display"/>
            </a:endParaRPr>
          </a:p>
          <a:p>
            <a:pPr>
              <a:lnSpc>
                <a:spcPct val="110000"/>
              </a:lnSpc>
            </a:pPr>
            <a:endParaRPr lang="tr-TR" sz="1400"/>
          </a:p>
          <a:p>
            <a:pPr>
              <a:lnSpc>
                <a:spcPct val="110000"/>
              </a:lnSpc>
            </a:pPr>
            <a:endParaRPr lang="tr-TR" sz="1400"/>
          </a:p>
        </p:txBody>
      </p:sp>
      <p:pic>
        <p:nvPicPr>
          <p:cNvPr id="6" name="Resim 5" descr="metin, ekran görüntüsü, yazı tipi, sayı, numara içeren bir resim&#10;&#10;Açıklama otomatik olarak oluşturuldu">
            <a:extLst>
              <a:ext uri="{FF2B5EF4-FFF2-40B4-BE49-F238E27FC236}">
                <a16:creationId xmlns:a16="http://schemas.microsoft.com/office/drawing/2014/main" id="{C9983F5C-AF3A-1934-55FA-7DBD4E9A86EC}"/>
              </a:ext>
            </a:extLst>
          </p:cNvPr>
          <p:cNvPicPr>
            <a:picLocks noChangeAspect="1"/>
          </p:cNvPicPr>
          <p:nvPr/>
        </p:nvPicPr>
        <p:blipFill>
          <a:blip r:embed="rId2"/>
          <a:stretch>
            <a:fillRect/>
          </a:stretch>
        </p:blipFill>
        <p:spPr>
          <a:xfrm>
            <a:off x="311150" y="2819143"/>
            <a:ext cx="6849533" cy="2934213"/>
          </a:xfrm>
          <a:prstGeom prst="rect">
            <a:avLst/>
          </a:prstGeom>
        </p:spPr>
      </p:pic>
      <p:pic>
        <p:nvPicPr>
          <p:cNvPr id="7" name="Resim 6" descr="ArtStation - The Strive - Unity Bone Character Animation (FK &amp; IK)">
            <a:extLst>
              <a:ext uri="{FF2B5EF4-FFF2-40B4-BE49-F238E27FC236}">
                <a16:creationId xmlns:a16="http://schemas.microsoft.com/office/drawing/2014/main" id="{211DB863-AE6B-29D4-AD81-F733FEDBFE11}"/>
              </a:ext>
            </a:extLst>
          </p:cNvPr>
          <p:cNvPicPr>
            <a:picLocks noChangeAspect="1"/>
          </p:cNvPicPr>
          <p:nvPr/>
        </p:nvPicPr>
        <p:blipFill>
          <a:blip r:embed="rId3"/>
          <a:stretch>
            <a:fillRect/>
          </a:stretch>
        </p:blipFill>
        <p:spPr>
          <a:xfrm>
            <a:off x="7994650" y="2398189"/>
            <a:ext cx="3367616" cy="4157122"/>
          </a:xfrm>
          <a:prstGeom prst="rect">
            <a:avLst/>
          </a:prstGeom>
        </p:spPr>
      </p:pic>
    </p:spTree>
    <p:extLst>
      <p:ext uri="{BB962C8B-B14F-4D97-AF65-F5344CB8AC3E}">
        <p14:creationId xmlns:p14="http://schemas.microsoft.com/office/powerpoint/2010/main" val="411556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err="1">
                <a:latin typeface="ADLaM Display"/>
                <a:ea typeface="ADLaM Display"/>
                <a:cs typeface="ADLaM Display"/>
              </a:rPr>
              <a:t>Mo-Cap</a:t>
            </a:r>
            <a:r>
              <a:rPr lang="tr-TR" sz="3200" b="1" dirty="0">
                <a:latin typeface="ADLaM Display"/>
                <a:ea typeface="ADLaM Display"/>
                <a:cs typeface="ADLaM Display"/>
              </a:rPr>
              <a:t> </a:t>
            </a:r>
            <a:br>
              <a:rPr lang="tr-TR" sz="3200" b="1" dirty="0">
                <a:latin typeface="ADLaM Display"/>
                <a:ea typeface="ADLaM Display"/>
                <a:cs typeface="ADLaM Display"/>
              </a:rPr>
            </a:br>
            <a:r>
              <a:rPr lang="tr-TR" sz="3200" b="1" dirty="0">
                <a:latin typeface="ADLaM Display"/>
                <a:ea typeface="ADLaM Display"/>
                <a:cs typeface="ADLaM Display"/>
              </a:rPr>
              <a:t>Artist</a:t>
            </a: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208430"/>
          </a:xfrm>
        </p:spPr>
        <p:txBody>
          <a:bodyPr vert="horz" lIns="0" tIns="0" rIns="0" bIns="0" rtlCol="0" anchor="t">
            <a:noAutofit/>
          </a:bodyPr>
          <a:lstStyle/>
          <a:p>
            <a:pPr marL="0" indent="0"/>
            <a:r>
              <a:rPr lang="en-US" sz="1400" dirty="0">
                <a:solidFill>
                  <a:srgbClr val="FFFFFF"/>
                </a:solidFill>
                <a:latin typeface="ADLaM Display"/>
                <a:ea typeface="+mn-lt"/>
                <a:cs typeface="+mn-lt"/>
              </a:rPr>
              <a:t> A Motion Capture Artist is often someone who comes with an Animation background. These guys and gals oversee the mocap sessions (you know – people wearing special suits with sensors).</a:t>
            </a:r>
            <a:endParaRPr lang="en-US" sz="1400">
              <a:solidFill>
                <a:srgbClr val="FFFFFF">
                  <a:alpha val="58000"/>
                </a:srgbClr>
              </a:solidFill>
              <a:latin typeface="ADLaM Display"/>
              <a:ea typeface="+mn-lt"/>
              <a:cs typeface="+mn-lt"/>
            </a:endParaRPr>
          </a:p>
          <a:p>
            <a:pPr marL="0" indent="0"/>
            <a:r>
              <a:rPr lang="en-US" sz="1400" dirty="0">
                <a:solidFill>
                  <a:srgbClr val="FFFFFF"/>
                </a:solidFill>
                <a:latin typeface="ADLaM Display"/>
                <a:ea typeface="+mn-lt"/>
                <a:cs typeface="+mn-lt"/>
              </a:rPr>
              <a:t>Motion Capture Artist checks if the sensors read all movement correctly during the recording. They also take care of cleaning the animation in case of any errors.</a:t>
            </a:r>
            <a:endParaRPr lang="en-US" sz="1400" dirty="0">
              <a:solidFill>
                <a:srgbClr val="FFFFFF">
                  <a:alpha val="58000"/>
                </a:srgbClr>
              </a:solidFill>
              <a:latin typeface="ADLaM Display"/>
              <a:ea typeface="+mn-lt"/>
              <a:cs typeface="+mn-lt"/>
            </a:endParaRPr>
          </a:p>
          <a:p>
            <a:pPr marL="0" lvl="2" indent="0"/>
            <a:endParaRPr lang="en-US" sz="1400" dirty="0">
              <a:latin typeface="ADLaM Display"/>
            </a:endParaRPr>
          </a:p>
          <a:p>
            <a:pPr>
              <a:lnSpc>
                <a:spcPct val="110000"/>
              </a:lnSpc>
            </a:pPr>
            <a:endParaRPr lang="tr-TR" sz="1400" dirty="0">
              <a:solidFill>
                <a:srgbClr val="FFFFFF">
                  <a:alpha val="58000"/>
                </a:srgbClr>
              </a:solidFill>
              <a:latin typeface="ADLaM Display"/>
              <a:ea typeface="ADLaM Display"/>
              <a:cs typeface="ADLaM Display"/>
            </a:endParaRPr>
          </a:p>
        </p:txBody>
      </p:sp>
      <p:pic>
        <p:nvPicPr>
          <p:cNvPr id="5" name="Resim 4" descr="WHAT DOES A MOTION CAPTURE ARTIST DO? (In the Entertainment industry. What  Does A Motion Capture">
            <a:extLst>
              <a:ext uri="{FF2B5EF4-FFF2-40B4-BE49-F238E27FC236}">
                <a16:creationId xmlns:a16="http://schemas.microsoft.com/office/drawing/2014/main" id="{A05BFCDD-65D1-6D81-CC0C-C19F49C3BD53}"/>
              </a:ext>
            </a:extLst>
          </p:cNvPr>
          <p:cNvPicPr>
            <a:picLocks noChangeAspect="1"/>
          </p:cNvPicPr>
          <p:nvPr/>
        </p:nvPicPr>
        <p:blipFill>
          <a:blip r:embed="rId2"/>
          <a:stretch>
            <a:fillRect/>
          </a:stretch>
        </p:blipFill>
        <p:spPr>
          <a:xfrm>
            <a:off x="2671233" y="2881312"/>
            <a:ext cx="6934200" cy="3254375"/>
          </a:xfrm>
          <a:prstGeom prst="rect">
            <a:avLst/>
          </a:prstGeom>
        </p:spPr>
      </p:pic>
    </p:spTree>
    <p:extLst>
      <p:ext uri="{BB962C8B-B14F-4D97-AF65-F5344CB8AC3E}">
        <p14:creationId xmlns:p14="http://schemas.microsoft.com/office/powerpoint/2010/main" val="3650111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err="1">
                <a:latin typeface="ADLaM Display"/>
                <a:ea typeface="ADLaM Display"/>
                <a:cs typeface="ADLaM Display"/>
              </a:rPr>
              <a:t>Rig</a:t>
            </a:r>
            <a:r>
              <a:rPr lang="tr-TR" sz="3200" b="1" dirty="0">
                <a:latin typeface="ADLaM Display"/>
                <a:ea typeface="ADLaM Display"/>
                <a:cs typeface="ADLaM Display"/>
              </a:rPr>
              <a:t> </a:t>
            </a:r>
            <a:br>
              <a:rPr lang="tr-TR" sz="3200" b="1" dirty="0">
                <a:latin typeface="ADLaM Display"/>
                <a:ea typeface="ADLaM Display"/>
                <a:cs typeface="ADLaM Display"/>
              </a:rPr>
            </a:br>
            <a:r>
              <a:rPr lang="tr-TR" sz="3200" b="1" dirty="0">
                <a:latin typeface="ADLaM Display"/>
                <a:ea typeface="ADLaM Display"/>
                <a:cs typeface="ADLaM Display"/>
              </a:rPr>
              <a:t>Artist</a:t>
            </a:r>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208430"/>
          </a:xfrm>
        </p:spPr>
        <p:txBody>
          <a:bodyPr vert="horz" lIns="0" tIns="0" rIns="0" bIns="0" rtlCol="0" anchor="t">
            <a:noAutofit/>
          </a:bodyPr>
          <a:lstStyle/>
          <a:p>
            <a:pPr marL="0" indent="0"/>
            <a:r>
              <a:rPr lang="en-US" sz="1400" dirty="0">
                <a:solidFill>
                  <a:schemeClr val="tx2"/>
                </a:solidFill>
                <a:latin typeface="ADLaM Display"/>
                <a:ea typeface="+mn-lt"/>
                <a:cs typeface="+mn-lt"/>
              </a:rPr>
              <a:t>Before animators start their job, a model needs something called the rig.</a:t>
            </a:r>
          </a:p>
          <a:p>
            <a:pPr marL="0" indent="0"/>
            <a:r>
              <a:rPr lang="en-US" sz="1400" dirty="0">
                <a:solidFill>
                  <a:schemeClr val="tx2"/>
                </a:solidFill>
                <a:latin typeface="ADLaM Display"/>
                <a:ea typeface="+mn-lt"/>
                <a:cs typeface="+mn-lt"/>
              </a:rPr>
              <a:t>The rig is basically a “skeleton” of the model. Thanks to these “bones,” the animator knows which parts can move.</a:t>
            </a:r>
          </a:p>
          <a:p>
            <a:pPr marL="0" indent="0"/>
            <a:r>
              <a:rPr lang="en-US" sz="1400" dirty="0">
                <a:solidFill>
                  <a:schemeClr val="tx2"/>
                </a:solidFill>
                <a:latin typeface="ADLaM Display"/>
                <a:ea typeface="+mn-lt"/>
                <a:cs typeface="+mn-lt"/>
              </a:rPr>
              <a:t>In smaller </a:t>
            </a:r>
            <a:r>
              <a:rPr lang="en-US" sz="1400" err="1">
                <a:solidFill>
                  <a:schemeClr val="tx2"/>
                </a:solidFill>
                <a:latin typeface="ADLaM Display"/>
                <a:ea typeface="+mn-lt"/>
                <a:cs typeface="+mn-lt"/>
              </a:rPr>
              <a:t>gamedev</a:t>
            </a:r>
            <a:r>
              <a:rPr lang="en-US" sz="1400" dirty="0">
                <a:solidFill>
                  <a:schemeClr val="tx2"/>
                </a:solidFill>
                <a:latin typeface="ADLaM Display"/>
                <a:ea typeface="+mn-lt"/>
                <a:cs typeface="+mn-lt"/>
              </a:rPr>
              <a:t> teams animator also takes care of the rig.</a:t>
            </a:r>
            <a:endParaRPr lang="en-US" sz="1400" dirty="0">
              <a:solidFill>
                <a:schemeClr val="tx2"/>
              </a:solidFill>
              <a:latin typeface="ADLaM Display"/>
              <a:ea typeface="ADLaM Display"/>
              <a:cs typeface="ADLaM Display"/>
            </a:endParaRPr>
          </a:p>
          <a:p>
            <a:pPr marL="0" indent="0"/>
            <a:endParaRPr lang="en-US" sz="1400" dirty="0">
              <a:solidFill>
                <a:schemeClr val="tx2"/>
              </a:solidFill>
              <a:latin typeface="ADLaM Display"/>
              <a:ea typeface="ADLaM Display"/>
              <a:cs typeface="ADLaM Display"/>
            </a:endParaRPr>
          </a:p>
        </p:txBody>
      </p:sp>
      <p:pic>
        <p:nvPicPr>
          <p:cNvPr id="4" name="Resim 3" descr="çizgi film, ekran görüntüsü içeren bir resim&#10;&#10;Açıklama otomatik olarak oluşturuldu">
            <a:extLst>
              <a:ext uri="{FF2B5EF4-FFF2-40B4-BE49-F238E27FC236}">
                <a16:creationId xmlns:a16="http://schemas.microsoft.com/office/drawing/2014/main" id="{43879D01-06B7-8BF0-6CBA-3B9D8FB00479}"/>
              </a:ext>
            </a:extLst>
          </p:cNvPr>
          <p:cNvPicPr>
            <a:picLocks noChangeAspect="1"/>
          </p:cNvPicPr>
          <p:nvPr/>
        </p:nvPicPr>
        <p:blipFill>
          <a:blip r:embed="rId2"/>
          <a:stretch>
            <a:fillRect/>
          </a:stretch>
        </p:blipFill>
        <p:spPr>
          <a:xfrm>
            <a:off x="3820007" y="2414058"/>
            <a:ext cx="4970028" cy="3881967"/>
          </a:xfrm>
          <a:prstGeom prst="rect">
            <a:avLst/>
          </a:prstGeom>
        </p:spPr>
      </p:pic>
    </p:spTree>
    <p:extLst>
      <p:ext uri="{BB962C8B-B14F-4D97-AF65-F5344CB8AC3E}">
        <p14:creationId xmlns:p14="http://schemas.microsoft.com/office/powerpoint/2010/main" val="489841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7DE2D3-8A21-4D52-9C8C-8E7A2BE99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8ABB83-B231-4F0C-BF9E-E405FCF70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39A30B-A93E-ADD8-60CC-76AAABC16EDD}"/>
              </a:ext>
            </a:extLst>
          </p:cNvPr>
          <p:cNvSpPr>
            <a:spLocks noGrp="1"/>
          </p:cNvSpPr>
          <p:nvPr>
            <p:ph type="title"/>
          </p:nvPr>
        </p:nvSpPr>
        <p:spPr>
          <a:xfrm>
            <a:off x="720000" y="979034"/>
            <a:ext cx="3095626" cy="863495"/>
          </a:xfrm>
        </p:spPr>
        <p:txBody>
          <a:bodyPr>
            <a:normAutofit/>
          </a:bodyPr>
          <a:lstStyle/>
          <a:p>
            <a:pPr algn="ctr"/>
            <a:r>
              <a:rPr lang="tr-TR" sz="3200" b="1" dirty="0" err="1">
                <a:latin typeface="ADLaM Display"/>
                <a:ea typeface="ADLaM Display"/>
                <a:cs typeface="ADLaM Display"/>
              </a:rPr>
              <a:t>Generalist</a:t>
            </a:r>
            <a:r>
              <a:rPr lang="tr-TR" sz="3200" b="1" dirty="0">
                <a:latin typeface="ADLaM Display"/>
                <a:ea typeface="ADLaM Display"/>
                <a:cs typeface="ADLaM Display"/>
              </a:rPr>
              <a:t> </a:t>
            </a:r>
            <a:br>
              <a:rPr lang="tr-TR" sz="3200" b="1" dirty="0">
                <a:latin typeface="ADLaM Display"/>
                <a:ea typeface="ADLaM Display"/>
                <a:cs typeface="ADLaM Display"/>
              </a:rPr>
            </a:br>
            <a:r>
              <a:rPr lang="tr-TR" sz="3200" b="1" dirty="0">
                <a:latin typeface="ADLaM Display"/>
                <a:ea typeface="ADLaM Display"/>
                <a:cs typeface="ADLaM Display"/>
              </a:rPr>
              <a:t>2D - 3D</a:t>
            </a:r>
            <a:endParaRPr lang="tr-TR" dirty="0"/>
          </a:p>
        </p:txBody>
      </p:sp>
      <p:sp>
        <p:nvSpPr>
          <p:cNvPr id="3" name="İçerik Yer Tutucusu 2">
            <a:extLst>
              <a:ext uri="{FF2B5EF4-FFF2-40B4-BE49-F238E27FC236}">
                <a16:creationId xmlns:a16="http://schemas.microsoft.com/office/drawing/2014/main" id="{781EB69A-4A84-3D8B-C099-2412B8024A77}"/>
              </a:ext>
            </a:extLst>
          </p:cNvPr>
          <p:cNvSpPr>
            <a:spLocks noGrp="1"/>
          </p:cNvSpPr>
          <p:nvPr>
            <p:ph idx="1"/>
          </p:nvPr>
        </p:nvSpPr>
        <p:spPr>
          <a:xfrm>
            <a:off x="4281023" y="717234"/>
            <a:ext cx="7185887" cy="1875180"/>
          </a:xfrm>
        </p:spPr>
        <p:txBody>
          <a:bodyPr vert="horz" lIns="0" tIns="0" rIns="0" bIns="0" rtlCol="0" anchor="t">
            <a:noAutofit/>
          </a:bodyPr>
          <a:lstStyle/>
          <a:p>
            <a:pPr marL="0" indent="0"/>
            <a:r>
              <a:rPr lang="en-US" sz="1400" dirty="0">
                <a:solidFill>
                  <a:srgbClr val="FFFFFF"/>
                </a:solidFill>
                <a:latin typeface="ADLaM Display"/>
                <a:ea typeface="+mn-lt"/>
                <a:cs typeface="+mn-lt"/>
              </a:rPr>
              <a:t>Prop Artists create all these little elements that are used by Environment Artists to fill the world with!</a:t>
            </a:r>
            <a:endParaRPr lang="en-US" sz="1400">
              <a:solidFill>
                <a:srgbClr val="FFFFFF">
                  <a:alpha val="58000"/>
                </a:srgbClr>
              </a:solidFill>
              <a:latin typeface="ADLaM Display"/>
              <a:ea typeface="ADLaM Display"/>
              <a:cs typeface="ADLaM Display"/>
            </a:endParaRPr>
          </a:p>
          <a:p>
            <a:pPr marL="0" indent="0"/>
            <a:r>
              <a:rPr lang="en-US" sz="1400" dirty="0">
                <a:solidFill>
                  <a:srgbClr val="FFFFFF"/>
                </a:solidFill>
                <a:latin typeface="ADLaM Display"/>
                <a:ea typeface="+mn-lt"/>
                <a:cs typeface="+mn-lt"/>
              </a:rPr>
              <a:t>Crates, chests, trees, exploding barrels, trash, you name it 😉</a:t>
            </a:r>
            <a:endParaRPr lang="en-US" sz="1400">
              <a:solidFill>
                <a:srgbClr val="FFFFFF">
                  <a:alpha val="58000"/>
                </a:srgbClr>
              </a:solidFill>
              <a:latin typeface="ADLaM Display"/>
              <a:ea typeface="+mn-lt"/>
              <a:cs typeface="+mn-lt"/>
            </a:endParaRPr>
          </a:p>
          <a:p>
            <a:pPr marL="0" indent="0"/>
            <a:r>
              <a:rPr lang="en-US" sz="1400" dirty="0">
                <a:solidFill>
                  <a:srgbClr val="FFFFFF"/>
                </a:solidFill>
                <a:latin typeface="ADLaM Display"/>
                <a:ea typeface="+mn-lt"/>
                <a:cs typeface="+mn-lt"/>
              </a:rPr>
              <a:t>These guys are either modeling these from scratch or pimp-up stock-bought models.</a:t>
            </a:r>
            <a:endParaRPr lang="en-US" sz="1400">
              <a:solidFill>
                <a:srgbClr val="FFFFFF">
                  <a:alpha val="58000"/>
                </a:srgbClr>
              </a:solidFill>
              <a:latin typeface="ADLaM Display"/>
              <a:ea typeface="+mn-lt"/>
              <a:cs typeface="+mn-lt"/>
            </a:endParaRPr>
          </a:p>
          <a:p>
            <a:pPr marL="0" indent="0"/>
            <a:r>
              <a:rPr lang="en-US" sz="1400" dirty="0">
                <a:solidFill>
                  <a:srgbClr val="FFFFFF"/>
                </a:solidFill>
                <a:latin typeface="ADLaM Display"/>
                <a:ea typeface="+mn-lt"/>
                <a:cs typeface="+mn-lt"/>
              </a:rPr>
              <a:t>Prop Artists are often texturing their own models, so besides 3d modeling – add texturing to the list of needed skills.</a:t>
            </a:r>
            <a:endParaRPr lang="en-US" sz="1400" dirty="0">
              <a:solidFill>
                <a:srgbClr val="FFFFFF">
                  <a:alpha val="58000"/>
                </a:srgbClr>
              </a:solidFill>
              <a:latin typeface="ADLaM Display"/>
            </a:endParaRPr>
          </a:p>
          <a:p>
            <a:pPr marL="0" indent="0"/>
            <a:endParaRPr lang="en-US" sz="1400" dirty="0">
              <a:solidFill>
                <a:schemeClr val="tx2"/>
              </a:solidFill>
              <a:latin typeface="Sagona Book"/>
              <a:ea typeface="ADLaM Display"/>
              <a:cs typeface="ADLaM Display"/>
            </a:endParaRPr>
          </a:p>
          <a:p>
            <a:pPr marL="0" indent="0"/>
            <a:endParaRPr lang="en-US" sz="1400" dirty="0">
              <a:solidFill>
                <a:schemeClr val="tx2"/>
              </a:solidFill>
              <a:latin typeface="ADLaM Display"/>
              <a:ea typeface="ADLaM Display"/>
              <a:cs typeface="ADLaM Display"/>
            </a:endParaRPr>
          </a:p>
        </p:txBody>
      </p:sp>
      <p:pic>
        <p:nvPicPr>
          <p:cNvPr id="5" name="Resim 4" descr="sanat içeren bir resim&#10;&#10;Açıklama otomatik olarak oluşturuldu">
            <a:extLst>
              <a:ext uri="{FF2B5EF4-FFF2-40B4-BE49-F238E27FC236}">
                <a16:creationId xmlns:a16="http://schemas.microsoft.com/office/drawing/2014/main" id="{5C81E432-D85E-8306-B95A-7497C2411144}"/>
              </a:ext>
            </a:extLst>
          </p:cNvPr>
          <p:cNvPicPr>
            <a:picLocks noChangeAspect="1"/>
          </p:cNvPicPr>
          <p:nvPr/>
        </p:nvPicPr>
        <p:blipFill>
          <a:blip r:embed="rId2"/>
          <a:stretch>
            <a:fillRect/>
          </a:stretch>
        </p:blipFill>
        <p:spPr>
          <a:xfrm>
            <a:off x="3053292" y="3539067"/>
            <a:ext cx="6096000" cy="2743200"/>
          </a:xfrm>
          <a:prstGeom prst="rect">
            <a:avLst/>
          </a:prstGeom>
        </p:spPr>
      </p:pic>
    </p:spTree>
    <p:extLst>
      <p:ext uri="{BB962C8B-B14F-4D97-AF65-F5344CB8AC3E}">
        <p14:creationId xmlns:p14="http://schemas.microsoft.com/office/powerpoint/2010/main" val="95919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BlobVTI">
  <a:themeElements>
    <a:clrScheme name="AnalogousFromRegularSeedRightStep">
      <a:dk1>
        <a:srgbClr val="000000"/>
      </a:dk1>
      <a:lt1>
        <a:srgbClr val="FFFFFF"/>
      </a:lt1>
      <a:dk2>
        <a:srgbClr val="1C2732"/>
      </a:dk2>
      <a:lt2>
        <a:srgbClr val="F3F0F1"/>
      </a:lt2>
      <a:accent1>
        <a:srgbClr val="21B780"/>
      </a:accent1>
      <a:accent2>
        <a:srgbClr val="14B2BA"/>
      </a:accent2>
      <a:accent3>
        <a:srgbClr val="298EE7"/>
      </a:accent3>
      <a:accent4>
        <a:srgbClr val="2C40D9"/>
      </a:accent4>
      <a:accent5>
        <a:srgbClr val="6229E7"/>
      </a:accent5>
      <a:accent6>
        <a:srgbClr val="A017D5"/>
      </a:accent6>
      <a:hlink>
        <a:srgbClr val="BF3F6E"/>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Geniş ekran</PresentationFormat>
  <Paragraphs>0</Paragraphs>
  <Slides>21</Slides>
  <Notes>0</Notes>
  <HiddenSlides>0</HiddenSlides>
  <MMClips>0</MMClips>
  <ScaleCrop>false</ScaleCrop>
  <HeadingPairs>
    <vt:vector size="4" baseType="variant">
      <vt:variant>
        <vt:lpstr>Tema</vt:lpstr>
      </vt:variant>
      <vt:variant>
        <vt:i4>1</vt:i4>
      </vt:variant>
      <vt:variant>
        <vt:lpstr>Slayt Başlıkları</vt:lpstr>
      </vt:variant>
      <vt:variant>
        <vt:i4>21</vt:i4>
      </vt:variant>
    </vt:vector>
  </HeadingPairs>
  <TitlesOfParts>
    <vt:vector size="22" baseType="lpstr">
      <vt:lpstr>BlobVTI</vt:lpstr>
      <vt:lpstr>Roles ın gamıng ındustry</vt:lpstr>
      <vt:lpstr>ART DEPARTMENT</vt:lpstr>
      <vt:lpstr>Art Leader  (aka Art lead.)</vt:lpstr>
      <vt:lpstr>Art Director</vt:lpstr>
      <vt:lpstr>Character Artist</vt:lpstr>
      <vt:lpstr>Animator</vt:lpstr>
      <vt:lpstr>Mo-Cap  Artist</vt:lpstr>
      <vt:lpstr>Rig  Artist</vt:lpstr>
      <vt:lpstr>Generalist  2D - 3D</vt:lpstr>
      <vt:lpstr>Texture Material Artist</vt:lpstr>
      <vt:lpstr>Lighting Artist</vt:lpstr>
      <vt:lpstr>Concept  Artist</vt:lpstr>
      <vt:lpstr>2D illustrator</vt:lpstr>
      <vt:lpstr>VFX Artist</vt:lpstr>
      <vt:lpstr>UI Artist</vt:lpstr>
      <vt:lpstr>Technical Artist</vt:lpstr>
      <vt:lpstr>AUDİO DEPARTMENT</vt:lpstr>
      <vt:lpstr>Audio Programmer (Video Games)</vt:lpstr>
      <vt:lpstr>Music Composer</vt:lpstr>
      <vt:lpstr>Music Composer</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
  <cp:lastModifiedBy/>
  <cp:revision>310</cp:revision>
  <dcterms:created xsi:type="dcterms:W3CDTF">2023-11-07T19:31:32Z</dcterms:created>
  <dcterms:modified xsi:type="dcterms:W3CDTF">2023-11-08T15:32:05Z</dcterms:modified>
</cp:coreProperties>
</file>