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4" r:id="rId6"/>
    <p:sldId id="265" r:id="rId7"/>
    <p:sldId id="266" r:id="rId8"/>
    <p:sldId id="267" r:id="rId9"/>
    <p:sldId id="276" r:id="rId10"/>
    <p:sldId id="277" r:id="rId11"/>
    <p:sldId id="268" r:id="rId12"/>
    <p:sldId id="295" r:id="rId13"/>
    <p:sldId id="296" r:id="rId14"/>
    <p:sldId id="269" r:id="rId15"/>
    <p:sldId id="270" r:id="rId16"/>
    <p:sldId id="271" r:id="rId17"/>
    <p:sldId id="272" r:id="rId18"/>
    <p:sldId id="273" r:id="rId19"/>
    <p:sldId id="274" r:id="rId20"/>
    <p:sldId id="297" r:id="rId21"/>
    <p:sldId id="332" r:id="rId22"/>
    <p:sldId id="333" r:id="rId23"/>
    <p:sldId id="289" r:id="rId24"/>
    <p:sldId id="281" r:id="rId25"/>
    <p:sldId id="282" r:id="rId26"/>
    <p:sldId id="283" r:id="rId27"/>
    <p:sldId id="284" r:id="rId28"/>
    <p:sldId id="285" r:id="rId29"/>
    <p:sldId id="286" r:id="rId30"/>
    <p:sldId id="287" r:id="rId31"/>
    <p:sldId id="298" r:id="rId32"/>
    <p:sldId id="299" r:id="rId33"/>
    <p:sldId id="300" r:id="rId34"/>
    <p:sldId id="301" r:id="rId35"/>
    <p:sldId id="334" r:id="rId36"/>
    <p:sldId id="337" r:id="rId37"/>
    <p:sldId id="335" r:id="rId38"/>
    <p:sldId id="288" r:id="rId39"/>
    <p:sldId id="290" r:id="rId40"/>
    <p:sldId id="291" r:id="rId41"/>
    <p:sldId id="292" r:id="rId42"/>
    <p:sldId id="293" r:id="rId43"/>
    <p:sldId id="304" r:id="rId44"/>
    <p:sldId id="305" r:id="rId45"/>
    <p:sldId id="306" r:id="rId46"/>
    <p:sldId id="307" r:id="rId47"/>
    <p:sldId id="308" r:id="rId48"/>
    <p:sldId id="309" r:id="rId49"/>
    <p:sldId id="310" r:id="rId50"/>
    <p:sldId id="311" r:id="rId51"/>
    <p:sldId id="312" r:id="rId52"/>
    <p:sldId id="313"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261" r:id="rId70"/>
    <p:sldId id="331" r:id="rId71"/>
    <p:sldId id="336" r:id="rId7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19" d="100"/>
          <a:sy n="119" d="100"/>
        </p:scale>
        <p:origin x="97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Mobil Platformlar</c:v>
                </c:pt>
              </c:strCache>
            </c:strRef>
          </c:tx>
          <c:spPr>
            <a:solidFill>
              <a:schemeClr val="accent1"/>
            </a:solidFill>
            <a:ln>
              <a:noFill/>
            </a:ln>
            <a:effectLst/>
          </c:spPr>
          <c:invertIfNegative val="0"/>
          <c:cat>
            <c:strRef>
              <c:f>Sayfa1!$A$2:$A$7</c:f>
              <c:strCache>
                <c:ptCount val="6"/>
                <c:pt idx="0">
                  <c:v>Günlük hayatta oynayabilme sıklıkları</c:v>
                </c:pt>
                <c:pt idx="1">
                  <c:v>Grafikleri açısından tercihleri</c:v>
                </c:pt>
                <c:pt idx="2">
                  <c:v>Esneklik Açısından Değerlendirmeleri</c:v>
                </c:pt>
                <c:pt idx="3">
                  <c:v>Fiyat Açısından Tercihleri</c:v>
                </c:pt>
                <c:pt idx="4">
                  <c:v>Oyun Varyasyonu Açısından</c:v>
                </c:pt>
                <c:pt idx="5">
                  <c:v>Gizlilik ve Konfor Açısından</c:v>
                </c:pt>
              </c:strCache>
            </c:strRef>
          </c:cat>
          <c:val>
            <c:numRef>
              <c:f>Sayfa1!$B$2:$B$7</c:f>
              <c:numCache>
                <c:formatCode>General</c:formatCode>
                <c:ptCount val="6"/>
                <c:pt idx="0">
                  <c:v>50</c:v>
                </c:pt>
                <c:pt idx="1">
                  <c:v>17</c:v>
                </c:pt>
                <c:pt idx="2">
                  <c:v>75</c:v>
                </c:pt>
                <c:pt idx="3">
                  <c:v>50</c:v>
                </c:pt>
                <c:pt idx="4">
                  <c:v>35</c:v>
                </c:pt>
                <c:pt idx="5">
                  <c:v>50</c:v>
                </c:pt>
              </c:numCache>
            </c:numRef>
          </c:val>
          <c:extLst>
            <c:ext xmlns:c16="http://schemas.microsoft.com/office/drawing/2014/chart" uri="{C3380CC4-5D6E-409C-BE32-E72D297353CC}">
              <c16:uniqueId val="{00000000-6B72-4111-BD17-BDA7E20C4D29}"/>
            </c:ext>
          </c:extLst>
        </c:ser>
        <c:ser>
          <c:idx val="1"/>
          <c:order val="1"/>
          <c:tx>
            <c:strRef>
              <c:f>Sayfa1!$C$1</c:f>
              <c:strCache>
                <c:ptCount val="1"/>
                <c:pt idx="0">
                  <c:v>PC</c:v>
                </c:pt>
              </c:strCache>
            </c:strRef>
          </c:tx>
          <c:spPr>
            <a:solidFill>
              <a:schemeClr val="accent2"/>
            </a:solidFill>
            <a:ln>
              <a:noFill/>
            </a:ln>
            <a:effectLst/>
          </c:spPr>
          <c:invertIfNegative val="0"/>
          <c:cat>
            <c:strRef>
              <c:f>Sayfa1!$A$2:$A$7</c:f>
              <c:strCache>
                <c:ptCount val="6"/>
                <c:pt idx="0">
                  <c:v>Günlük hayatta oynayabilme sıklıkları</c:v>
                </c:pt>
                <c:pt idx="1">
                  <c:v>Grafikleri açısından tercihleri</c:v>
                </c:pt>
                <c:pt idx="2">
                  <c:v>Esneklik Açısından Değerlendirmeleri</c:v>
                </c:pt>
                <c:pt idx="3">
                  <c:v>Fiyat Açısından Tercihleri</c:v>
                </c:pt>
                <c:pt idx="4">
                  <c:v>Oyun Varyasyonu Açısından</c:v>
                </c:pt>
                <c:pt idx="5">
                  <c:v>Gizlilik ve Konfor Açısından</c:v>
                </c:pt>
              </c:strCache>
            </c:strRef>
          </c:cat>
          <c:val>
            <c:numRef>
              <c:f>Sayfa1!$C$2:$C$7</c:f>
              <c:numCache>
                <c:formatCode>General</c:formatCode>
                <c:ptCount val="6"/>
                <c:pt idx="0">
                  <c:v>33</c:v>
                </c:pt>
                <c:pt idx="1">
                  <c:v>50</c:v>
                </c:pt>
                <c:pt idx="2">
                  <c:v>0</c:v>
                </c:pt>
                <c:pt idx="3">
                  <c:v>25</c:v>
                </c:pt>
                <c:pt idx="4">
                  <c:v>50</c:v>
                </c:pt>
                <c:pt idx="5">
                  <c:v>25</c:v>
                </c:pt>
              </c:numCache>
            </c:numRef>
          </c:val>
          <c:extLst>
            <c:ext xmlns:c16="http://schemas.microsoft.com/office/drawing/2014/chart" uri="{C3380CC4-5D6E-409C-BE32-E72D297353CC}">
              <c16:uniqueId val="{00000001-6B72-4111-BD17-BDA7E20C4D29}"/>
            </c:ext>
          </c:extLst>
        </c:ser>
        <c:ser>
          <c:idx val="2"/>
          <c:order val="2"/>
          <c:tx>
            <c:strRef>
              <c:f>Sayfa1!$D$1</c:f>
              <c:strCache>
                <c:ptCount val="1"/>
                <c:pt idx="0">
                  <c:v>Oyun Konsolları</c:v>
                </c:pt>
              </c:strCache>
            </c:strRef>
          </c:tx>
          <c:spPr>
            <a:solidFill>
              <a:schemeClr val="accent3"/>
            </a:solidFill>
            <a:ln>
              <a:noFill/>
            </a:ln>
            <a:effectLst/>
          </c:spPr>
          <c:invertIfNegative val="0"/>
          <c:cat>
            <c:strRef>
              <c:f>Sayfa1!$A$2:$A$7</c:f>
              <c:strCache>
                <c:ptCount val="6"/>
                <c:pt idx="0">
                  <c:v>Günlük hayatta oynayabilme sıklıkları</c:v>
                </c:pt>
                <c:pt idx="1">
                  <c:v>Grafikleri açısından tercihleri</c:v>
                </c:pt>
                <c:pt idx="2">
                  <c:v>Esneklik Açısından Değerlendirmeleri</c:v>
                </c:pt>
                <c:pt idx="3">
                  <c:v>Fiyat Açısından Tercihleri</c:v>
                </c:pt>
                <c:pt idx="4">
                  <c:v>Oyun Varyasyonu Açısından</c:v>
                </c:pt>
                <c:pt idx="5">
                  <c:v>Gizlilik ve Konfor Açısından</c:v>
                </c:pt>
              </c:strCache>
            </c:strRef>
          </c:cat>
          <c:val>
            <c:numRef>
              <c:f>Sayfa1!$D$2:$D$7</c:f>
              <c:numCache>
                <c:formatCode>General</c:formatCode>
                <c:ptCount val="6"/>
                <c:pt idx="0">
                  <c:v>17</c:v>
                </c:pt>
                <c:pt idx="1">
                  <c:v>33</c:v>
                </c:pt>
                <c:pt idx="2">
                  <c:v>25</c:v>
                </c:pt>
                <c:pt idx="3">
                  <c:v>25</c:v>
                </c:pt>
                <c:pt idx="4">
                  <c:v>15</c:v>
                </c:pt>
                <c:pt idx="5">
                  <c:v>25</c:v>
                </c:pt>
              </c:numCache>
            </c:numRef>
          </c:val>
          <c:extLst>
            <c:ext xmlns:c16="http://schemas.microsoft.com/office/drawing/2014/chart" uri="{C3380CC4-5D6E-409C-BE32-E72D297353CC}">
              <c16:uniqueId val="{00000002-6B72-4111-BD17-BDA7E20C4D29}"/>
            </c:ext>
          </c:extLst>
        </c:ser>
        <c:dLbls>
          <c:showLegendKey val="0"/>
          <c:showVal val="0"/>
          <c:showCatName val="0"/>
          <c:showSerName val="0"/>
          <c:showPercent val="0"/>
          <c:showBubbleSize val="0"/>
        </c:dLbls>
        <c:gapWidth val="219"/>
        <c:overlap val="-27"/>
        <c:axId val="69097344"/>
        <c:axId val="69098880"/>
      </c:barChart>
      <c:catAx>
        <c:axId val="690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098880"/>
        <c:crosses val="autoZero"/>
        <c:auto val="1"/>
        <c:lblAlgn val="ctr"/>
        <c:lblOffset val="100"/>
        <c:noMultiLvlLbl val="0"/>
      </c:catAx>
      <c:valAx>
        <c:axId val="6909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09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Yaş</a:t>
            </a:r>
            <a:r>
              <a:rPr lang="tr-TR" baseline="0" dirty="0"/>
              <a:t> Grubuna Göre Oyun Platformları</a:t>
            </a:r>
            <a:endParaRPr lang="tr-TR" dirty="0"/>
          </a:p>
        </c:rich>
      </c:tx>
      <c:overlay val="0"/>
      <c:spPr>
        <a:noFill/>
        <a:ln>
          <a:noFill/>
        </a:ln>
        <a:effectLst/>
      </c:spPr>
    </c:title>
    <c:autoTitleDeleted val="0"/>
    <c:plotArea>
      <c:layout/>
      <c:barChart>
        <c:barDir val="col"/>
        <c:grouping val="clustered"/>
        <c:varyColors val="0"/>
        <c:ser>
          <c:idx val="0"/>
          <c:order val="0"/>
          <c:tx>
            <c:strRef>
              <c:f>Sayfa1!$B$1</c:f>
              <c:strCache>
                <c:ptCount val="1"/>
                <c:pt idx="0">
                  <c:v>Xbox</c:v>
                </c:pt>
              </c:strCache>
            </c:strRef>
          </c:tx>
          <c:spPr>
            <a:solidFill>
              <a:schemeClr val="accent1"/>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Sayfa1!$B$2:$B$6</c:f>
              <c:numCache>
                <c:formatCode>General</c:formatCode>
                <c:ptCount val="5"/>
                <c:pt idx="0">
                  <c:v>5.4</c:v>
                </c:pt>
                <c:pt idx="1">
                  <c:v>6.3</c:v>
                </c:pt>
                <c:pt idx="2">
                  <c:v>5.0999999999999996</c:v>
                </c:pt>
                <c:pt idx="3">
                  <c:v>6</c:v>
                </c:pt>
                <c:pt idx="4">
                  <c:v>7.3</c:v>
                </c:pt>
              </c:numCache>
            </c:numRef>
          </c:val>
          <c:extLst>
            <c:ext xmlns:c16="http://schemas.microsoft.com/office/drawing/2014/chart" uri="{C3380CC4-5D6E-409C-BE32-E72D297353CC}">
              <c16:uniqueId val="{00000000-F50C-42A4-9BF1-516137DD9679}"/>
            </c:ext>
          </c:extLst>
        </c:ser>
        <c:ser>
          <c:idx val="1"/>
          <c:order val="1"/>
          <c:tx>
            <c:strRef>
              <c:f>Sayfa1!$C$1</c:f>
              <c:strCache>
                <c:ptCount val="1"/>
                <c:pt idx="0">
                  <c:v>Playstation</c:v>
                </c:pt>
              </c:strCache>
            </c:strRef>
          </c:tx>
          <c:spPr>
            <a:solidFill>
              <a:schemeClr val="accent2"/>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Sayfa1!$C$2:$C$6</c:f>
              <c:numCache>
                <c:formatCode>General</c:formatCode>
                <c:ptCount val="5"/>
                <c:pt idx="0">
                  <c:v>31.5</c:v>
                </c:pt>
                <c:pt idx="1">
                  <c:v>21.6</c:v>
                </c:pt>
                <c:pt idx="2">
                  <c:v>24.4</c:v>
                </c:pt>
                <c:pt idx="3">
                  <c:v>22.7</c:v>
                </c:pt>
                <c:pt idx="4">
                  <c:v>22</c:v>
                </c:pt>
              </c:numCache>
            </c:numRef>
          </c:val>
          <c:extLst>
            <c:ext xmlns:c16="http://schemas.microsoft.com/office/drawing/2014/chart" uri="{C3380CC4-5D6E-409C-BE32-E72D297353CC}">
              <c16:uniqueId val="{00000001-F50C-42A4-9BF1-516137DD9679}"/>
            </c:ext>
          </c:extLst>
        </c:ser>
        <c:ser>
          <c:idx val="2"/>
          <c:order val="2"/>
          <c:tx>
            <c:strRef>
              <c:f>Sayfa1!$D$1</c:f>
              <c:strCache>
                <c:ptCount val="1"/>
                <c:pt idx="0">
                  <c:v>Nintendo</c:v>
                </c:pt>
              </c:strCache>
            </c:strRef>
          </c:tx>
          <c:spPr>
            <a:solidFill>
              <a:schemeClr val="accent3"/>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Sayfa1!$D$2:$D$6</c:f>
              <c:numCache>
                <c:formatCode>General</c:formatCode>
                <c:ptCount val="5"/>
                <c:pt idx="0">
                  <c:v>12</c:v>
                </c:pt>
                <c:pt idx="1">
                  <c:v>18.899999999999999</c:v>
                </c:pt>
                <c:pt idx="2">
                  <c:v>16.2</c:v>
                </c:pt>
                <c:pt idx="3">
                  <c:v>16.2</c:v>
                </c:pt>
                <c:pt idx="4">
                  <c:v>16.899999999999999</c:v>
                </c:pt>
              </c:numCache>
            </c:numRef>
          </c:val>
          <c:extLst>
            <c:ext xmlns:c16="http://schemas.microsoft.com/office/drawing/2014/chart" uri="{C3380CC4-5D6E-409C-BE32-E72D297353CC}">
              <c16:uniqueId val="{00000002-F50C-42A4-9BF1-516137DD9679}"/>
            </c:ext>
          </c:extLst>
        </c:ser>
        <c:ser>
          <c:idx val="3"/>
          <c:order val="3"/>
          <c:tx>
            <c:strRef>
              <c:f>Sayfa1!$E$1</c:f>
              <c:strCache>
                <c:ptCount val="1"/>
                <c:pt idx="0">
                  <c:v>PC</c:v>
                </c:pt>
              </c:strCache>
            </c:strRef>
          </c:tx>
          <c:spPr>
            <a:solidFill>
              <a:schemeClr val="accent4"/>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Sayfa1!$E$2:$E$6</c:f>
              <c:numCache>
                <c:formatCode>General</c:formatCode>
                <c:ptCount val="5"/>
                <c:pt idx="0">
                  <c:v>26.1</c:v>
                </c:pt>
                <c:pt idx="1">
                  <c:v>36.5</c:v>
                </c:pt>
                <c:pt idx="2">
                  <c:v>36.6</c:v>
                </c:pt>
                <c:pt idx="3">
                  <c:v>31.9</c:v>
                </c:pt>
                <c:pt idx="4">
                  <c:v>31.1</c:v>
                </c:pt>
              </c:numCache>
            </c:numRef>
          </c:val>
          <c:extLst>
            <c:ext xmlns:c16="http://schemas.microsoft.com/office/drawing/2014/chart" uri="{C3380CC4-5D6E-409C-BE32-E72D297353CC}">
              <c16:uniqueId val="{00000003-F50C-42A4-9BF1-516137DD9679}"/>
            </c:ext>
          </c:extLst>
        </c:ser>
        <c:ser>
          <c:idx val="4"/>
          <c:order val="4"/>
          <c:tx>
            <c:strRef>
              <c:f>Sayfa1!$F$1</c:f>
              <c:strCache>
                <c:ptCount val="1"/>
                <c:pt idx="0">
                  <c:v>Mobile</c:v>
                </c:pt>
              </c:strCache>
            </c:strRef>
          </c:tx>
          <c:spPr>
            <a:solidFill>
              <a:schemeClr val="accent5"/>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Sayfa1!$F$2:$F$6</c:f>
              <c:numCache>
                <c:formatCode>General</c:formatCode>
                <c:ptCount val="5"/>
                <c:pt idx="0">
                  <c:v>18.5</c:v>
                </c:pt>
                <c:pt idx="1">
                  <c:v>13.6</c:v>
                </c:pt>
                <c:pt idx="2">
                  <c:v>13.6</c:v>
                </c:pt>
                <c:pt idx="3">
                  <c:v>19</c:v>
                </c:pt>
                <c:pt idx="4">
                  <c:v>18.100000000000001</c:v>
                </c:pt>
              </c:numCache>
            </c:numRef>
          </c:val>
          <c:extLst>
            <c:ext xmlns:c16="http://schemas.microsoft.com/office/drawing/2014/chart" uri="{C3380CC4-5D6E-409C-BE32-E72D297353CC}">
              <c16:uniqueId val="{00000004-F50C-42A4-9BF1-516137DD9679}"/>
            </c:ext>
          </c:extLst>
        </c:ser>
        <c:ser>
          <c:idx val="5"/>
          <c:order val="5"/>
          <c:tx>
            <c:strRef>
              <c:f>Sayfa1!$G$1</c:f>
              <c:strCache>
                <c:ptCount val="1"/>
                <c:pt idx="0">
                  <c:v>Tablet</c:v>
                </c:pt>
              </c:strCache>
            </c:strRef>
          </c:tx>
          <c:spPr>
            <a:solidFill>
              <a:schemeClr val="accent6"/>
            </a:solidFill>
            <a:ln>
              <a:noFill/>
            </a:ln>
            <a:effectLst/>
          </c:spPr>
          <c:invertIfNegative val="0"/>
          <c:cat>
            <c:strRef>
              <c:f>Sayfa1!$A$2:$A$6</c:f>
              <c:strCache>
                <c:ptCount val="5"/>
                <c:pt idx="0">
                  <c:v>10-15 Yaş</c:v>
                </c:pt>
                <c:pt idx="1">
                  <c:v>16-20 Yaş</c:v>
                </c:pt>
                <c:pt idx="2">
                  <c:v>21-25 Yaş</c:v>
                </c:pt>
                <c:pt idx="3">
                  <c:v>26-30 Yaş</c:v>
                </c:pt>
                <c:pt idx="4">
                  <c:v>&gt;30 Yaş</c:v>
                </c:pt>
              </c:strCache>
            </c:strRef>
          </c:cat>
          <c:val>
            <c:numRef>
              <c:f>Sayfa1!$G$2:$G$6</c:f>
              <c:numCache>
                <c:formatCode>General</c:formatCode>
                <c:ptCount val="5"/>
                <c:pt idx="0">
                  <c:v>6.5</c:v>
                </c:pt>
                <c:pt idx="1">
                  <c:v>4</c:v>
                </c:pt>
                <c:pt idx="2">
                  <c:v>4</c:v>
                </c:pt>
                <c:pt idx="3">
                  <c:v>4.2</c:v>
                </c:pt>
                <c:pt idx="4">
                  <c:v>4.5</c:v>
                </c:pt>
              </c:numCache>
            </c:numRef>
          </c:val>
          <c:extLst>
            <c:ext xmlns:c16="http://schemas.microsoft.com/office/drawing/2014/chart" uri="{C3380CC4-5D6E-409C-BE32-E72D297353CC}">
              <c16:uniqueId val="{00000005-F50C-42A4-9BF1-516137DD9679}"/>
            </c:ext>
          </c:extLst>
        </c:ser>
        <c:dLbls>
          <c:showLegendKey val="0"/>
          <c:showVal val="0"/>
          <c:showCatName val="0"/>
          <c:showSerName val="0"/>
          <c:showPercent val="0"/>
          <c:showBubbleSize val="0"/>
        </c:dLbls>
        <c:gapWidth val="219"/>
        <c:overlap val="-27"/>
        <c:axId val="69429504"/>
        <c:axId val="69439488"/>
      </c:barChart>
      <c:catAx>
        <c:axId val="6942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439488"/>
        <c:crosses val="autoZero"/>
        <c:auto val="1"/>
        <c:lblAlgn val="ctr"/>
        <c:lblOffset val="100"/>
        <c:noMultiLvlLbl val="0"/>
      </c:catAx>
      <c:valAx>
        <c:axId val="6943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429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Sayfa1!$B$1</c:f>
              <c:strCache>
                <c:ptCount val="1"/>
                <c:pt idx="0">
                  <c:v>Erkek Kullanıcılar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9B67-4F6B-996A-5F13045F5A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9B67-4F6B-996A-5F13045F5A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9B67-4F6B-996A-5F13045F5A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9B67-4F6B-996A-5F13045F5A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9B67-4F6B-996A-5F13045F5AD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9B67-4F6B-996A-5F13045F5AD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Sayfa1!$A$2:$A$7</c:f>
              <c:strCache>
                <c:ptCount val="6"/>
                <c:pt idx="0">
                  <c:v>Xbox</c:v>
                </c:pt>
                <c:pt idx="1">
                  <c:v>Playstation</c:v>
                </c:pt>
                <c:pt idx="2">
                  <c:v>Nintendo</c:v>
                </c:pt>
                <c:pt idx="3">
                  <c:v>PC</c:v>
                </c:pt>
                <c:pt idx="4">
                  <c:v>Mobile</c:v>
                </c:pt>
                <c:pt idx="5">
                  <c:v>Tablet</c:v>
                </c:pt>
              </c:strCache>
            </c:strRef>
          </c:cat>
          <c:val>
            <c:numRef>
              <c:f>Sayfa1!$B$2:$B$7</c:f>
              <c:numCache>
                <c:formatCode>General</c:formatCode>
                <c:ptCount val="6"/>
                <c:pt idx="0">
                  <c:v>6.3</c:v>
                </c:pt>
                <c:pt idx="1">
                  <c:v>24.3</c:v>
                </c:pt>
                <c:pt idx="2">
                  <c:v>15</c:v>
                </c:pt>
                <c:pt idx="3">
                  <c:v>36</c:v>
                </c:pt>
                <c:pt idx="4">
                  <c:v>14.4</c:v>
                </c:pt>
                <c:pt idx="5">
                  <c:v>4</c:v>
                </c:pt>
              </c:numCache>
            </c:numRef>
          </c:val>
          <c:extLst>
            <c:ext xmlns:c16="http://schemas.microsoft.com/office/drawing/2014/chart" uri="{C3380CC4-5D6E-409C-BE32-E72D297353CC}">
              <c16:uniqueId val="{00000000-CCCE-4E9A-8FD7-F655A79F7C8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Sayfa1!$B$1</c:f>
              <c:strCache>
                <c:ptCount val="1"/>
                <c:pt idx="0">
                  <c:v>Kadın Kullanıcılar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0899-48E1-AE74-119607ED34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0899-48E1-AE74-119607ED34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0899-48E1-AE74-119607ED34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0899-48E1-AE74-119607ED34E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0899-48E1-AE74-119607ED34E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0899-48E1-AE74-119607ED34E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6-0899-48E1-AE74-119607ED34E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Sayfa1!$A$2:$A$8</c:f>
              <c:strCache>
                <c:ptCount val="6"/>
                <c:pt idx="0">
                  <c:v>Xbox</c:v>
                </c:pt>
                <c:pt idx="1">
                  <c:v>Playstation</c:v>
                </c:pt>
                <c:pt idx="2">
                  <c:v>Nintendo</c:v>
                </c:pt>
                <c:pt idx="3">
                  <c:v>PC</c:v>
                </c:pt>
                <c:pt idx="4">
                  <c:v>Mobile</c:v>
                </c:pt>
                <c:pt idx="5">
                  <c:v>Tablet</c:v>
                </c:pt>
              </c:strCache>
            </c:strRef>
          </c:cat>
          <c:val>
            <c:numRef>
              <c:f>Sayfa1!$B$2:$B$8</c:f>
              <c:numCache>
                <c:formatCode>General</c:formatCode>
                <c:ptCount val="7"/>
                <c:pt idx="0">
                  <c:v>5.2</c:v>
                </c:pt>
                <c:pt idx="1">
                  <c:v>21.5</c:v>
                </c:pt>
                <c:pt idx="2">
                  <c:v>21.2</c:v>
                </c:pt>
                <c:pt idx="3">
                  <c:v>28.7</c:v>
                </c:pt>
                <c:pt idx="4">
                  <c:v>18.600000000000001</c:v>
                </c:pt>
                <c:pt idx="5">
                  <c:v>4.9000000000000004</c:v>
                </c:pt>
              </c:numCache>
            </c:numRef>
          </c:val>
          <c:extLst>
            <c:ext xmlns:c16="http://schemas.microsoft.com/office/drawing/2014/chart" uri="{C3380CC4-5D6E-409C-BE32-E72D297353CC}">
              <c16:uniqueId val="{00000000-4FC7-4535-A788-C5685FCECAF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8100840655787638"/>
          <c:y val="2.334913996568411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Toplam Oyuncu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Sayfa1!$B$2:$B$10</c:f>
              <c:numCache>
                <c:formatCode>General</c:formatCode>
                <c:ptCount val="9"/>
                <c:pt idx="0">
                  <c:v>1.9900000000000009</c:v>
                </c:pt>
                <c:pt idx="1">
                  <c:v>2.11</c:v>
                </c:pt>
                <c:pt idx="2">
                  <c:v>2.2599999999999998</c:v>
                </c:pt>
                <c:pt idx="3">
                  <c:v>2.42</c:v>
                </c:pt>
                <c:pt idx="4">
                  <c:v>2.5499999999999998</c:v>
                </c:pt>
                <c:pt idx="5">
                  <c:v>2.69</c:v>
                </c:pt>
                <c:pt idx="6">
                  <c:v>2.8099999999999987</c:v>
                </c:pt>
                <c:pt idx="7">
                  <c:v>2.9499999999999997</c:v>
                </c:pt>
                <c:pt idx="8">
                  <c:v>3.07</c:v>
                </c:pt>
              </c:numCache>
            </c:numRef>
          </c:val>
          <c:extLst>
            <c:ext xmlns:c16="http://schemas.microsoft.com/office/drawing/2014/chart" uri="{C3380CC4-5D6E-409C-BE32-E72D297353CC}">
              <c16:uniqueId val="{00000000-DBD7-44FD-897F-FDEE0A700670}"/>
            </c:ext>
          </c:extLst>
        </c:ser>
        <c:dLbls>
          <c:showLegendKey val="0"/>
          <c:showVal val="1"/>
          <c:showCatName val="0"/>
          <c:showSerName val="0"/>
          <c:showPercent val="0"/>
          <c:showBubbleSize val="0"/>
        </c:dLbls>
        <c:gapWidth val="100"/>
        <c:overlap val="-24"/>
        <c:axId val="69769856"/>
        <c:axId val="69792128"/>
      </c:barChart>
      <c:catAx>
        <c:axId val="697698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792128"/>
        <c:crosses val="autoZero"/>
        <c:auto val="1"/>
        <c:lblAlgn val="ctr"/>
        <c:lblOffset val="100"/>
        <c:noMultiLvlLbl val="0"/>
      </c:catAx>
      <c:valAx>
        <c:axId val="6979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976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err="1"/>
              <a:t>Covid</a:t>
            </a:r>
            <a:r>
              <a:rPr lang="tr-TR" dirty="0"/>
              <a:t> Öncesi Dönem Kullanıcıların Platform</a:t>
            </a:r>
            <a:r>
              <a:rPr lang="tr-TR" baseline="0" dirty="0"/>
              <a:t> Tercihleri</a:t>
            </a:r>
            <a:endParaRPr lang="tr-TR" dirty="0"/>
          </a:p>
        </c:rich>
      </c:tx>
      <c:overlay val="0"/>
      <c:spPr>
        <a:noFill/>
        <a:ln>
          <a:noFill/>
        </a:ln>
        <a:effectLst/>
      </c:spPr>
    </c:title>
    <c:autoTitleDeleted val="0"/>
    <c:plotArea>
      <c:layout/>
      <c:barChart>
        <c:barDir val="bar"/>
        <c:grouping val="clustered"/>
        <c:varyColors val="0"/>
        <c:ser>
          <c:idx val="0"/>
          <c:order val="0"/>
          <c:tx>
            <c:strRef>
              <c:f>Sayfa1!$B$1</c:f>
              <c:strCache>
                <c:ptCount val="1"/>
                <c:pt idx="0">
                  <c:v>Erkek</c:v>
                </c:pt>
              </c:strCache>
            </c:strRef>
          </c:tx>
          <c:spPr>
            <a:solidFill>
              <a:schemeClr val="accent1"/>
            </a:solidFill>
            <a:ln>
              <a:noFill/>
            </a:ln>
            <a:effectLst/>
          </c:spPr>
          <c:invertIfNegative val="0"/>
          <c:cat>
            <c:strRef>
              <c:f>Sayfa1!$A$2:$A$5</c:f>
              <c:strCache>
                <c:ptCount val="4"/>
                <c:pt idx="0">
                  <c:v>Bilgisayar</c:v>
                </c:pt>
                <c:pt idx="1">
                  <c:v>Konsol</c:v>
                </c:pt>
                <c:pt idx="2">
                  <c:v>Mobil</c:v>
                </c:pt>
                <c:pt idx="3">
                  <c:v>Tablet</c:v>
                </c:pt>
              </c:strCache>
            </c:strRef>
          </c:cat>
          <c:val>
            <c:numRef>
              <c:f>Sayfa1!$B$2:$B$5</c:f>
              <c:numCache>
                <c:formatCode>General</c:formatCode>
                <c:ptCount val="4"/>
                <c:pt idx="0">
                  <c:v>18</c:v>
                </c:pt>
                <c:pt idx="1">
                  <c:v>5</c:v>
                </c:pt>
                <c:pt idx="2">
                  <c:v>14</c:v>
                </c:pt>
                <c:pt idx="3">
                  <c:v>7</c:v>
                </c:pt>
              </c:numCache>
            </c:numRef>
          </c:val>
          <c:extLst>
            <c:ext xmlns:c16="http://schemas.microsoft.com/office/drawing/2014/chart" uri="{C3380CC4-5D6E-409C-BE32-E72D297353CC}">
              <c16:uniqueId val="{00000000-456D-4706-B572-4DAB73DF4C97}"/>
            </c:ext>
          </c:extLst>
        </c:ser>
        <c:ser>
          <c:idx val="1"/>
          <c:order val="1"/>
          <c:tx>
            <c:strRef>
              <c:f>Sayfa1!$C$1</c:f>
              <c:strCache>
                <c:ptCount val="1"/>
                <c:pt idx="0">
                  <c:v>Kadın</c:v>
                </c:pt>
              </c:strCache>
            </c:strRef>
          </c:tx>
          <c:spPr>
            <a:solidFill>
              <a:schemeClr val="accent2"/>
            </a:solidFill>
            <a:ln>
              <a:noFill/>
            </a:ln>
            <a:effectLst/>
          </c:spPr>
          <c:invertIfNegative val="0"/>
          <c:cat>
            <c:strRef>
              <c:f>Sayfa1!$A$2:$A$5</c:f>
              <c:strCache>
                <c:ptCount val="4"/>
                <c:pt idx="0">
                  <c:v>Bilgisayar</c:v>
                </c:pt>
                <c:pt idx="1">
                  <c:v>Konsol</c:v>
                </c:pt>
                <c:pt idx="2">
                  <c:v>Mobil</c:v>
                </c:pt>
                <c:pt idx="3">
                  <c:v>Tablet</c:v>
                </c:pt>
              </c:strCache>
            </c:strRef>
          </c:cat>
          <c:val>
            <c:numRef>
              <c:f>Sayfa1!$C$2:$C$5</c:f>
              <c:numCache>
                <c:formatCode>General</c:formatCode>
                <c:ptCount val="4"/>
                <c:pt idx="0">
                  <c:v>9</c:v>
                </c:pt>
                <c:pt idx="1">
                  <c:v>0</c:v>
                </c:pt>
                <c:pt idx="2">
                  <c:v>11</c:v>
                </c:pt>
                <c:pt idx="3">
                  <c:v>7</c:v>
                </c:pt>
              </c:numCache>
            </c:numRef>
          </c:val>
          <c:extLst>
            <c:ext xmlns:c16="http://schemas.microsoft.com/office/drawing/2014/chart" uri="{C3380CC4-5D6E-409C-BE32-E72D297353CC}">
              <c16:uniqueId val="{00000001-456D-4706-B572-4DAB73DF4C97}"/>
            </c:ext>
          </c:extLst>
        </c:ser>
        <c:ser>
          <c:idx val="2"/>
          <c:order val="2"/>
          <c:tx>
            <c:strRef>
              <c:f>Sayfa1!$D$1</c:f>
              <c:strCache>
                <c:ptCount val="1"/>
                <c:pt idx="0">
                  <c:v>Toplam</c:v>
                </c:pt>
              </c:strCache>
            </c:strRef>
          </c:tx>
          <c:spPr>
            <a:solidFill>
              <a:schemeClr val="accent3"/>
            </a:solidFill>
            <a:ln>
              <a:noFill/>
            </a:ln>
            <a:effectLst/>
          </c:spPr>
          <c:invertIfNegative val="0"/>
          <c:cat>
            <c:strRef>
              <c:f>Sayfa1!$A$2:$A$5</c:f>
              <c:strCache>
                <c:ptCount val="4"/>
                <c:pt idx="0">
                  <c:v>Bilgisayar</c:v>
                </c:pt>
                <c:pt idx="1">
                  <c:v>Konsol</c:v>
                </c:pt>
                <c:pt idx="2">
                  <c:v>Mobil</c:v>
                </c:pt>
                <c:pt idx="3">
                  <c:v>Tablet</c:v>
                </c:pt>
              </c:strCache>
            </c:strRef>
          </c:cat>
          <c:val>
            <c:numRef>
              <c:f>Sayfa1!$D$2:$D$5</c:f>
              <c:numCache>
                <c:formatCode>General</c:formatCode>
                <c:ptCount val="4"/>
                <c:pt idx="0">
                  <c:v>27</c:v>
                </c:pt>
                <c:pt idx="1">
                  <c:v>5</c:v>
                </c:pt>
                <c:pt idx="2">
                  <c:v>25</c:v>
                </c:pt>
                <c:pt idx="3">
                  <c:v>14</c:v>
                </c:pt>
              </c:numCache>
            </c:numRef>
          </c:val>
          <c:extLst>
            <c:ext xmlns:c16="http://schemas.microsoft.com/office/drawing/2014/chart" uri="{C3380CC4-5D6E-409C-BE32-E72D297353CC}">
              <c16:uniqueId val="{00000003-456D-4706-B572-4DAB73DF4C97}"/>
            </c:ext>
          </c:extLst>
        </c:ser>
        <c:dLbls>
          <c:showLegendKey val="0"/>
          <c:showVal val="0"/>
          <c:showCatName val="0"/>
          <c:showSerName val="0"/>
          <c:showPercent val="0"/>
          <c:showBubbleSize val="0"/>
        </c:dLbls>
        <c:gapWidth val="182"/>
        <c:axId val="70430720"/>
        <c:axId val="70432256"/>
      </c:barChart>
      <c:catAx>
        <c:axId val="70430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0432256"/>
        <c:crosses val="autoZero"/>
        <c:auto val="1"/>
        <c:lblAlgn val="ctr"/>
        <c:lblOffset val="100"/>
        <c:noMultiLvlLbl val="0"/>
      </c:catAx>
      <c:valAx>
        <c:axId val="70432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043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err="1"/>
              <a:t>Covid</a:t>
            </a:r>
            <a:r>
              <a:rPr lang="tr-TR" baseline="0" dirty="0"/>
              <a:t> Sonrası Dönemde Kullanıcıların Platform Tercihleri</a:t>
            </a:r>
            <a:endParaRPr lang="tr-TR" dirty="0"/>
          </a:p>
        </c:rich>
      </c:tx>
      <c:overlay val="0"/>
      <c:spPr>
        <a:noFill/>
        <a:ln>
          <a:noFill/>
        </a:ln>
        <a:effectLst/>
      </c:spPr>
    </c:title>
    <c:autoTitleDeleted val="0"/>
    <c:plotArea>
      <c:layout/>
      <c:barChart>
        <c:barDir val="bar"/>
        <c:grouping val="clustered"/>
        <c:varyColors val="0"/>
        <c:ser>
          <c:idx val="0"/>
          <c:order val="0"/>
          <c:tx>
            <c:strRef>
              <c:f>Sayfa1!$B$1</c:f>
              <c:strCache>
                <c:ptCount val="1"/>
                <c:pt idx="0">
                  <c:v>Erkek</c:v>
                </c:pt>
              </c:strCache>
            </c:strRef>
          </c:tx>
          <c:spPr>
            <a:solidFill>
              <a:schemeClr val="accent1"/>
            </a:solidFill>
            <a:ln>
              <a:noFill/>
            </a:ln>
            <a:effectLst/>
          </c:spPr>
          <c:invertIfNegative val="0"/>
          <c:cat>
            <c:strRef>
              <c:f>Sayfa1!$A$2:$A$5</c:f>
              <c:strCache>
                <c:ptCount val="4"/>
                <c:pt idx="0">
                  <c:v>Bilgisayar</c:v>
                </c:pt>
                <c:pt idx="1">
                  <c:v>Konsol</c:v>
                </c:pt>
                <c:pt idx="2">
                  <c:v>Mobil</c:v>
                </c:pt>
                <c:pt idx="3">
                  <c:v>Tablet</c:v>
                </c:pt>
              </c:strCache>
            </c:strRef>
          </c:cat>
          <c:val>
            <c:numRef>
              <c:f>Sayfa1!$B$2:$B$5</c:f>
              <c:numCache>
                <c:formatCode>General</c:formatCode>
                <c:ptCount val="4"/>
                <c:pt idx="0">
                  <c:v>17</c:v>
                </c:pt>
                <c:pt idx="1">
                  <c:v>6</c:v>
                </c:pt>
                <c:pt idx="2">
                  <c:v>17</c:v>
                </c:pt>
                <c:pt idx="3">
                  <c:v>4</c:v>
                </c:pt>
              </c:numCache>
            </c:numRef>
          </c:val>
          <c:extLst>
            <c:ext xmlns:c16="http://schemas.microsoft.com/office/drawing/2014/chart" uri="{C3380CC4-5D6E-409C-BE32-E72D297353CC}">
              <c16:uniqueId val="{00000000-78A9-445E-B95A-AE10E8FC59C1}"/>
            </c:ext>
          </c:extLst>
        </c:ser>
        <c:ser>
          <c:idx val="1"/>
          <c:order val="1"/>
          <c:tx>
            <c:strRef>
              <c:f>Sayfa1!$C$1</c:f>
              <c:strCache>
                <c:ptCount val="1"/>
                <c:pt idx="0">
                  <c:v>Kadın</c:v>
                </c:pt>
              </c:strCache>
            </c:strRef>
          </c:tx>
          <c:spPr>
            <a:solidFill>
              <a:schemeClr val="accent2"/>
            </a:solidFill>
            <a:ln>
              <a:noFill/>
            </a:ln>
            <a:effectLst/>
          </c:spPr>
          <c:invertIfNegative val="0"/>
          <c:cat>
            <c:strRef>
              <c:f>Sayfa1!$A$2:$A$5</c:f>
              <c:strCache>
                <c:ptCount val="4"/>
                <c:pt idx="0">
                  <c:v>Bilgisayar</c:v>
                </c:pt>
                <c:pt idx="1">
                  <c:v>Konsol</c:v>
                </c:pt>
                <c:pt idx="2">
                  <c:v>Mobil</c:v>
                </c:pt>
                <c:pt idx="3">
                  <c:v>Tablet</c:v>
                </c:pt>
              </c:strCache>
            </c:strRef>
          </c:cat>
          <c:val>
            <c:numRef>
              <c:f>Sayfa1!$C$2:$C$5</c:f>
              <c:numCache>
                <c:formatCode>General</c:formatCode>
                <c:ptCount val="4"/>
                <c:pt idx="0">
                  <c:v>9</c:v>
                </c:pt>
                <c:pt idx="1">
                  <c:v>0</c:v>
                </c:pt>
                <c:pt idx="2">
                  <c:v>11</c:v>
                </c:pt>
                <c:pt idx="3">
                  <c:v>2.8</c:v>
                </c:pt>
              </c:numCache>
            </c:numRef>
          </c:val>
          <c:extLst>
            <c:ext xmlns:c16="http://schemas.microsoft.com/office/drawing/2014/chart" uri="{C3380CC4-5D6E-409C-BE32-E72D297353CC}">
              <c16:uniqueId val="{00000001-78A9-445E-B95A-AE10E8FC59C1}"/>
            </c:ext>
          </c:extLst>
        </c:ser>
        <c:ser>
          <c:idx val="2"/>
          <c:order val="2"/>
          <c:tx>
            <c:strRef>
              <c:f>Sayfa1!$D$1</c:f>
              <c:strCache>
                <c:ptCount val="1"/>
                <c:pt idx="0">
                  <c:v>Toplam</c:v>
                </c:pt>
              </c:strCache>
            </c:strRef>
          </c:tx>
          <c:spPr>
            <a:solidFill>
              <a:schemeClr val="accent3"/>
            </a:solidFill>
            <a:ln>
              <a:noFill/>
            </a:ln>
            <a:effectLst/>
          </c:spPr>
          <c:invertIfNegative val="0"/>
          <c:cat>
            <c:strRef>
              <c:f>Sayfa1!$A$2:$A$5</c:f>
              <c:strCache>
                <c:ptCount val="4"/>
                <c:pt idx="0">
                  <c:v>Bilgisayar</c:v>
                </c:pt>
                <c:pt idx="1">
                  <c:v>Konsol</c:v>
                </c:pt>
                <c:pt idx="2">
                  <c:v>Mobil</c:v>
                </c:pt>
                <c:pt idx="3">
                  <c:v>Tablet</c:v>
                </c:pt>
              </c:strCache>
            </c:strRef>
          </c:cat>
          <c:val>
            <c:numRef>
              <c:f>Sayfa1!$D$2:$D$5</c:f>
              <c:numCache>
                <c:formatCode>General</c:formatCode>
                <c:ptCount val="4"/>
                <c:pt idx="0">
                  <c:v>26</c:v>
                </c:pt>
                <c:pt idx="1">
                  <c:v>6</c:v>
                </c:pt>
                <c:pt idx="2">
                  <c:v>28</c:v>
                </c:pt>
                <c:pt idx="3">
                  <c:v>6</c:v>
                </c:pt>
              </c:numCache>
            </c:numRef>
          </c:val>
          <c:extLst>
            <c:ext xmlns:c16="http://schemas.microsoft.com/office/drawing/2014/chart" uri="{C3380CC4-5D6E-409C-BE32-E72D297353CC}">
              <c16:uniqueId val="{00000002-78A9-445E-B95A-AE10E8FC59C1}"/>
            </c:ext>
          </c:extLst>
        </c:ser>
        <c:dLbls>
          <c:showLegendKey val="0"/>
          <c:showVal val="0"/>
          <c:showCatName val="0"/>
          <c:showSerName val="0"/>
          <c:showPercent val="0"/>
          <c:showBubbleSize val="0"/>
        </c:dLbls>
        <c:gapWidth val="182"/>
        <c:axId val="70523136"/>
        <c:axId val="70529024"/>
      </c:barChart>
      <c:catAx>
        <c:axId val="7052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0529024"/>
        <c:crosses val="autoZero"/>
        <c:auto val="1"/>
        <c:lblAlgn val="ctr"/>
        <c:lblOffset val="100"/>
        <c:noMultiLvlLbl val="0"/>
      </c:catAx>
      <c:valAx>
        <c:axId val="70529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052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80F8D0-764A-4B29-9C8B-F9E8028D044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tr-TR"/>
        </a:p>
      </dgm:t>
    </dgm:pt>
    <dgm:pt modelId="{738C352A-868E-40C3-89FB-7496E20D3A0C}">
      <dgm:prSet phldrT="[Metin]"/>
      <dgm:spPr/>
      <dgm:t>
        <a:bodyPr/>
        <a:lstStyle/>
        <a:p>
          <a:r>
            <a:rPr lang="tr-TR" dirty="0"/>
            <a:t>2.5B</a:t>
          </a:r>
        </a:p>
      </dgm:t>
    </dgm:pt>
    <dgm:pt modelId="{EE721B43-69A4-45EB-99C6-C6D0DAD57177}" type="parTrans" cxnId="{F31ED282-C124-40FC-9435-25E2FBE4D974}">
      <dgm:prSet/>
      <dgm:spPr/>
      <dgm:t>
        <a:bodyPr/>
        <a:lstStyle/>
        <a:p>
          <a:endParaRPr lang="tr-TR"/>
        </a:p>
      </dgm:t>
    </dgm:pt>
    <dgm:pt modelId="{213FF7CB-0E4C-43A0-9CFC-79EDB501F519}" type="sibTrans" cxnId="{F31ED282-C124-40FC-9435-25E2FBE4D974}">
      <dgm:prSet/>
      <dgm:spPr/>
      <dgm:t>
        <a:bodyPr/>
        <a:lstStyle/>
        <a:p>
          <a:endParaRPr lang="tr-TR"/>
        </a:p>
      </dgm:t>
    </dgm:pt>
    <dgm:pt modelId="{6E6457EB-BCED-4921-9C9E-73A7E96BB243}">
      <dgm:prSet phldrT="[Metin]"/>
      <dgm:spPr/>
      <dgm:t>
        <a:bodyPr/>
        <a:lstStyle/>
        <a:p>
          <a:r>
            <a:rPr lang="tr-TR" dirty="0"/>
            <a:t>1.3B</a:t>
          </a:r>
        </a:p>
      </dgm:t>
    </dgm:pt>
    <dgm:pt modelId="{CC6AD91A-F502-46FB-839C-77537E4F2726}" type="parTrans" cxnId="{51993C10-79A8-46B3-9FAB-7F7EF4E9EF8B}">
      <dgm:prSet/>
      <dgm:spPr/>
      <dgm:t>
        <a:bodyPr/>
        <a:lstStyle/>
        <a:p>
          <a:endParaRPr lang="tr-TR"/>
        </a:p>
      </dgm:t>
    </dgm:pt>
    <dgm:pt modelId="{951614F5-1BBB-4DB3-A695-8F65B202EEB2}" type="sibTrans" cxnId="{51993C10-79A8-46B3-9FAB-7F7EF4E9EF8B}">
      <dgm:prSet/>
      <dgm:spPr/>
      <dgm:t>
        <a:bodyPr/>
        <a:lstStyle/>
        <a:p>
          <a:endParaRPr lang="tr-TR"/>
        </a:p>
      </dgm:t>
    </dgm:pt>
    <dgm:pt modelId="{814AB13B-E0F1-416E-BD81-2054235FAADA}">
      <dgm:prSet phldrT="[Metin]"/>
      <dgm:spPr/>
      <dgm:t>
        <a:bodyPr/>
        <a:lstStyle/>
        <a:p>
          <a:r>
            <a:rPr lang="tr-TR" dirty="0"/>
            <a:t>0.8B</a:t>
          </a:r>
        </a:p>
      </dgm:t>
    </dgm:pt>
    <dgm:pt modelId="{1F00973E-8DA9-40D3-86D2-8B4EE97C726C}" type="parTrans" cxnId="{21C35359-FE96-402A-A0B3-8E494D7750F0}">
      <dgm:prSet/>
      <dgm:spPr/>
      <dgm:t>
        <a:bodyPr/>
        <a:lstStyle/>
        <a:p>
          <a:endParaRPr lang="tr-TR"/>
        </a:p>
      </dgm:t>
    </dgm:pt>
    <dgm:pt modelId="{96088110-D11B-4984-ABFE-6F6DD46236EF}" type="sibTrans" cxnId="{21C35359-FE96-402A-A0B3-8E494D7750F0}">
      <dgm:prSet/>
      <dgm:spPr/>
      <dgm:t>
        <a:bodyPr/>
        <a:lstStyle/>
        <a:p>
          <a:endParaRPr lang="tr-TR"/>
        </a:p>
      </dgm:t>
    </dgm:pt>
    <dgm:pt modelId="{1380517D-DBB4-4F06-B180-55FED1ED5EE1}" type="pres">
      <dgm:prSet presAssocID="{EC80F8D0-764A-4B29-9C8B-F9E8028D0442}" presName="Name0" presStyleCnt="0">
        <dgm:presLayoutVars>
          <dgm:dir/>
          <dgm:resizeHandles/>
        </dgm:presLayoutVars>
      </dgm:prSet>
      <dgm:spPr/>
    </dgm:pt>
    <dgm:pt modelId="{9F6CA7C8-1E28-475D-BD76-829555223B6A}" type="pres">
      <dgm:prSet presAssocID="{738C352A-868E-40C3-89FB-7496E20D3A0C}" presName="composite" presStyleCnt="0"/>
      <dgm:spPr/>
    </dgm:pt>
    <dgm:pt modelId="{26B99FC3-2DF4-4ED1-87B8-9A139BBF5218}" type="pres">
      <dgm:prSet presAssocID="{738C352A-868E-40C3-89FB-7496E20D3A0C}"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pt>
    <dgm:pt modelId="{37DE5916-D6AA-4E5D-BEE0-862935A435EE}" type="pres">
      <dgm:prSet presAssocID="{738C352A-868E-40C3-89FB-7496E20D3A0C}" presName="rect2" presStyleLbl="node1" presStyleIdx="0" presStyleCnt="3">
        <dgm:presLayoutVars>
          <dgm:bulletEnabled val="1"/>
        </dgm:presLayoutVars>
      </dgm:prSet>
      <dgm:spPr/>
    </dgm:pt>
    <dgm:pt modelId="{7D92E773-B4E7-45AD-AB0C-3E600B3EE9C3}" type="pres">
      <dgm:prSet presAssocID="{213FF7CB-0E4C-43A0-9CFC-79EDB501F519}" presName="sibTrans" presStyleCnt="0"/>
      <dgm:spPr/>
    </dgm:pt>
    <dgm:pt modelId="{75FA8A26-DA79-4526-BD77-1C0939D9F3E3}" type="pres">
      <dgm:prSet presAssocID="{6E6457EB-BCED-4921-9C9E-73A7E96BB243}" presName="composite" presStyleCnt="0"/>
      <dgm:spPr/>
    </dgm:pt>
    <dgm:pt modelId="{E1A387E0-25A6-4894-A5F2-122C2FDCFA99}" type="pres">
      <dgm:prSet presAssocID="{6E6457EB-BCED-4921-9C9E-73A7E96BB243}"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C6FE1347-AE9D-4070-BEE0-4891DC2D46AC}" type="pres">
      <dgm:prSet presAssocID="{6E6457EB-BCED-4921-9C9E-73A7E96BB243}" presName="rect2" presStyleLbl="node1" presStyleIdx="1" presStyleCnt="3">
        <dgm:presLayoutVars>
          <dgm:bulletEnabled val="1"/>
        </dgm:presLayoutVars>
      </dgm:prSet>
      <dgm:spPr/>
    </dgm:pt>
    <dgm:pt modelId="{CA2B1264-4A3C-418D-87E5-3F78B36A78C5}" type="pres">
      <dgm:prSet presAssocID="{951614F5-1BBB-4DB3-A695-8F65B202EEB2}" presName="sibTrans" presStyleCnt="0"/>
      <dgm:spPr/>
    </dgm:pt>
    <dgm:pt modelId="{D0BA1E7B-A832-46C8-967C-9FFA3572A630}" type="pres">
      <dgm:prSet presAssocID="{814AB13B-E0F1-416E-BD81-2054235FAADA}" presName="composite" presStyleCnt="0"/>
      <dgm:spPr/>
    </dgm:pt>
    <dgm:pt modelId="{648CEF75-57B2-4BB1-9AE4-DF21A7359D70}" type="pres">
      <dgm:prSet presAssocID="{814AB13B-E0F1-416E-BD81-2054235FAADA}"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dgm:spPr>
    </dgm:pt>
    <dgm:pt modelId="{CAA3FDC4-DBD2-4C5B-A480-ECA76C29B6AD}" type="pres">
      <dgm:prSet presAssocID="{814AB13B-E0F1-416E-BD81-2054235FAADA}" presName="rect2" presStyleLbl="node1" presStyleIdx="2" presStyleCnt="3">
        <dgm:presLayoutVars>
          <dgm:bulletEnabled val="1"/>
        </dgm:presLayoutVars>
      </dgm:prSet>
      <dgm:spPr/>
    </dgm:pt>
  </dgm:ptLst>
  <dgm:cxnLst>
    <dgm:cxn modelId="{51993C10-79A8-46B3-9FAB-7F7EF4E9EF8B}" srcId="{EC80F8D0-764A-4B29-9C8B-F9E8028D0442}" destId="{6E6457EB-BCED-4921-9C9E-73A7E96BB243}" srcOrd="1" destOrd="0" parTransId="{CC6AD91A-F502-46FB-839C-77537E4F2726}" sibTransId="{951614F5-1BBB-4DB3-A695-8F65B202EEB2}"/>
    <dgm:cxn modelId="{F9C7FC21-6E23-4298-8A72-956D94E5388F}" type="presOf" srcId="{6E6457EB-BCED-4921-9C9E-73A7E96BB243}" destId="{C6FE1347-AE9D-4070-BEE0-4891DC2D46AC}" srcOrd="0" destOrd="0" presId="urn:microsoft.com/office/officeart/2008/layout/BendingPictureBlocks"/>
    <dgm:cxn modelId="{93981472-C3FC-481E-B330-51F17F3E9DDA}" type="presOf" srcId="{EC80F8D0-764A-4B29-9C8B-F9E8028D0442}" destId="{1380517D-DBB4-4F06-B180-55FED1ED5EE1}" srcOrd="0" destOrd="0" presId="urn:microsoft.com/office/officeart/2008/layout/BendingPictureBlocks"/>
    <dgm:cxn modelId="{21C35359-FE96-402A-A0B3-8E494D7750F0}" srcId="{EC80F8D0-764A-4B29-9C8B-F9E8028D0442}" destId="{814AB13B-E0F1-416E-BD81-2054235FAADA}" srcOrd="2" destOrd="0" parTransId="{1F00973E-8DA9-40D3-86D2-8B4EE97C726C}" sibTransId="{96088110-D11B-4984-ABFE-6F6DD46236EF}"/>
    <dgm:cxn modelId="{F31ED282-C124-40FC-9435-25E2FBE4D974}" srcId="{EC80F8D0-764A-4B29-9C8B-F9E8028D0442}" destId="{738C352A-868E-40C3-89FB-7496E20D3A0C}" srcOrd="0" destOrd="0" parTransId="{EE721B43-69A4-45EB-99C6-C6D0DAD57177}" sibTransId="{213FF7CB-0E4C-43A0-9CFC-79EDB501F519}"/>
    <dgm:cxn modelId="{63C658BD-4B50-4312-9C1B-6241BF8BB040}" type="presOf" srcId="{738C352A-868E-40C3-89FB-7496E20D3A0C}" destId="{37DE5916-D6AA-4E5D-BEE0-862935A435EE}" srcOrd="0" destOrd="0" presId="urn:microsoft.com/office/officeart/2008/layout/BendingPictureBlocks"/>
    <dgm:cxn modelId="{78EB50FE-6228-464D-8EC3-C1DACBD5C57C}" type="presOf" srcId="{814AB13B-E0F1-416E-BD81-2054235FAADA}" destId="{CAA3FDC4-DBD2-4C5B-A480-ECA76C29B6AD}" srcOrd="0" destOrd="0" presId="urn:microsoft.com/office/officeart/2008/layout/BendingPictureBlocks"/>
    <dgm:cxn modelId="{6BF1C6CA-0695-42B4-9DE7-4511CE6DFAD5}" type="presParOf" srcId="{1380517D-DBB4-4F06-B180-55FED1ED5EE1}" destId="{9F6CA7C8-1E28-475D-BD76-829555223B6A}" srcOrd="0" destOrd="0" presId="urn:microsoft.com/office/officeart/2008/layout/BendingPictureBlocks"/>
    <dgm:cxn modelId="{C6210161-D7F9-4FE8-BCE2-FF8DA378164B}" type="presParOf" srcId="{9F6CA7C8-1E28-475D-BD76-829555223B6A}" destId="{26B99FC3-2DF4-4ED1-87B8-9A139BBF5218}" srcOrd="0" destOrd="0" presId="urn:microsoft.com/office/officeart/2008/layout/BendingPictureBlocks"/>
    <dgm:cxn modelId="{D3EDD8DE-7E6E-4C9F-97DC-98C7BB343034}" type="presParOf" srcId="{9F6CA7C8-1E28-475D-BD76-829555223B6A}" destId="{37DE5916-D6AA-4E5D-BEE0-862935A435EE}" srcOrd="1" destOrd="0" presId="urn:microsoft.com/office/officeart/2008/layout/BendingPictureBlocks"/>
    <dgm:cxn modelId="{439FF1F2-905C-4A9D-9F1F-FF3AA9CB70A9}" type="presParOf" srcId="{1380517D-DBB4-4F06-B180-55FED1ED5EE1}" destId="{7D92E773-B4E7-45AD-AB0C-3E600B3EE9C3}" srcOrd="1" destOrd="0" presId="urn:microsoft.com/office/officeart/2008/layout/BendingPictureBlocks"/>
    <dgm:cxn modelId="{FB65BF55-0BAF-498B-8573-0997630E89DB}" type="presParOf" srcId="{1380517D-DBB4-4F06-B180-55FED1ED5EE1}" destId="{75FA8A26-DA79-4526-BD77-1C0939D9F3E3}" srcOrd="2" destOrd="0" presId="urn:microsoft.com/office/officeart/2008/layout/BendingPictureBlocks"/>
    <dgm:cxn modelId="{B576FCBE-2AF1-4EA8-AC3B-8810C43A1590}" type="presParOf" srcId="{75FA8A26-DA79-4526-BD77-1C0939D9F3E3}" destId="{E1A387E0-25A6-4894-A5F2-122C2FDCFA99}" srcOrd="0" destOrd="0" presId="urn:microsoft.com/office/officeart/2008/layout/BendingPictureBlocks"/>
    <dgm:cxn modelId="{3069E6EE-D2F0-47F2-BAB8-3FBFF01C1EA1}" type="presParOf" srcId="{75FA8A26-DA79-4526-BD77-1C0939D9F3E3}" destId="{C6FE1347-AE9D-4070-BEE0-4891DC2D46AC}" srcOrd="1" destOrd="0" presId="urn:microsoft.com/office/officeart/2008/layout/BendingPictureBlocks"/>
    <dgm:cxn modelId="{E74613AE-4048-40C7-913A-BDF6A5438E72}" type="presParOf" srcId="{1380517D-DBB4-4F06-B180-55FED1ED5EE1}" destId="{CA2B1264-4A3C-418D-87E5-3F78B36A78C5}" srcOrd="3" destOrd="0" presId="urn:microsoft.com/office/officeart/2008/layout/BendingPictureBlocks"/>
    <dgm:cxn modelId="{6EBD1766-0D50-47A1-A0C6-31BE8B61787F}" type="presParOf" srcId="{1380517D-DBB4-4F06-B180-55FED1ED5EE1}" destId="{D0BA1E7B-A832-46C8-967C-9FFA3572A630}" srcOrd="4" destOrd="0" presId="urn:microsoft.com/office/officeart/2008/layout/BendingPictureBlocks"/>
    <dgm:cxn modelId="{56507198-1CCA-40BB-8C33-DD2167094282}" type="presParOf" srcId="{D0BA1E7B-A832-46C8-967C-9FFA3572A630}" destId="{648CEF75-57B2-4BB1-9AE4-DF21A7359D70}" srcOrd="0" destOrd="0" presId="urn:microsoft.com/office/officeart/2008/layout/BendingPictureBlocks"/>
    <dgm:cxn modelId="{B3D84D68-F8D4-4673-AAC8-D2A8540EDF94}" type="presParOf" srcId="{D0BA1E7B-A832-46C8-967C-9FFA3572A630}" destId="{CAA3FDC4-DBD2-4C5B-A480-ECA76C29B6AD}"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99FC3-2DF4-4ED1-87B8-9A139BBF5218}">
      <dsp:nvSpPr>
        <dsp:cNvPr id="0" name=""/>
        <dsp:cNvSpPr/>
      </dsp:nvSpPr>
      <dsp:spPr>
        <a:xfrm>
          <a:off x="332059" y="292375"/>
          <a:ext cx="644471" cy="54204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E5916-D6AA-4E5D-BEE0-862935A435EE}">
      <dsp:nvSpPr>
        <dsp:cNvPr id="0" name=""/>
        <dsp:cNvSpPr/>
      </dsp:nvSpPr>
      <dsp:spPr>
        <a:xfrm>
          <a:off x="91970" y="520241"/>
          <a:ext cx="349280" cy="3492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2.5B</a:t>
          </a:r>
        </a:p>
      </dsp:txBody>
      <dsp:txXfrm>
        <a:off x="91970" y="520241"/>
        <a:ext cx="349280" cy="349280"/>
      </dsp:txXfrm>
    </dsp:sp>
    <dsp:sp modelId="{E1A387E0-25A6-4894-A5F2-122C2FDCFA99}">
      <dsp:nvSpPr>
        <dsp:cNvPr id="0" name=""/>
        <dsp:cNvSpPr/>
      </dsp:nvSpPr>
      <dsp:spPr>
        <a:xfrm>
          <a:off x="1329818" y="292375"/>
          <a:ext cx="644471" cy="5420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FE1347-AE9D-4070-BEE0-4891DC2D46AC}">
      <dsp:nvSpPr>
        <dsp:cNvPr id="0" name=""/>
        <dsp:cNvSpPr/>
      </dsp:nvSpPr>
      <dsp:spPr>
        <a:xfrm>
          <a:off x="1089730" y="520241"/>
          <a:ext cx="349280" cy="3492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1.3B</a:t>
          </a:r>
        </a:p>
      </dsp:txBody>
      <dsp:txXfrm>
        <a:off x="1089730" y="520241"/>
        <a:ext cx="349280" cy="349280"/>
      </dsp:txXfrm>
    </dsp:sp>
    <dsp:sp modelId="{648CEF75-57B2-4BB1-9AE4-DF21A7359D70}">
      <dsp:nvSpPr>
        <dsp:cNvPr id="0" name=""/>
        <dsp:cNvSpPr/>
      </dsp:nvSpPr>
      <dsp:spPr>
        <a:xfrm>
          <a:off x="830939" y="967154"/>
          <a:ext cx="644471" cy="54204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FDC4-DBD2-4C5B-A480-ECA76C29B6AD}">
      <dsp:nvSpPr>
        <dsp:cNvPr id="0" name=""/>
        <dsp:cNvSpPr/>
      </dsp:nvSpPr>
      <dsp:spPr>
        <a:xfrm>
          <a:off x="590850" y="1195021"/>
          <a:ext cx="349280" cy="3492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0.8B</a:t>
          </a:r>
        </a:p>
      </dsp:txBody>
      <dsp:txXfrm>
        <a:off x="590850" y="1195021"/>
        <a:ext cx="349280" cy="34928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B212A97D-FE47-498A-8990-456719C59284}" type="datetimeFigureOut">
              <a:rPr lang="tr-TR" smtClean="0"/>
              <a:pPr/>
              <a:t>16.10.2023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1745F3A-12A5-4AD7-B807-3B28176E6FC5}"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2A97D-FE47-498A-8990-456719C59284}" type="datetimeFigureOut">
              <a:rPr lang="tr-TR" smtClean="0"/>
              <a:pPr/>
              <a:t>16.10.2023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45F3A-12A5-4AD7-B807-3B28176E6FC5}"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tr.wikipedia.org/wiki/Amerika_Birle%C5%9Fik_Devletleri"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tr.wikipedia.org/wiki/Ta%C5%9F%C4%B1nabilir_oyun_konsolu" TargetMode="External"/><Relationship Id="rId2" Type="http://schemas.openxmlformats.org/officeDocument/2006/relationships/hyperlink" Target="https://tr.wikipedia.org/wiki/Video_oyunu_konsol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hyperlink" Target="https://en.wikipedia.org/" TargetMode="External"/><Relationship Id="rId3" Type="http://schemas.openxmlformats.org/officeDocument/2006/relationships/hyperlink" Target="https://pinglestudio.com/blog/industry-news/whats-the-most-popular-gaming-platform-in-2023" TargetMode="External"/><Relationship Id="rId7" Type="http://schemas.openxmlformats.org/officeDocument/2006/relationships/hyperlink" Target="https://tr.wikipedia.org/" TargetMode="External"/><Relationship Id="rId2" Type="http://schemas.openxmlformats.org/officeDocument/2006/relationships/hyperlink" Target="https://mainleaf.com/all-gaming-platforms-know-the-most-popular-ones/" TargetMode="External"/><Relationship Id="rId1" Type="http://schemas.openxmlformats.org/officeDocument/2006/relationships/slideLayout" Target="../slideLayouts/slideLayout2.xml"/><Relationship Id="rId6" Type="http://schemas.openxmlformats.org/officeDocument/2006/relationships/hyperlink" Target="https://www.realgear.net/video-game-consoles-evolution-1967-2017-50-years-glory/" TargetMode="External"/><Relationship Id="rId5" Type="http://schemas.openxmlformats.org/officeDocument/2006/relationships/hyperlink" Target="https://arstechnica.com/features/2005/10/gaming-evolution/" TargetMode="External"/><Relationship Id="rId4" Type="http://schemas.openxmlformats.org/officeDocument/2006/relationships/hyperlink" Target="https://starloopstudios.com/what-are-the-best-platforms-for-video-games/" TargetMode="External"/><Relationship Id="rId9" Type="http://schemas.openxmlformats.org/officeDocument/2006/relationships/hyperlink" Target="https://www.gameopedia.com/the-history-evolution-and-future-of-mobile-gam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0" y="5929330"/>
            <a:ext cx="9144000" cy="9286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0000"/>
              </a:solidFill>
            </a:endParaRPr>
          </a:p>
        </p:txBody>
      </p:sp>
      <p:sp>
        <p:nvSpPr>
          <p:cNvPr id="2" name="1 Başlık"/>
          <p:cNvSpPr>
            <a:spLocks noGrp="1"/>
          </p:cNvSpPr>
          <p:nvPr>
            <p:ph type="ctrTitle"/>
          </p:nvPr>
        </p:nvSpPr>
        <p:spPr/>
        <p:txBody>
          <a:bodyPr/>
          <a:lstStyle/>
          <a:p>
            <a:r>
              <a:rPr lang="tr-TR" dirty="0"/>
              <a:t>Oyun Oynama Platformları</a:t>
            </a:r>
          </a:p>
        </p:txBody>
      </p:sp>
      <p:sp>
        <p:nvSpPr>
          <p:cNvPr id="3" name="2 Alt Başlık"/>
          <p:cNvSpPr>
            <a:spLocks noGrp="1"/>
          </p:cNvSpPr>
          <p:nvPr>
            <p:ph type="subTitle" idx="1"/>
          </p:nvPr>
        </p:nvSpPr>
        <p:spPr/>
        <p:txBody>
          <a:bodyPr/>
          <a:lstStyle/>
          <a:p>
            <a:endParaRPr lang="tr-TR"/>
          </a:p>
        </p:txBody>
      </p:sp>
      <p:sp>
        <p:nvSpPr>
          <p:cNvPr id="5" name="4 Dikdörtgen"/>
          <p:cNvSpPr/>
          <p:nvPr/>
        </p:nvSpPr>
        <p:spPr>
          <a:xfrm>
            <a:off x="0" y="0"/>
            <a:ext cx="9144000" cy="32861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C:\Users\Ali\Downloads\Blue and Green Cool Game Illustrative YouTube Banner (1).png"/>
          <p:cNvPicPr>
            <a:picLocks noChangeAspect="1" noChangeArrowheads="1"/>
          </p:cNvPicPr>
          <p:nvPr/>
        </p:nvPicPr>
        <p:blipFill>
          <a:blip r:embed="rId2"/>
          <a:srcRect/>
          <a:stretch>
            <a:fillRect/>
          </a:stretch>
        </p:blipFill>
        <p:spPr bwMode="auto">
          <a:xfrm>
            <a:off x="-8626" y="714356"/>
            <a:ext cx="9152626" cy="524404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00108"/>
            <a:ext cx="8229600" cy="4525963"/>
          </a:xfrm>
        </p:spPr>
        <p:txBody>
          <a:bodyPr>
            <a:normAutofit lnSpcReduction="10000"/>
          </a:bodyPr>
          <a:lstStyle/>
          <a:p>
            <a:r>
              <a:rPr lang="tr-TR" dirty="0"/>
              <a:t>Oyun konsolları, kullanıcıların CD ile ya da dijital olarak oyunları yüklemelerine ve oynamalarına olanak tanır. Ayrıca, günümüzde birçok oyun konsol</a:t>
            </a:r>
            <a:r>
              <a:rPr lang="en-US" dirty="0"/>
              <a:t>u</a:t>
            </a:r>
            <a:r>
              <a:rPr lang="tr-TR" dirty="0"/>
              <a:t> internet bağlantısı sayesinde çevrimiçi oyun oynama, içerik indirme, arkadaşlarla iletişim kurma ve sosyal özellikleri de destekleyebilirler. Bu nedenle, oyun konsolları günümüzde yalnızca oyun oynamak için değil, aynı zamanda eğlence merkezleri haline gelmiş durumdadır.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85794"/>
            <a:ext cx="8229600" cy="1143000"/>
          </a:xfrm>
        </p:spPr>
        <p:txBody>
          <a:bodyPr/>
          <a:lstStyle/>
          <a:p>
            <a:r>
              <a:rPr lang="tr-TR" dirty="0">
                <a:latin typeface="Arial Black" pitchFamily="34" charset="0"/>
              </a:rPr>
              <a:t>İlk Oyun Konsolu</a:t>
            </a:r>
          </a:p>
        </p:txBody>
      </p:sp>
      <p:sp>
        <p:nvSpPr>
          <p:cNvPr id="5" name="4 Metin kutusu"/>
          <p:cNvSpPr txBox="1"/>
          <p:nvPr/>
        </p:nvSpPr>
        <p:spPr>
          <a:xfrm>
            <a:off x="428596" y="2357430"/>
            <a:ext cx="8286808" cy="2308324"/>
          </a:xfrm>
          <a:prstGeom prst="rect">
            <a:avLst/>
          </a:prstGeom>
          <a:noFill/>
        </p:spPr>
        <p:txBody>
          <a:bodyPr wrap="square" rtlCol="0">
            <a:spAutoFit/>
          </a:bodyPr>
          <a:lstStyle/>
          <a:p>
            <a:r>
              <a:rPr lang="tr-TR" dirty="0"/>
              <a:t>	1966 yılında </a:t>
            </a:r>
            <a:r>
              <a:rPr lang="tr-TR" dirty="0" err="1"/>
              <a:t>Ralph</a:t>
            </a:r>
            <a:r>
              <a:rPr lang="tr-TR" dirty="0"/>
              <a:t> </a:t>
            </a:r>
            <a:r>
              <a:rPr lang="tr-TR" dirty="0" err="1"/>
              <a:t>Baer</a:t>
            </a:r>
            <a:r>
              <a:rPr lang="tr-TR" dirty="0"/>
              <a:t> adında bir mühendis </a:t>
            </a:r>
            <a:r>
              <a:rPr lang="tr-TR" dirty="0" err="1"/>
              <a:t>Sanders</a:t>
            </a:r>
            <a:r>
              <a:rPr lang="tr-TR" dirty="0"/>
              <a:t> </a:t>
            </a:r>
            <a:r>
              <a:rPr lang="tr-TR" dirty="0" err="1"/>
              <a:t>Associates</a:t>
            </a:r>
            <a:r>
              <a:rPr lang="tr-TR" dirty="0"/>
              <a:t> firmasındaki patronlarını ikna ederek, kendisine verilen küçük bir ekiple beraber evdeki televizyonlara takılarak video oyunları oynatabilecek bir platform fikri üzerinde çalışmaya başlar. Üç yıl boyunca birçok prototip geliştirirler ve en son prototipleri olan Brown </a:t>
            </a:r>
            <a:r>
              <a:rPr lang="tr-TR" dirty="0" err="1"/>
              <a:t>Box’u</a:t>
            </a:r>
            <a:r>
              <a:rPr lang="tr-TR" dirty="0"/>
              <a:t> üreticilere tanıtırlar ve </a:t>
            </a:r>
            <a:r>
              <a:rPr lang="tr-TR" dirty="0" err="1"/>
              <a:t>Magnavox</a:t>
            </a:r>
            <a:r>
              <a:rPr lang="tr-TR" dirty="0"/>
              <a:t> firması </a:t>
            </a:r>
            <a:r>
              <a:rPr lang="tr-TR" dirty="0" err="1"/>
              <a:t>Sanders’tan</a:t>
            </a:r>
            <a:r>
              <a:rPr lang="tr-TR" dirty="0"/>
              <a:t> üretim lisansını satın alır ve bunun sonucunda 1971 yılında dünyanın ilk ticari ev video oyun konsolu olan </a:t>
            </a:r>
            <a:r>
              <a:rPr lang="tr-TR" dirty="0" err="1"/>
              <a:t>Magnavox</a:t>
            </a:r>
            <a:r>
              <a:rPr lang="tr-TR" dirty="0"/>
              <a:t> </a:t>
            </a:r>
            <a:r>
              <a:rPr lang="tr-TR" dirty="0" err="1"/>
              <a:t>Odyssey</a:t>
            </a:r>
            <a:r>
              <a:rPr lang="tr-TR" dirty="0"/>
              <a:t> ortaya çıkar.</a:t>
            </a:r>
          </a:p>
          <a:p>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err="1">
                <a:latin typeface="Arial Black" pitchFamily="34" charset="0"/>
              </a:rPr>
              <a:t>Ralph</a:t>
            </a:r>
            <a:r>
              <a:rPr lang="tr-TR" dirty="0">
                <a:latin typeface="Arial Black" pitchFamily="34" charset="0"/>
              </a:rPr>
              <a:t> </a:t>
            </a:r>
            <a:r>
              <a:rPr lang="tr-TR" dirty="0" err="1">
                <a:latin typeface="Arial Black" pitchFamily="34" charset="0"/>
              </a:rPr>
              <a:t>Baer</a:t>
            </a:r>
            <a:endParaRPr lang="tr-TR" dirty="0">
              <a:latin typeface="Arial Black" pitchFamily="34" charset="0"/>
            </a:endParaRPr>
          </a:p>
        </p:txBody>
      </p:sp>
      <p:sp>
        <p:nvSpPr>
          <p:cNvPr id="6" name="İçerik Yer Tutucusu 5"/>
          <p:cNvSpPr>
            <a:spLocks noGrp="1"/>
          </p:cNvSpPr>
          <p:nvPr>
            <p:ph idx="1"/>
          </p:nvPr>
        </p:nvSpPr>
        <p:spPr/>
        <p:txBody>
          <a:bodyPr>
            <a:normAutofit lnSpcReduction="10000"/>
          </a:bodyPr>
          <a:lstStyle/>
          <a:p>
            <a:pPr marL="0" indent="0">
              <a:buNone/>
            </a:pPr>
            <a:r>
              <a:rPr lang="tr-TR" dirty="0"/>
              <a:t>	Almanya’da doğup çocuk yaşta ailesiyle Amerika’ya göç eder. Amerika’ya yerleştikten sonra Televizyon Mühendisliği alanında lisans derecesi alır. Ardından, birçok elektronik firmasında çalıştıktan sonra </a:t>
            </a:r>
            <a:r>
              <a:rPr lang="tr-TR" dirty="0" err="1"/>
              <a:t>Sanders</a:t>
            </a:r>
            <a:r>
              <a:rPr lang="tr-TR" dirty="0"/>
              <a:t> </a:t>
            </a:r>
            <a:r>
              <a:rPr lang="tr-TR" dirty="0" err="1"/>
              <a:t>Associates</a:t>
            </a:r>
            <a:r>
              <a:rPr lang="tr-TR" dirty="0"/>
              <a:t> firmasında çalışmaya başlar ve 1966 yılında da oyun konsolu fikrini bu firma bünyesinde kendi ekibi ile </a:t>
            </a:r>
            <a:r>
              <a:rPr lang="tr-TR" dirty="0" err="1"/>
              <a:t>geliştirirek</a:t>
            </a:r>
            <a:r>
              <a:rPr lang="tr-TR" dirty="0"/>
              <a:t> en sonunda ortaya bütün oyun konsollarının atası olacak Brown Box isimli bir prototip ortaya çıkarır.</a:t>
            </a:r>
          </a:p>
        </p:txBody>
      </p:sp>
    </p:spTree>
    <p:extLst>
      <p:ext uri="{BB962C8B-B14F-4D97-AF65-F5344CB8AC3E}">
        <p14:creationId xmlns:p14="http://schemas.microsoft.com/office/powerpoint/2010/main" val="275864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latin typeface="Arial Black" pitchFamily="34" charset="0"/>
              </a:rPr>
              <a:t>Brown Box</a:t>
            </a:r>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54447"/>
            <a:ext cx="5111750" cy="3890319"/>
          </a:xfrm>
        </p:spPr>
      </p:pic>
      <p:sp>
        <p:nvSpPr>
          <p:cNvPr id="6" name="Metin Yer Tutucusu 5"/>
          <p:cNvSpPr>
            <a:spLocks noGrp="1"/>
          </p:cNvSpPr>
          <p:nvPr>
            <p:ph type="body" sz="half" idx="2"/>
          </p:nvPr>
        </p:nvSpPr>
        <p:spPr/>
        <p:txBody>
          <a:bodyPr/>
          <a:lstStyle/>
          <a:p>
            <a:r>
              <a:rPr lang="tr-TR" dirty="0"/>
              <a:t>1966 yılında </a:t>
            </a:r>
            <a:r>
              <a:rPr lang="tr-TR" dirty="0" err="1"/>
              <a:t>Sanders</a:t>
            </a:r>
            <a:r>
              <a:rPr lang="tr-TR" dirty="0"/>
              <a:t> </a:t>
            </a:r>
            <a:r>
              <a:rPr lang="tr-TR" dirty="0" err="1"/>
              <a:t>Associates</a:t>
            </a:r>
            <a:r>
              <a:rPr lang="tr-TR" dirty="0"/>
              <a:t> bünyesinde </a:t>
            </a:r>
            <a:r>
              <a:rPr lang="tr-TR" dirty="0" err="1"/>
              <a:t>Ralph</a:t>
            </a:r>
            <a:r>
              <a:rPr lang="tr-TR" dirty="0"/>
              <a:t> </a:t>
            </a:r>
            <a:r>
              <a:rPr lang="tr-TR" dirty="0" err="1"/>
              <a:t>Baer</a:t>
            </a:r>
            <a:r>
              <a:rPr lang="tr-TR" dirty="0"/>
              <a:t> ve ekibi 3 yıllık bir çalışma ve yedi prototipin sonucunda Brown Box adını verdikleri konsolu geliştirler.</a:t>
            </a:r>
          </a:p>
          <a:p>
            <a:endParaRPr lang="tr-TR" dirty="0"/>
          </a:p>
          <a:p>
            <a:r>
              <a:rPr lang="tr-TR" dirty="0"/>
              <a:t>Bu konsolda herhangi bir CPU veya hafıza yoktur. İçinde oyuncuları sembolize eden 2 karenin ve topu sembolize eden 1 kutucuğun farklı bir şekilde hareket etmesine, tepki vermesini sağlayan, böylece oyuncuların farklı oyunlar oynamasına imkan veren elektrik devreleri bulunur. Ana kutunun üzerinde bulunan düğmeleri indirip kaldırılarak topun ve oyuncuların sayısını ve davranışlarını değiştirerek oyun seçimi yapılır. Ana kutu dışında üzerlerinde 2’şer </a:t>
            </a:r>
            <a:r>
              <a:rPr lang="tr-TR" dirty="0" err="1"/>
              <a:t>knob</a:t>
            </a:r>
            <a:r>
              <a:rPr lang="tr-TR" dirty="0"/>
              <a:t> bulunan 2 adet denetleyicisi ve bir </a:t>
            </a:r>
            <a:r>
              <a:rPr lang="tr-TR" dirty="0" err="1"/>
              <a:t>light</a:t>
            </a:r>
            <a:r>
              <a:rPr lang="tr-TR" dirty="0"/>
              <a:t> </a:t>
            </a:r>
            <a:r>
              <a:rPr lang="tr-TR" dirty="0" err="1"/>
              <a:t>gun’ı</a:t>
            </a:r>
            <a:r>
              <a:rPr lang="tr-TR" dirty="0"/>
              <a:t> bulunur.</a:t>
            </a:r>
          </a:p>
        </p:txBody>
      </p:sp>
    </p:spTree>
    <p:extLst>
      <p:ext uri="{BB962C8B-B14F-4D97-AF65-F5344CB8AC3E}">
        <p14:creationId xmlns:p14="http://schemas.microsoft.com/office/powerpoint/2010/main" val="3472396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latin typeface="Arial Black" pitchFamily="34" charset="0"/>
              </a:rPr>
              <a:t>Magnavox</a:t>
            </a:r>
            <a:r>
              <a:rPr lang="tr-TR" dirty="0">
                <a:latin typeface="Arial Black" pitchFamily="34" charset="0"/>
              </a:rPr>
              <a:t> </a:t>
            </a:r>
            <a:r>
              <a:rPr lang="tr-TR" dirty="0" err="1">
                <a:latin typeface="Arial Black" pitchFamily="34" charset="0"/>
              </a:rPr>
              <a:t>Odyssey</a:t>
            </a:r>
            <a:endParaRPr lang="tr-TR" dirty="0">
              <a:latin typeface="Arial Black" pitchFamily="34" charset="0"/>
            </a:endParaRPr>
          </a:p>
        </p:txBody>
      </p:sp>
      <p:pic>
        <p:nvPicPr>
          <p:cNvPr id="5" name="4 İçerik Yer Tutucusu" descr="1200px-Magnavox-Odyssey-Console-Set.jpg"/>
          <p:cNvPicPr>
            <a:picLocks noGrp="1" noChangeAspect="1"/>
          </p:cNvPicPr>
          <p:nvPr>
            <p:ph idx="1"/>
          </p:nvPr>
        </p:nvPicPr>
        <p:blipFill>
          <a:blip r:embed="rId2"/>
          <a:stretch>
            <a:fillRect/>
          </a:stretch>
        </p:blipFill>
        <p:spPr>
          <a:xfrm>
            <a:off x="3575050" y="1904630"/>
            <a:ext cx="5111750" cy="2589953"/>
          </a:xfrm>
        </p:spPr>
      </p:pic>
      <p:sp>
        <p:nvSpPr>
          <p:cNvPr id="4" name="3 Metin Yer Tutucusu"/>
          <p:cNvSpPr>
            <a:spLocks noGrp="1"/>
          </p:cNvSpPr>
          <p:nvPr>
            <p:ph type="body" sz="half" idx="2"/>
          </p:nvPr>
        </p:nvSpPr>
        <p:spPr/>
        <p:txBody>
          <a:bodyPr>
            <a:normAutofit fontScale="92500" lnSpcReduction="10000"/>
          </a:bodyPr>
          <a:lstStyle/>
          <a:p>
            <a:r>
              <a:rPr lang="tr-TR" b="1" dirty="0" err="1"/>
              <a:t>Magnavox</a:t>
            </a:r>
            <a:r>
              <a:rPr lang="tr-TR" b="1" dirty="0"/>
              <a:t> </a:t>
            </a:r>
            <a:r>
              <a:rPr lang="tr-TR" b="1" dirty="0" err="1"/>
              <a:t>Odyssey</a:t>
            </a:r>
            <a:r>
              <a:rPr lang="tr-TR" dirty="0"/>
              <a:t> ilk olarak Brown </a:t>
            </a:r>
            <a:r>
              <a:rPr lang="tr-TR" dirty="0" err="1"/>
              <a:t>Box</a:t>
            </a:r>
            <a:r>
              <a:rPr lang="tr-TR" dirty="0"/>
              <a:t> adıyla 1968 yılında </a:t>
            </a:r>
            <a:r>
              <a:rPr lang="tr-TR" dirty="0" err="1"/>
              <a:t>Ralp</a:t>
            </a:r>
            <a:r>
              <a:rPr lang="tr-TR" dirty="0"/>
              <a:t> Henry </a:t>
            </a:r>
            <a:r>
              <a:rPr lang="tr-TR" dirty="0" err="1"/>
              <a:t>Baer</a:t>
            </a:r>
            <a:r>
              <a:rPr lang="tr-TR" dirty="0"/>
              <a:t> tarafından oluşturulmuştur. Brown </a:t>
            </a:r>
            <a:r>
              <a:rPr lang="tr-TR" dirty="0" err="1"/>
              <a:t>Box</a:t>
            </a:r>
            <a:r>
              <a:rPr lang="tr-TR" dirty="0"/>
              <a:t>, </a:t>
            </a:r>
            <a:r>
              <a:rPr lang="tr-TR" dirty="0">
                <a:hlinkClick r:id="rId3" tooltip="Amerika Birleşik Devletleri"/>
              </a:rPr>
              <a:t>Amerikan</a:t>
            </a:r>
            <a:r>
              <a:rPr lang="tr-TR" dirty="0"/>
              <a:t> askerlerinin refleksini artırmak ve askerleri geliştirmek amacıyla üretilmiştir. Sadece 3 tane üretilen bu konsol daha sonra 1972'de </a:t>
            </a:r>
            <a:r>
              <a:rPr lang="tr-TR" dirty="0" err="1"/>
              <a:t>Magnavox</a:t>
            </a:r>
            <a:r>
              <a:rPr lang="tr-TR" dirty="0"/>
              <a:t> </a:t>
            </a:r>
            <a:r>
              <a:rPr lang="tr-TR" dirty="0" err="1"/>
              <a:t>Odyssey</a:t>
            </a:r>
            <a:r>
              <a:rPr lang="tr-TR" dirty="0"/>
              <a:t> adıyla video oyun konsolu olarak piyasaya çıkmıştır. </a:t>
            </a:r>
            <a:r>
              <a:rPr lang="tr-TR" dirty="0" err="1"/>
              <a:t>Magnavox</a:t>
            </a:r>
            <a:r>
              <a:rPr lang="tr-TR" dirty="0"/>
              <a:t> </a:t>
            </a:r>
            <a:r>
              <a:rPr lang="tr-TR" dirty="0" err="1"/>
              <a:t>Odyssey</a:t>
            </a:r>
            <a:r>
              <a:rPr lang="tr-TR" dirty="0"/>
              <a:t> evlere giren ilk video oyun konsoludur.</a:t>
            </a:r>
          </a:p>
          <a:p>
            <a:endParaRPr lang="tr-TR" dirty="0"/>
          </a:p>
          <a:p>
            <a:r>
              <a:rPr lang="tr-TR" dirty="0"/>
              <a:t>Konsol ile birlikte gelen kağıtlar ekrana yapıştırılır ve yeni bir oyun olarak oynanır ancak bu kağıtlar sadece 3 farklı televizyon ile uyuşmaktadır. Oyun konsolu 2 beyaz kutu ve bir tüfekten ibarettir. Tüfek tıpkı </a:t>
            </a:r>
            <a:r>
              <a:rPr lang="tr-TR" dirty="0" err="1"/>
              <a:t>Duck</a:t>
            </a:r>
            <a:r>
              <a:rPr lang="tr-TR" dirty="0"/>
              <a:t> </a:t>
            </a:r>
            <a:r>
              <a:rPr lang="tr-TR" dirty="0" err="1"/>
              <a:t>Hunt</a:t>
            </a:r>
            <a:r>
              <a:rPr lang="tr-TR" dirty="0"/>
              <a:t> oyunundaki gibi ekrana gelen objeleri vurmaya yarar diğer 2 konsol ise aynıdır.</a:t>
            </a:r>
          </a:p>
          <a:p>
            <a:endParaRPr lang="tr-TR" dirty="0"/>
          </a:p>
          <a:p>
            <a:r>
              <a:rPr lang="tr-TR" dirty="0"/>
              <a:t> </a:t>
            </a:r>
            <a:r>
              <a:rPr lang="tr-TR" dirty="0" err="1"/>
              <a:t>Magnavox</a:t>
            </a:r>
            <a:r>
              <a:rPr lang="tr-TR" dirty="0"/>
              <a:t> </a:t>
            </a:r>
            <a:r>
              <a:rPr lang="tr-TR" dirty="0" err="1"/>
              <a:t>Odyssey'de</a:t>
            </a:r>
            <a:r>
              <a:rPr lang="tr-TR" dirty="0"/>
              <a:t> yapay zeka olmadığı için bu konsollarla oynanan her oyun iki kişi ile oynanmak zorundadır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title"/>
          </p:nvPr>
        </p:nvSpPr>
        <p:spPr>
          <a:xfrm>
            <a:off x="142844" y="214290"/>
            <a:ext cx="3008313" cy="1162050"/>
          </a:xfrm>
        </p:spPr>
        <p:txBody>
          <a:bodyPr/>
          <a:lstStyle/>
          <a:p>
            <a:r>
              <a:rPr lang="tr-TR" dirty="0">
                <a:latin typeface="Arial Black" pitchFamily="34" charset="0"/>
              </a:rPr>
              <a:t>ÖNEMLİ OYUN KONSOLLARI</a:t>
            </a:r>
          </a:p>
        </p:txBody>
      </p:sp>
      <p:pic>
        <p:nvPicPr>
          <p:cNvPr id="12" name="11 İçerik Yer Tutucusu" descr="640px-Zanussi_-_Ping-o-tronic.jpg"/>
          <p:cNvPicPr>
            <a:picLocks noGrp="1" noChangeAspect="1"/>
          </p:cNvPicPr>
          <p:nvPr>
            <p:ph idx="1"/>
          </p:nvPr>
        </p:nvPicPr>
        <p:blipFill>
          <a:blip r:embed="rId2"/>
          <a:stretch>
            <a:fillRect/>
          </a:stretch>
        </p:blipFill>
        <p:spPr>
          <a:xfrm>
            <a:off x="4429124" y="500042"/>
            <a:ext cx="4290281" cy="3217711"/>
          </a:xfrm>
        </p:spPr>
      </p:pic>
      <p:sp>
        <p:nvSpPr>
          <p:cNvPr id="9" name="8 Metin kutusu"/>
          <p:cNvSpPr txBox="1"/>
          <p:nvPr/>
        </p:nvSpPr>
        <p:spPr>
          <a:xfrm>
            <a:off x="0" y="1500174"/>
            <a:ext cx="3851920" cy="5909310"/>
          </a:xfrm>
          <a:prstGeom prst="rect">
            <a:avLst/>
          </a:prstGeom>
          <a:noFill/>
        </p:spPr>
        <p:txBody>
          <a:bodyPr wrap="square" rtlCol="0">
            <a:spAutoFit/>
          </a:bodyPr>
          <a:lstStyle/>
          <a:p>
            <a:pPr>
              <a:buFont typeface="Wingdings" pitchFamily="2" charset="2"/>
              <a:buChar char="§"/>
            </a:pPr>
            <a:r>
              <a:rPr lang="tr-TR" dirty="0">
                <a:latin typeface="Arial Black" pitchFamily="34" charset="0"/>
              </a:rPr>
              <a:t>İlk Nesil Konsollar(1970’ler)</a:t>
            </a:r>
          </a:p>
          <a:p>
            <a:pPr>
              <a:buFont typeface="Wingdings" pitchFamily="2" charset="2"/>
              <a:buChar char="§"/>
            </a:pPr>
            <a:endParaRPr lang="tr-TR" dirty="0">
              <a:latin typeface="Arial Black" pitchFamily="34" charset="0"/>
            </a:endParaRPr>
          </a:p>
          <a:p>
            <a:pPr>
              <a:buFont typeface="Wingdings" pitchFamily="2" charset="2"/>
              <a:buChar char="§"/>
            </a:pPr>
            <a:r>
              <a:rPr lang="tr-TR" dirty="0" err="1">
                <a:latin typeface="Arial" pitchFamily="34" charset="0"/>
                <a:cs typeface="Arial" pitchFamily="34" charset="0"/>
              </a:rPr>
              <a:t>Magnavox</a:t>
            </a:r>
            <a:r>
              <a:rPr lang="tr-TR" dirty="0">
                <a:latin typeface="Arial" pitchFamily="34" charset="0"/>
                <a:cs typeface="Arial" pitchFamily="34" charset="0"/>
              </a:rPr>
              <a:t> </a:t>
            </a:r>
            <a:r>
              <a:rPr lang="tr-TR" dirty="0" err="1">
                <a:latin typeface="Arial" pitchFamily="34" charset="0"/>
                <a:cs typeface="Arial" pitchFamily="34" charset="0"/>
              </a:rPr>
              <a:t>Odyssey</a:t>
            </a:r>
            <a:endParaRPr lang="tr-TR" dirty="0">
              <a:latin typeface="Arial" pitchFamily="34" charset="0"/>
              <a:cs typeface="Arial" pitchFamily="34" charset="0"/>
            </a:endParaRP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err="1">
                <a:latin typeface="Arial" pitchFamily="34" charset="0"/>
                <a:cs typeface="Arial" pitchFamily="34" charset="0"/>
              </a:rPr>
              <a:t>Ping</a:t>
            </a:r>
            <a:r>
              <a:rPr lang="tr-TR" dirty="0">
                <a:latin typeface="Arial" pitchFamily="34" charset="0"/>
                <a:cs typeface="Arial" pitchFamily="34" charset="0"/>
              </a:rPr>
              <a:t>-O-</a:t>
            </a:r>
            <a:r>
              <a:rPr lang="tr-TR" dirty="0" err="1">
                <a:latin typeface="Arial" pitchFamily="34" charset="0"/>
                <a:cs typeface="Arial" pitchFamily="34" charset="0"/>
              </a:rPr>
              <a:t>Tronic</a:t>
            </a:r>
            <a:endParaRPr lang="tr-TR" dirty="0">
              <a:latin typeface="Arial" pitchFamily="34" charset="0"/>
              <a:cs typeface="Arial" pitchFamily="34" charset="0"/>
            </a:endParaRP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err="1">
                <a:latin typeface="Arial" pitchFamily="34" charset="0"/>
                <a:cs typeface="Arial" pitchFamily="34" charset="0"/>
              </a:rPr>
              <a:t>Coleco</a:t>
            </a:r>
            <a:r>
              <a:rPr lang="tr-TR" dirty="0">
                <a:latin typeface="Arial" pitchFamily="34" charset="0"/>
                <a:cs typeface="Arial" pitchFamily="34" charset="0"/>
              </a:rPr>
              <a:t> </a:t>
            </a:r>
            <a:r>
              <a:rPr lang="tr-TR" dirty="0" err="1">
                <a:latin typeface="Arial" pitchFamily="34" charset="0"/>
                <a:cs typeface="Arial" pitchFamily="34" charset="0"/>
              </a:rPr>
              <a:t>Telstar</a:t>
            </a:r>
            <a:endParaRPr lang="tr-TR" dirty="0">
              <a:latin typeface="Arial" pitchFamily="34" charset="0"/>
              <a:cs typeface="Arial" pitchFamily="34" charset="0"/>
            </a:endParaRP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Home </a:t>
            </a:r>
            <a:r>
              <a:rPr lang="tr-TR" dirty="0" err="1">
                <a:latin typeface="Arial" pitchFamily="34" charset="0"/>
                <a:cs typeface="Arial" pitchFamily="34" charset="0"/>
              </a:rPr>
              <a:t>Pong</a:t>
            </a:r>
            <a:endParaRPr lang="tr-TR" dirty="0">
              <a:latin typeface="Arial" pitchFamily="34" charset="0"/>
              <a:cs typeface="Arial" pitchFamily="34" charset="0"/>
            </a:endParaRP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İlk nesil konsollarda herhangi bir işlemci veya hafıza bulunmuyordu. Bunun yerine sadece </a:t>
            </a:r>
            <a:r>
              <a:rPr lang="tr-TR" dirty="0" err="1">
                <a:latin typeface="Arial" pitchFamily="34" charset="0"/>
                <a:cs typeface="Arial" pitchFamily="34" charset="0"/>
              </a:rPr>
              <a:t>oyunucları</a:t>
            </a:r>
            <a:r>
              <a:rPr lang="tr-TR" dirty="0">
                <a:latin typeface="Arial" pitchFamily="34" charset="0"/>
                <a:cs typeface="Arial" pitchFamily="34" charset="0"/>
              </a:rPr>
              <a:t> ve topların farklı davranmasını sağlayacak PCB devreler bulunuyordu. Ayrıca, daha sonraki nesillerin aksine bu nesildeki konsollarda oyunlar önceden sisteme yüklüydü.</a:t>
            </a:r>
          </a:p>
          <a:p>
            <a:pPr>
              <a:buFont typeface="Wingdings" pitchFamily="2" charset="2"/>
              <a:buChar char="§"/>
            </a:pPr>
            <a:endParaRPr lang="tr-TR" dirty="0">
              <a:latin typeface="Arial" pitchFamily="34" charset="0"/>
              <a:cs typeface="Arial" pitchFamily="34" charset="0"/>
            </a:endParaRPr>
          </a:p>
          <a:p>
            <a:endParaRPr lang="tr-TR" dirty="0">
              <a:latin typeface="Arial Black" pitchFamily="34" charset="0"/>
            </a:endParaRPr>
          </a:p>
        </p:txBody>
      </p:sp>
      <p:pic>
        <p:nvPicPr>
          <p:cNvPr id="13" name="12 Resim" descr="Coleco-Telstar-Colortron.jpg"/>
          <p:cNvPicPr>
            <a:picLocks noChangeAspect="1"/>
          </p:cNvPicPr>
          <p:nvPr/>
        </p:nvPicPr>
        <p:blipFill>
          <a:blip r:embed="rId3" cstate="print"/>
          <a:stretch>
            <a:fillRect/>
          </a:stretch>
        </p:blipFill>
        <p:spPr>
          <a:xfrm>
            <a:off x="4067944" y="4229066"/>
            <a:ext cx="4886822" cy="24054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indir.jpeg"/>
          <p:cNvPicPr>
            <a:picLocks noGrp="1" noChangeAspect="1"/>
          </p:cNvPicPr>
          <p:nvPr>
            <p:ph idx="1"/>
          </p:nvPr>
        </p:nvPicPr>
        <p:blipFill>
          <a:blip r:embed="rId2"/>
          <a:stretch>
            <a:fillRect/>
          </a:stretch>
        </p:blipFill>
        <p:spPr>
          <a:xfrm>
            <a:off x="4000496" y="1857364"/>
            <a:ext cx="4421358" cy="2695950"/>
          </a:xfrm>
        </p:spPr>
      </p:pic>
      <p:sp>
        <p:nvSpPr>
          <p:cNvPr id="4" name="3 Metin Yer Tutucusu"/>
          <p:cNvSpPr>
            <a:spLocks noGrp="1"/>
          </p:cNvSpPr>
          <p:nvPr>
            <p:ph type="body" sz="half" idx="2"/>
          </p:nvPr>
        </p:nvSpPr>
        <p:spPr>
          <a:xfrm>
            <a:off x="457200" y="857232"/>
            <a:ext cx="3008313" cy="4691063"/>
          </a:xfrm>
        </p:spPr>
        <p:txBody>
          <a:bodyPr>
            <a:normAutofit fontScale="85000" lnSpcReduction="10000"/>
          </a:bodyPr>
          <a:lstStyle/>
          <a:p>
            <a:pPr>
              <a:buFont typeface="Wingdings" pitchFamily="2" charset="2"/>
              <a:buChar char="§"/>
            </a:pPr>
            <a:r>
              <a:rPr lang="tr-TR" dirty="0">
                <a:latin typeface="Arial Black" pitchFamily="34" charset="0"/>
              </a:rPr>
              <a:t>İkinci Nesil Konsollar(1980’ler)</a:t>
            </a:r>
          </a:p>
          <a:p>
            <a:pPr>
              <a:buFont typeface="Wingdings" pitchFamily="2" charset="2"/>
              <a:buChar char="§"/>
            </a:pPr>
            <a:endParaRPr lang="tr-TR" dirty="0">
              <a:latin typeface="Arial Black" pitchFamily="34" charset="0"/>
            </a:endParaRPr>
          </a:p>
          <a:p>
            <a:pPr>
              <a:buFont typeface="Wingdings" pitchFamily="2" charset="2"/>
              <a:buChar char="§"/>
            </a:pPr>
            <a:r>
              <a:rPr lang="tr-TR" dirty="0">
                <a:latin typeface="Arial" pitchFamily="34" charset="0"/>
                <a:cs typeface="Arial" pitchFamily="34" charset="0"/>
              </a:rPr>
              <a:t>Atari 2600</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Atari 5200</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err="1">
                <a:latin typeface="Arial" pitchFamily="34" charset="0"/>
                <a:cs typeface="Arial" pitchFamily="34" charset="0"/>
              </a:rPr>
              <a:t>Intellivision</a:t>
            </a:r>
            <a:endParaRPr lang="tr-TR" dirty="0">
              <a:latin typeface="Arial" pitchFamily="34" charset="0"/>
              <a:cs typeface="Arial" pitchFamily="34" charset="0"/>
            </a:endParaRP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Bu dönemde Atari markası kısa bir süre içerisinde global bir isim haline gelmiştir.</a:t>
            </a:r>
          </a:p>
          <a:p>
            <a:pPr>
              <a:buFont typeface="Wingdings" pitchFamily="2" charset="2"/>
              <a:buChar char="§"/>
            </a:pPr>
            <a:r>
              <a:rPr lang="tr-TR" dirty="0">
                <a:latin typeface="Arial" pitchFamily="34" charset="0"/>
                <a:cs typeface="Arial" pitchFamily="34" charset="0"/>
              </a:rPr>
              <a:t>2.nesil konsolların oyunları renk bakımından çok daha zengin, oynanış bakımından ise daha derinlikliydi.</a:t>
            </a:r>
          </a:p>
          <a:p>
            <a:pPr>
              <a:buFont typeface="Wingdings" pitchFamily="2" charset="2"/>
              <a:buChar char="§"/>
            </a:pPr>
            <a:r>
              <a:rPr lang="tr-TR" dirty="0">
                <a:latin typeface="Arial" pitchFamily="34" charset="0"/>
                <a:cs typeface="Arial" pitchFamily="34" charset="0"/>
              </a:rPr>
              <a:t>2. Nesil konsollarda ROM kartuşlar sayesinde ilk konsollardakinin aksine konsollarda önceden herhangi bir oyun yüklü değildi. Onun yerine ROM kartuşlardan istediğiniz oyunu takıp oynayabiliyordunuz. Bu da çok daha fazla seçeneği beraberinde getirdi. Ayrıca, 2. Nesil konsollar, mikroişlemcilerin ilk kullanıldığı konsollardı.</a:t>
            </a:r>
          </a:p>
          <a:p>
            <a:pPr>
              <a:buFont typeface="Wingdings" pitchFamily="2" charset="2"/>
              <a:buChar char="§"/>
            </a:pPr>
            <a:r>
              <a:rPr lang="tr-TR" dirty="0">
                <a:latin typeface="Arial" pitchFamily="34" charset="0"/>
                <a:cs typeface="Arial" pitchFamily="34" charset="0"/>
              </a:rPr>
              <a:t>Atarinin bu dönemdeki yükselişi konsol oyunlarının gelişimine yön verdi.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NES-Console-Set.jpg"/>
          <p:cNvPicPr>
            <a:picLocks noGrp="1" noChangeAspect="1"/>
          </p:cNvPicPr>
          <p:nvPr>
            <p:ph idx="1"/>
          </p:nvPr>
        </p:nvPicPr>
        <p:blipFill>
          <a:blip r:embed="rId2" cstate="print"/>
          <a:stretch>
            <a:fillRect/>
          </a:stretch>
        </p:blipFill>
        <p:spPr>
          <a:xfrm>
            <a:off x="3575050" y="1811343"/>
            <a:ext cx="5111750" cy="2776526"/>
          </a:xfrm>
        </p:spPr>
      </p:pic>
      <p:sp>
        <p:nvSpPr>
          <p:cNvPr id="4" name="3 Metin Yer Tutucusu"/>
          <p:cNvSpPr>
            <a:spLocks noGrp="1"/>
          </p:cNvSpPr>
          <p:nvPr>
            <p:ph type="body" sz="half" idx="2"/>
          </p:nvPr>
        </p:nvSpPr>
        <p:spPr/>
        <p:txBody>
          <a:bodyPr>
            <a:normAutofit fontScale="77500" lnSpcReduction="20000"/>
          </a:bodyPr>
          <a:lstStyle/>
          <a:p>
            <a:pPr>
              <a:buFont typeface="Wingdings" pitchFamily="2" charset="2"/>
              <a:buChar char="§"/>
            </a:pPr>
            <a:r>
              <a:rPr lang="tr-TR" dirty="0">
                <a:latin typeface="Arial Black" pitchFamily="34" charset="0"/>
              </a:rPr>
              <a:t>Üçüncü Nesil Konsollar(1985-2003)</a:t>
            </a:r>
          </a:p>
          <a:p>
            <a:pPr>
              <a:buFont typeface="Wingdings" pitchFamily="2" charset="2"/>
              <a:buChar char="§"/>
            </a:pPr>
            <a:endParaRPr lang="tr-TR" dirty="0">
              <a:latin typeface="Arial Black" pitchFamily="34" charset="0"/>
            </a:endParaRPr>
          </a:p>
          <a:p>
            <a:pPr>
              <a:buFont typeface="Wingdings" pitchFamily="2" charset="2"/>
              <a:buChar char="§"/>
            </a:pPr>
            <a:r>
              <a:rPr lang="tr-TR" dirty="0">
                <a:latin typeface="Arial" pitchFamily="34" charset="0"/>
                <a:cs typeface="Arial" pitchFamily="34" charset="0"/>
              </a:rPr>
              <a:t>Atari 7800</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 Atari XEGS</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err="1">
                <a:latin typeface="Arial" pitchFamily="34" charset="0"/>
                <a:cs typeface="Arial" pitchFamily="34" charset="0"/>
              </a:rPr>
              <a:t>Nintendo</a:t>
            </a:r>
            <a:r>
              <a:rPr lang="tr-TR" dirty="0">
                <a:latin typeface="Arial" pitchFamily="34" charset="0"/>
                <a:cs typeface="Arial" pitchFamily="34" charset="0"/>
              </a:rPr>
              <a:t> </a:t>
            </a:r>
            <a:r>
              <a:rPr lang="tr-TR" dirty="0" err="1">
                <a:latin typeface="Arial" pitchFamily="34" charset="0"/>
                <a:cs typeface="Arial" pitchFamily="34" charset="0"/>
              </a:rPr>
              <a:t>Entertainment</a:t>
            </a:r>
            <a:r>
              <a:rPr lang="tr-TR" dirty="0">
                <a:latin typeface="Arial" pitchFamily="34" charset="0"/>
                <a:cs typeface="Arial" pitchFamily="34" charset="0"/>
              </a:rPr>
              <a:t> </a:t>
            </a:r>
            <a:r>
              <a:rPr lang="tr-TR" dirty="0" err="1">
                <a:latin typeface="Arial" pitchFamily="34" charset="0"/>
                <a:cs typeface="Arial" pitchFamily="34" charset="0"/>
              </a:rPr>
              <a:t>System</a:t>
            </a:r>
            <a:r>
              <a:rPr lang="tr-TR" dirty="0">
                <a:latin typeface="Arial" pitchFamily="34" charset="0"/>
                <a:cs typeface="Arial" pitchFamily="34" charset="0"/>
              </a:rPr>
              <a:t> (NES)</a:t>
            </a:r>
          </a:p>
          <a:p>
            <a:endParaRPr lang="tr-TR" dirty="0"/>
          </a:p>
          <a:p>
            <a:r>
              <a:rPr lang="tr-TR" dirty="0"/>
              <a:t>“8-bit Jenerasyonu” denilebilecek bu dönemin en dikkat çeken ismi hiç şüphesiz NES olmuştur. </a:t>
            </a:r>
          </a:p>
          <a:p>
            <a:endParaRPr lang="tr-TR" dirty="0"/>
          </a:p>
          <a:p>
            <a:r>
              <a:rPr lang="tr-TR" dirty="0"/>
              <a:t>Bu nesli daha önceki nesillerden ayıran en önemli özellik ise oyunların ‘’</a:t>
            </a:r>
            <a:r>
              <a:rPr lang="tr-TR" dirty="0" err="1"/>
              <a:t>save</a:t>
            </a:r>
            <a:r>
              <a:rPr lang="tr-TR" dirty="0"/>
              <a:t>’’ kayıtları da hafıza kartlarına kaydedebilmemiz.  Yani bu nesille beraber her bir oyundan sonra baştan başlamak yerine, oyuncunun kaldığı yerden devam edebilmesi imkanı doğdu.</a:t>
            </a:r>
          </a:p>
          <a:p>
            <a:endParaRPr lang="tr-TR" dirty="0"/>
          </a:p>
          <a:p>
            <a:r>
              <a:rPr lang="tr-TR" dirty="0"/>
              <a:t>Bu neslin önceki nesle göre önemli bir farkı ilk kez bu dönemde </a:t>
            </a:r>
            <a:r>
              <a:rPr lang="tr-TR" dirty="0" err="1"/>
              <a:t>block</a:t>
            </a:r>
            <a:r>
              <a:rPr lang="tr-TR" dirty="0"/>
              <a:t> tabanlı </a:t>
            </a:r>
            <a:r>
              <a:rPr lang="tr-TR" dirty="0" err="1"/>
              <a:t>graphicler</a:t>
            </a:r>
            <a:r>
              <a:rPr lang="tr-TR" dirty="0"/>
              <a:t> yerine, </a:t>
            </a:r>
            <a:r>
              <a:rPr lang="tr-TR" dirty="0" err="1"/>
              <a:t>sprite</a:t>
            </a:r>
            <a:r>
              <a:rPr lang="tr-TR" dirty="0"/>
              <a:t> kullanımının başlamasıdır.</a:t>
            </a:r>
          </a:p>
          <a:p>
            <a:endParaRPr lang="tr-TR" dirty="0"/>
          </a:p>
          <a:p>
            <a:r>
              <a:rPr lang="tr-TR" dirty="0"/>
              <a:t>60 milyondan fazla satan NES, Atari 7800 ve Atari </a:t>
            </a:r>
            <a:r>
              <a:rPr lang="tr-TR" dirty="0" err="1"/>
              <a:t>XEGS’e</a:t>
            </a:r>
            <a:r>
              <a:rPr lang="tr-TR" dirty="0"/>
              <a:t> adeta fark attı. </a:t>
            </a:r>
            <a:r>
              <a:rPr lang="tr-TR" dirty="0" err="1"/>
              <a:t>Super</a:t>
            </a:r>
            <a:r>
              <a:rPr lang="tr-TR" dirty="0"/>
              <a:t> </a:t>
            </a:r>
            <a:r>
              <a:rPr lang="tr-TR" dirty="0" err="1"/>
              <a:t>Mario</a:t>
            </a:r>
            <a:r>
              <a:rPr lang="tr-TR" dirty="0"/>
              <a:t> </a:t>
            </a:r>
            <a:r>
              <a:rPr lang="tr-TR" dirty="0" err="1"/>
              <a:t>Bros</a:t>
            </a:r>
            <a:r>
              <a:rPr lang="tr-TR" dirty="0"/>
              <a:t>., </a:t>
            </a:r>
            <a:r>
              <a:rPr lang="tr-TR" dirty="0" err="1"/>
              <a:t>The</a:t>
            </a:r>
            <a:r>
              <a:rPr lang="tr-TR" dirty="0"/>
              <a:t> </a:t>
            </a:r>
            <a:r>
              <a:rPr lang="tr-TR" dirty="0" err="1"/>
              <a:t>Legend</a:t>
            </a:r>
            <a:r>
              <a:rPr lang="tr-TR" dirty="0"/>
              <a:t> of </a:t>
            </a:r>
            <a:r>
              <a:rPr lang="tr-TR" dirty="0" err="1"/>
              <a:t>Zelda</a:t>
            </a:r>
            <a:r>
              <a:rPr lang="tr-TR" dirty="0"/>
              <a:t>, ve </a:t>
            </a:r>
            <a:r>
              <a:rPr lang="tr-TR" dirty="0" err="1"/>
              <a:t>Metroid</a:t>
            </a:r>
            <a:r>
              <a:rPr lang="tr-TR" dirty="0"/>
              <a:t> gibi oyunlar, </a:t>
            </a:r>
            <a:r>
              <a:rPr lang="tr-TR" dirty="0" err="1"/>
              <a:t>NES'i</a:t>
            </a:r>
            <a:r>
              <a:rPr lang="tr-TR" dirty="0"/>
              <a:t> tartışmasız üçüncü nesil konsolların kazananı haline getirdi.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indir (1).jpeg"/>
          <p:cNvPicPr>
            <a:picLocks noGrp="1" noChangeAspect="1"/>
          </p:cNvPicPr>
          <p:nvPr>
            <p:ph idx="1"/>
          </p:nvPr>
        </p:nvPicPr>
        <p:blipFill>
          <a:blip r:embed="rId2"/>
          <a:stretch>
            <a:fillRect/>
          </a:stretch>
        </p:blipFill>
        <p:spPr>
          <a:xfrm>
            <a:off x="4143372" y="1857364"/>
            <a:ext cx="4670156" cy="2335078"/>
          </a:xfrm>
        </p:spPr>
      </p:pic>
      <p:sp>
        <p:nvSpPr>
          <p:cNvPr id="4" name="3 Metin Yer Tutucusu"/>
          <p:cNvSpPr>
            <a:spLocks noGrp="1"/>
          </p:cNvSpPr>
          <p:nvPr>
            <p:ph type="body" sz="half" idx="2"/>
          </p:nvPr>
        </p:nvSpPr>
        <p:spPr/>
        <p:txBody>
          <a:bodyPr/>
          <a:lstStyle/>
          <a:p>
            <a:pPr>
              <a:buFont typeface="Wingdings" pitchFamily="2" charset="2"/>
              <a:buChar char="§"/>
            </a:pPr>
            <a:r>
              <a:rPr lang="tr-TR" dirty="0">
                <a:latin typeface="Arial Black" pitchFamily="34" charset="0"/>
              </a:rPr>
              <a:t>Dördüncü Nesil Konsollar(1987-2004)</a:t>
            </a:r>
          </a:p>
          <a:p>
            <a:pPr>
              <a:buFont typeface="Wingdings" pitchFamily="2" charset="2"/>
              <a:buChar char="§"/>
            </a:pPr>
            <a:r>
              <a:rPr lang="tr-TR" dirty="0"/>
              <a:t>Bu jenerasyon ise “</a:t>
            </a:r>
            <a:r>
              <a:rPr lang="tr-TR" b="1" dirty="0"/>
              <a:t>16-bit jenerasyonu</a:t>
            </a:r>
            <a:r>
              <a:rPr lang="tr-TR" dirty="0"/>
              <a:t>” olarak anıldı. Önceki nesli </a:t>
            </a:r>
            <a:r>
              <a:rPr lang="tr-TR" dirty="0" err="1"/>
              <a:t>domine</a:t>
            </a:r>
            <a:r>
              <a:rPr lang="tr-TR" dirty="0"/>
              <a:t> eden </a:t>
            </a:r>
            <a:r>
              <a:rPr lang="tr-TR" dirty="0" err="1"/>
              <a:t>Nintendo</a:t>
            </a:r>
            <a:r>
              <a:rPr lang="tr-TR" dirty="0"/>
              <a:t> </a:t>
            </a:r>
            <a:r>
              <a:rPr lang="tr-TR" dirty="0" err="1"/>
              <a:t>Entertainment</a:t>
            </a:r>
            <a:r>
              <a:rPr lang="tr-TR" dirty="0"/>
              <a:t> </a:t>
            </a:r>
            <a:r>
              <a:rPr lang="tr-TR" dirty="0" err="1"/>
              <a:t>System</a:t>
            </a:r>
            <a:r>
              <a:rPr lang="tr-TR" dirty="0"/>
              <a:t>, </a:t>
            </a:r>
            <a:r>
              <a:rPr lang="tr-TR" b="1" dirty="0" err="1"/>
              <a:t>Super</a:t>
            </a:r>
            <a:r>
              <a:rPr lang="tr-TR" b="1" dirty="0"/>
              <a:t> </a:t>
            </a:r>
            <a:r>
              <a:rPr lang="tr-TR" b="1" dirty="0" err="1"/>
              <a:t>NES</a:t>
            </a:r>
            <a:r>
              <a:rPr lang="tr-TR" dirty="0" err="1"/>
              <a:t>’i</a:t>
            </a:r>
            <a:r>
              <a:rPr lang="tr-TR" dirty="0"/>
              <a:t> piyasaya sürerek piyasadaki hakimiyetini sağlamlaştırdı. Bu dönem </a:t>
            </a:r>
            <a:r>
              <a:rPr lang="tr-TR" dirty="0" err="1"/>
              <a:t>SEGA’nın</a:t>
            </a:r>
            <a:r>
              <a:rPr lang="tr-TR" dirty="0"/>
              <a:t> da yükseliş dönemi oldu. Sega </a:t>
            </a:r>
            <a:r>
              <a:rPr lang="tr-TR" b="1" dirty="0" err="1"/>
              <a:t>Genesis</a:t>
            </a:r>
            <a:r>
              <a:rPr lang="tr-TR" b="1" dirty="0"/>
              <a:t> </a:t>
            </a:r>
            <a:r>
              <a:rPr lang="tr-TR" dirty="0"/>
              <a:t>isimli cihaz ile birlikte dördüncü </a:t>
            </a:r>
            <a:r>
              <a:rPr lang="tr-TR" dirty="0" err="1"/>
              <a:t>nesile</a:t>
            </a:r>
            <a:r>
              <a:rPr lang="tr-TR" dirty="0"/>
              <a:t> iz bırakan SEGA, ilerleyen yıllarda ismini daha yüksek sesle duyurmak için şans kazandı.</a:t>
            </a:r>
          </a:p>
          <a:p>
            <a:pPr>
              <a:buFont typeface="Wingdings" pitchFamily="2" charset="2"/>
              <a:buChar char="§"/>
            </a:pPr>
            <a:endParaRPr lang="tr-TR" dirty="0">
              <a:latin typeface="Arial Black" pitchFamily="34" charset="0"/>
            </a:endParaRPr>
          </a:p>
          <a:p>
            <a:pPr>
              <a:buFont typeface="Wingdings" pitchFamily="2" charset="2"/>
              <a:buChar char="§"/>
            </a:pPr>
            <a:r>
              <a:rPr lang="tr-TR" dirty="0">
                <a:latin typeface="+mj-lt"/>
              </a:rPr>
              <a:t>Bu jenerasyonu 3. jenerasyondan ayıran özellikler CD_ROM kullanımının başlaması. Bu sayede daha gelişmiş bir ses ve görüntü deneyiminin yaşanabilmesidir.</a:t>
            </a:r>
          </a:p>
          <a:p>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5" name="4 İçerik Yer Tutucusu" descr="bcdbbcae34d360dd60e16ae2c24346e1e51d0fbb.jpeg"/>
          <p:cNvPicPr>
            <a:picLocks noGrp="1" noChangeAspect="1"/>
          </p:cNvPicPr>
          <p:nvPr>
            <p:ph idx="1"/>
          </p:nvPr>
        </p:nvPicPr>
        <p:blipFill>
          <a:blip r:embed="rId2" cstate="print"/>
          <a:stretch>
            <a:fillRect/>
          </a:stretch>
        </p:blipFill>
        <p:spPr>
          <a:xfrm>
            <a:off x="3575050" y="1761927"/>
            <a:ext cx="5111750" cy="2875359"/>
          </a:xfrm>
        </p:spPr>
      </p:pic>
      <p:sp>
        <p:nvSpPr>
          <p:cNvPr id="4" name="3 Metin Yer Tutucusu"/>
          <p:cNvSpPr>
            <a:spLocks noGrp="1"/>
          </p:cNvSpPr>
          <p:nvPr>
            <p:ph type="body" sz="half" idx="2"/>
          </p:nvPr>
        </p:nvSpPr>
        <p:spPr/>
        <p:txBody>
          <a:bodyPr>
            <a:normAutofit lnSpcReduction="10000"/>
          </a:bodyPr>
          <a:lstStyle/>
          <a:p>
            <a:pPr>
              <a:buFont typeface="Wingdings" pitchFamily="2" charset="2"/>
              <a:buChar char="§"/>
            </a:pPr>
            <a:r>
              <a:rPr lang="tr-TR" dirty="0">
                <a:latin typeface="Arial Black" pitchFamily="34" charset="0"/>
              </a:rPr>
              <a:t>Beşinci Nesil Konsollar(1993-2006)</a:t>
            </a:r>
          </a:p>
          <a:p>
            <a:r>
              <a:rPr lang="tr-TR" dirty="0"/>
              <a:t>Bu nesilde pek çok cihaz piyasaya sürüldü. Ancak aralarından bir tanesi öyle bir konsoldu ki hem ülkemizde hem de dünyada oldukça büyük bir iz bıraktı. </a:t>
            </a:r>
            <a:r>
              <a:rPr lang="tr-TR" b="1" dirty="0" err="1"/>
              <a:t>PlayStation</a:t>
            </a:r>
            <a:r>
              <a:rPr lang="tr-TR" dirty="0"/>
              <a:t>. Sony tarafından geliştirilen bu cihaz 100 milyondan fazla satarak açık ara farkla döneminin en çok satan konsolu oldu. </a:t>
            </a:r>
          </a:p>
          <a:p>
            <a:endParaRPr lang="tr-TR" dirty="0">
              <a:latin typeface="Arial Black" pitchFamily="34" charset="0"/>
            </a:endParaRPr>
          </a:p>
          <a:p>
            <a:r>
              <a:rPr lang="tr-TR" b="1" dirty="0"/>
              <a:t>3 boyutlu oyunları</a:t>
            </a:r>
            <a:r>
              <a:rPr lang="tr-TR" dirty="0"/>
              <a:t> oldukça iyi bir şekilde çalıştırabilen </a:t>
            </a:r>
            <a:r>
              <a:rPr lang="tr-TR" dirty="0" err="1"/>
              <a:t>PlayStation</a:t>
            </a:r>
            <a:r>
              <a:rPr lang="tr-TR" dirty="0"/>
              <a:t>, konsol oyunlarının gelişim sürecini benzersiz bir ivme ile artırmıştır. Artık oyunlar çok daha büyük, detaylı ve uzun soluklu olmaya başlamıştı. “</a:t>
            </a:r>
            <a:r>
              <a:rPr lang="tr-TR" b="1" dirty="0" err="1"/>
              <a:t>Memory</a:t>
            </a:r>
            <a:r>
              <a:rPr lang="tr-TR" b="1" dirty="0"/>
              <a:t> </a:t>
            </a:r>
            <a:r>
              <a:rPr lang="tr-TR" b="1" dirty="0" err="1"/>
              <a:t>card</a:t>
            </a:r>
            <a:r>
              <a:rPr lang="tr-TR" dirty="0"/>
              <a:t>” sayesinde artık oyunlarımızı kayıt edebilmenin yanı sıra kayıtlı oyunlarımızı başkalarıyla da paylaşabiliyorduk.</a:t>
            </a:r>
            <a:endParaRPr lang="tr-TR" dirty="0">
              <a:latin typeface="Arial Black" pitchFamily="34" charset="0"/>
            </a:endParaRPr>
          </a:p>
          <a:p>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fontScale="85000" lnSpcReduction="10000"/>
          </a:bodyPr>
          <a:lstStyle/>
          <a:p>
            <a:r>
              <a:rPr lang="tr-TR" dirty="0"/>
              <a:t>Dijital oyunların ortaya çıkışına kadar var olan oyunların belirli bir alanda,ortamda ya da bir nesnenin üzerinde oynanması gibi kendi oynanışlarına uygun platformları olması, dijital oyunların çıkışından bir süre sonra bu oynama platformlarının dijital oyunlara da uyarlanmasına sebep oldu.</a:t>
            </a:r>
          </a:p>
          <a:p>
            <a:r>
              <a:rPr lang="tr-TR" dirty="0"/>
              <a:t>Bununla birlikte yeni oyunlar için yeni platformlar, yeni </a:t>
            </a:r>
            <a:r>
              <a:rPr lang="tr-TR" dirty="0" err="1"/>
              <a:t>platfromlar</a:t>
            </a:r>
            <a:r>
              <a:rPr lang="tr-TR" dirty="0"/>
              <a:t> için de yeni oyunlar üretilmeye başlandı.</a:t>
            </a:r>
          </a:p>
        </p:txBody>
      </p:sp>
      <p:sp>
        <p:nvSpPr>
          <p:cNvPr id="5" name="4 Metin Yer Tutucusu"/>
          <p:cNvSpPr>
            <a:spLocks noGrp="1"/>
          </p:cNvSpPr>
          <p:nvPr>
            <p:ph type="body" sz="half" idx="2"/>
          </p:nvPr>
        </p:nvSpPr>
        <p:spPr/>
        <p:txBody>
          <a:bodyPr/>
          <a:lstStyle/>
          <a:p>
            <a:endParaRPr lang="tr-TR" dirty="0"/>
          </a:p>
        </p:txBody>
      </p:sp>
      <p:pic>
        <p:nvPicPr>
          <p:cNvPr id="2050" name="Picture 2" descr="C:\Users\Ali\Desktop\papapapaaa\satranç.jpg"/>
          <p:cNvPicPr>
            <a:picLocks noChangeAspect="1" noChangeArrowheads="1"/>
          </p:cNvPicPr>
          <p:nvPr/>
        </p:nvPicPr>
        <p:blipFill>
          <a:blip r:embed="rId2"/>
          <a:srcRect/>
          <a:stretch>
            <a:fillRect/>
          </a:stretch>
        </p:blipFill>
        <p:spPr bwMode="auto">
          <a:xfrm>
            <a:off x="571472" y="214290"/>
            <a:ext cx="2732865" cy="1790027"/>
          </a:xfrm>
          <a:prstGeom prst="rect">
            <a:avLst/>
          </a:prstGeom>
          <a:noFill/>
        </p:spPr>
      </p:pic>
      <p:pic>
        <p:nvPicPr>
          <p:cNvPr id="2051" name="Picture 3" descr="C:\Users\Ali\Desktop\papapapaaa\masaoyunuü.jpeg"/>
          <p:cNvPicPr>
            <a:picLocks noChangeAspect="1" noChangeArrowheads="1"/>
          </p:cNvPicPr>
          <p:nvPr/>
        </p:nvPicPr>
        <p:blipFill>
          <a:blip r:embed="rId3"/>
          <a:srcRect/>
          <a:stretch>
            <a:fillRect/>
          </a:stretch>
        </p:blipFill>
        <p:spPr bwMode="auto">
          <a:xfrm>
            <a:off x="642910" y="2071678"/>
            <a:ext cx="2587142" cy="2587141"/>
          </a:xfrm>
          <a:prstGeom prst="rect">
            <a:avLst/>
          </a:prstGeom>
          <a:noFill/>
        </p:spPr>
      </p:pic>
      <p:pic>
        <p:nvPicPr>
          <p:cNvPr id="2052" name="Picture 4" descr="C:\Users\Ali\Desktop\papapapaaa\51VgC-aKIGL._SS400_.jpg"/>
          <p:cNvPicPr>
            <a:picLocks noChangeAspect="1" noChangeArrowheads="1"/>
          </p:cNvPicPr>
          <p:nvPr/>
        </p:nvPicPr>
        <p:blipFill>
          <a:blip r:embed="rId4"/>
          <a:srcRect/>
          <a:stretch>
            <a:fillRect/>
          </a:stretch>
        </p:blipFill>
        <p:spPr bwMode="auto">
          <a:xfrm>
            <a:off x="642910" y="4143380"/>
            <a:ext cx="2541584" cy="254158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7944" y="188640"/>
            <a:ext cx="4618856" cy="2513474"/>
          </a:xfrm>
        </p:spPr>
      </p:pic>
      <p:sp>
        <p:nvSpPr>
          <p:cNvPr id="4" name="Metin Yer Tutucusu 3"/>
          <p:cNvSpPr>
            <a:spLocks noGrp="1"/>
          </p:cNvSpPr>
          <p:nvPr>
            <p:ph type="body" sz="half" idx="2"/>
          </p:nvPr>
        </p:nvSpPr>
        <p:spPr/>
        <p:txBody>
          <a:bodyPr>
            <a:normAutofit fontScale="92500"/>
          </a:bodyPr>
          <a:lstStyle/>
          <a:p>
            <a:pPr>
              <a:buFont typeface="Wingdings" pitchFamily="2" charset="2"/>
              <a:buChar char="§"/>
            </a:pPr>
            <a:r>
              <a:rPr lang="tr-TR" dirty="0">
                <a:latin typeface="Arial Black" pitchFamily="34" charset="0"/>
              </a:rPr>
              <a:t>Altıncı Nesil Konsollar(1993-2006)</a:t>
            </a:r>
          </a:p>
          <a:p>
            <a:pPr>
              <a:buFont typeface="Wingdings" pitchFamily="2" charset="2"/>
              <a:buChar char="§"/>
            </a:pPr>
            <a:endParaRPr lang="tr-TR" dirty="0">
              <a:latin typeface="Arial Black" pitchFamily="34" charset="0"/>
            </a:endParaRPr>
          </a:p>
          <a:p>
            <a:pPr>
              <a:buFont typeface="Wingdings" pitchFamily="2" charset="2"/>
              <a:buChar char="§"/>
            </a:pPr>
            <a:r>
              <a:rPr lang="tr-TR" sz="1200" dirty="0">
                <a:latin typeface="+mj-lt"/>
              </a:rPr>
              <a:t>Bit sayısı bu dönemde, konsolların değişken bit sayılarıyla çalışabilir hale gelmesiyle önemini yitirmeye ve onun yerine işlemci (CPU) ve ekran kartı (GPU) hızlarıyla, hafıza kapasitesi ve hızıyla ve de gecikmeyle ölçülmeye başlanıyor. Buna bağlı olarak da Dreamcast ve </a:t>
            </a:r>
            <a:r>
              <a:rPr lang="tr-TR" sz="1200" dirty="0" err="1">
                <a:latin typeface="+mj-lt"/>
              </a:rPr>
              <a:t>Playstation</a:t>
            </a:r>
            <a:r>
              <a:rPr lang="tr-TR" sz="1200" dirty="0">
                <a:latin typeface="+mj-lt"/>
              </a:rPr>
              <a:t> ‘’128-bit’’ ifadesini pazarlamada kullanan son ürünler oluyorlar.</a:t>
            </a:r>
          </a:p>
          <a:p>
            <a:pPr>
              <a:buFont typeface="Wingdings" pitchFamily="2" charset="2"/>
              <a:buChar char="§"/>
            </a:pPr>
            <a:r>
              <a:rPr lang="tr-TR" sz="1200" dirty="0">
                <a:latin typeface="+mj-lt"/>
              </a:rPr>
              <a:t>Bu neslin 5. Nesil konsollara göre en büyük farkı internetin tam bir online oyun deneyimi için tam anlamıyla kullanımı oluyor ve Xbox içinde bir </a:t>
            </a:r>
            <a:r>
              <a:rPr lang="tr-TR" sz="1200" dirty="0" err="1">
                <a:latin typeface="+mj-lt"/>
              </a:rPr>
              <a:t>ethernet</a:t>
            </a:r>
            <a:r>
              <a:rPr lang="tr-TR" sz="1200" dirty="0">
                <a:latin typeface="+mj-lt"/>
              </a:rPr>
              <a:t> portu olan ilk konsol olarak piyasaya çıkıyor.</a:t>
            </a:r>
          </a:p>
          <a:p>
            <a:pPr>
              <a:buFont typeface="Wingdings" pitchFamily="2" charset="2"/>
              <a:buChar char="§"/>
            </a:pPr>
            <a:r>
              <a:rPr lang="tr-TR" sz="1200" dirty="0">
                <a:latin typeface="+mj-lt"/>
              </a:rPr>
              <a:t>Bu nesli önceki nesilden ayıran diğer önemli </a:t>
            </a:r>
            <a:r>
              <a:rPr lang="tr-TR" sz="1200" dirty="0" err="1">
                <a:latin typeface="+mj-lt"/>
              </a:rPr>
              <a:t>inovasyonlar</a:t>
            </a:r>
            <a:r>
              <a:rPr lang="tr-TR" sz="1200" dirty="0">
                <a:latin typeface="+mj-lt"/>
              </a:rPr>
              <a:t> ise yine ilk olarak Xbox ile beraber oyunu sistemde yüklü tutmak için sistemin içinde hard disk kullanımı. Bu sayede ayrıca önceki konsollardan farklı olarak sadece oyunun  ‘’</a:t>
            </a:r>
            <a:r>
              <a:rPr lang="tr-TR" sz="1200" dirty="0" err="1">
                <a:latin typeface="+mj-lt"/>
              </a:rPr>
              <a:t>save</a:t>
            </a:r>
            <a:r>
              <a:rPr lang="tr-TR" sz="1200" dirty="0">
                <a:latin typeface="+mj-lt"/>
              </a:rPr>
              <a:t>’’  kayıtları değil, oyunun kendisi de kaydedilebiliyor böylece daha hızlı bir şekilde oyunlar yüklenebiliyor. Hard disk kullanımının bir başka avantajı ise internetten konsola oyun indirebilme seçeneğinin de ortaya çıkması.</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429000"/>
            <a:ext cx="4572000" cy="2173310"/>
          </a:xfrm>
          <a:prstGeom prst="rect">
            <a:avLst/>
          </a:prstGeom>
        </p:spPr>
      </p:pic>
    </p:spTree>
    <p:extLst>
      <p:ext uri="{BB962C8B-B14F-4D97-AF65-F5344CB8AC3E}">
        <p14:creationId xmlns:p14="http://schemas.microsoft.com/office/powerpoint/2010/main" val="406951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wii.png"/>
          <p:cNvPicPr>
            <a:picLocks noGrp="1" noChangeAspect="1"/>
          </p:cNvPicPr>
          <p:nvPr>
            <p:ph idx="1"/>
          </p:nvPr>
        </p:nvPicPr>
        <p:blipFill>
          <a:blip r:embed="rId2"/>
          <a:stretch>
            <a:fillRect/>
          </a:stretch>
        </p:blipFill>
        <p:spPr>
          <a:xfrm>
            <a:off x="3714744" y="928670"/>
            <a:ext cx="5111750" cy="5111750"/>
          </a:xfrm>
        </p:spPr>
      </p:pic>
      <p:sp>
        <p:nvSpPr>
          <p:cNvPr id="4" name="3 Metin Yer Tutucusu"/>
          <p:cNvSpPr>
            <a:spLocks noGrp="1"/>
          </p:cNvSpPr>
          <p:nvPr>
            <p:ph type="body" sz="half" idx="2"/>
          </p:nvPr>
        </p:nvSpPr>
        <p:spPr>
          <a:xfrm>
            <a:off x="285720" y="428604"/>
            <a:ext cx="3008313" cy="6143668"/>
          </a:xfrm>
        </p:spPr>
        <p:txBody>
          <a:bodyPr anchor="ctr">
            <a:normAutofit/>
          </a:bodyPr>
          <a:lstStyle/>
          <a:p>
            <a:pPr>
              <a:buFont typeface="Wingdings" pitchFamily="2" charset="2"/>
              <a:buChar char="§"/>
            </a:pPr>
            <a:r>
              <a:rPr lang="tr-TR" sz="1300" dirty="0">
                <a:latin typeface="Arial Black" pitchFamily="34" charset="0"/>
              </a:rPr>
              <a:t>Yedinci Nesil Konsollar(2005-2017)</a:t>
            </a:r>
          </a:p>
          <a:p>
            <a:pPr>
              <a:buFont typeface="Wingdings" pitchFamily="2" charset="2"/>
              <a:buChar char="§"/>
            </a:pPr>
            <a:r>
              <a:rPr lang="tr-TR" dirty="0">
                <a:latin typeface="+mj-lt"/>
              </a:rPr>
              <a:t>Yedinci nesilde oyun konsollarının en büyük gelişim yaşadığı alan oyun grafikleri oluyor. </a:t>
            </a:r>
          </a:p>
          <a:p>
            <a:pPr>
              <a:buFont typeface="Wingdings" pitchFamily="2" charset="2"/>
              <a:buChar char="§"/>
            </a:pPr>
            <a:r>
              <a:rPr lang="tr-TR" dirty="0">
                <a:latin typeface="+mj-lt"/>
              </a:rPr>
              <a:t>Bu dönemde yeni çıkan konsollar sadece bir oyun aracı değil aynı zamanda bir medya oynatıcısı görevi de görüyor. </a:t>
            </a:r>
          </a:p>
          <a:p>
            <a:pPr>
              <a:buFont typeface="Wingdings" pitchFamily="2" charset="2"/>
              <a:buChar char="§"/>
            </a:pPr>
            <a:r>
              <a:rPr lang="tr-TR" dirty="0">
                <a:latin typeface="+mj-lt"/>
              </a:rPr>
              <a:t>Bütün bunlara uygun olarak dönemin devlerinden Sony </a:t>
            </a:r>
            <a:r>
              <a:rPr lang="tr-TR" dirty="0" err="1">
                <a:latin typeface="+mj-lt"/>
              </a:rPr>
              <a:t>Playstation</a:t>
            </a:r>
            <a:r>
              <a:rPr lang="tr-TR" dirty="0">
                <a:latin typeface="+mj-lt"/>
              </a:rPr>
              <a:t> 3’ü , Microsoft ise bir fiyat performans canavarı olan </a:t>
            </a:r>
            <a:r>
              <a:rPr lang="tr-TR" dirty="0" err="1">
                <a:latin typeface="+mj-lt"/>
              </a:rPr>
              <a:t>Xbox</a:t>
            </a:r>
            <a:r>
              <a:rPr lang="tr-TR" dirty="0">
                <a:latin typeface="+mj-lt"/>
              </a:rPr>
              <a:t> 360’ı piyasaya sürüyor.  Bu cihazlar yaşadığı bazı sorunların yanı sıra oldukça iyi ürünlerdi fakat </a:t>
            </a:r>
            <a:r>
              <a:rPr lang="tr-TR" dirty="0" err="1">
                <a:latin typeface="+mj-lt"/>
              </a:rPr>
              <a:t>Wii’nin</a:t>
            </a:r>
            <a:r>
              <a:rPr lang="tr-TR" dirty="0">
                <a:latin typeface="+mj-lt"/>
              </a:rPr>
              <a:t> yenilikleri karşısında çaresiz kaldılar.</a:t>
            </a:r>
          </a:p>
          <a:p>
            <a:pPr>
              <a:buFont typeface="Wingdings" pitchFamily="2" charset="2"/>
              <a:buChar char="§"/>
            </a:pPr>
            <a:r>
              <a:rPr lang="tr-TR" dirty="0" err="1">
                <a:latin typeface="+mj-lt"/>
              </a:rPr>
              <a:t>Nintendo</a:t>
            </a:r>
            <a:r>
              <a:rPr lang="tr-TR" dirty="0">
                <a:latin typeface="+mj-lt"/>
              </a:rPr>
              <a:t>, </a:t>
            </a:r>
            <a:r>
              <a:rPr lang="tr-TR" dirty="0" err="1">
                <a:latin typeface="+mj-lt"/>
              </a:rPr>
              <a:t>Wii</a:t>
            </a:r>
            <a:r>
              <a:rPr lang="tr-TR" dirty="0">
                <a:latin typeface="+mj-lt"/>
              </a:rPr>
              <a:t> ile tekrar yükselişe geçti. Hareketlerimizi algılayabilen </a:t>
            </a:r>
            <a:r>
              <a:rPr lang="tr-TR" dirty="0" err="1">
                <a:latin typeface="+mj-lt"/>
              </a:rPr>
              <a:t>Wii</a:t>
            </a:r>
            <a:r>
              <a:rPr lang="tr-TR" dirty="0">
                <a:latin typeface="+mj-lt"/>
              </a:rPr>
              <a:t> </a:t>
            </a:r>
            <a:r>
              <a:rPr lang="tr-TR" dirty="0" err="1">
                <a:latin typeface="+mj-lt"/>
              </a:rPr>
              <a:t>Remote</a:t>
            </a:r>
            <a:r>
              <a:rPr lang="tr-TR" dirty="0">
                <a:latin typeface="+mj-lt"/>
              </a:rPr>
              <a:t> ile birlikte gelen </a:t>
            </a:r>
            <a:r>
              <a:rPr lang="tr-TR" dirty="0" err="1">
                <a:latin typeface="+mj-lt"/>
              </a:rPr>
              <a:t>Wii</a:t>
            </a:r>
            <a:r>
              <a:rPr lang="tr-TR" dirty="0">
                <a:latin typeface="+mj-lt"/>
              </a:rPr>
              <a:t>, bize yeni bir deneyim sundu. Artık bir tenis oyununda servis atmak için tuşlara basmıyor, kumandayı havaya kaldırarak gerçekten bir servis atıyormuş gibi kumandayı yönlendiriyorduk.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buFont typeface="Wingdings" pitchFamily="2" charset="2"/>
              <a:buChar char="§"/>
            </a:pPr>
            <a:r>
              <a:rPr lang="tr-TR" dirty="0"/>
              <a:t>Sekizinci ve Dokuzuncu Nesil Konsollar(2011-Günümüz)</a:t>
            </a:r>
          </a:p>
        </p:txBody>
      </p:sp>
      <p:pic>
        <p:nvPicPr>
          <p:cNvPr id="5" name="4 İçerik Yer Tutucusu" descr="615iJqjOd3L._AC_UF1000,1000_QL80_.jpg"/>
          <p:cNvPicPr>
            <a:picLocks noGrp="1" noChangeAspect="1"/>
          </p:cNvPicPr>
          <p:nvPr>
            <p:ph idx="1"/>
          </p:nvPr>
        </p:nvPicPr>
        <p:blipFill>
          <a:blip r:embed="rId2"/>
          <a:stretch>
            <a:fillRect/>
          </a:stretch>
        </p:blipFill>
        <p:spPr>
          <a:xfrm>
            <a:off x="3575050" y="412393"/>
            <a:ext cx="5111750" cy="5574427"/>
          </a:xfrm>
        </p:spPr>
      </p:pic>
      <p:sp>
        <p:nvSpPr>
          <p:cNvPr id="4" name="3 Metin Yer Tutucusu"/>
          <p:cNvSpPr>
            <a:spLocks noGrp="1"/>
          </p:cNvSpPr>
          <p:nvPr>
            <p:ph type="body" sz="half" idx="2"/>
          </p:nvPr>
        </p:nvSpPr>
        <p:spPr/>
        <p:txBody>
          <a:bodyPr/>
          <a:lstStyle/>
          <a:p>
            <a:r>
              <a:rPr lang="tr-TR" dirty="0"/>
              <a:t>Sekizinci nesil artık günümüz teknolojisini de içeren bir nesildir. Bu dönemde oyun piyasası inanılmaz büyümüştür.  </a:t>
            </a:r>
          </a:p>
          <a:p>
            <a:r>
              <a:rPr lang="tr-TR" dirty="0"/>
              <a:t>Gerçekten ayırt edilmesi zor grafikler, 4k çözünürlük, çok yüksek kare hızları bu dönemin gücünü ifade etmektedir.</a:t>
            </a:r>
          </a:p>
          <a:p>
            <a:r>
              <a:rPr lang="tr-TR" dirty="0"/>
              <a:t>Sekizince nesilde </a:t>
            </a:r>
            <a:r>
              <a:rPr lang="tr-TR" dirty="0" err="1"/>
              <a:t>Wii</a:t>
            </a:r>
            <a:r>
              <a:rPr lang="tr-TR" dirty="0"/>
              <a:t> U, </a:t>
            </a:r>
            <a:r>
              <a:rPr lang="tr-TR" dirty="0" err="1"/>
              <a:t>Nintendo</a:t>
            </a:r>
            <a:r>
              <a:rPr lang="tr-TR" dirty="0"/>
              <a:t> </a:t>
            </a:r>
            <a:r>
              <a:rPr lang="tr-TR" dirty="0" err="1"/>
              <a:t>Switch</a:t>
            </a:r>
            <a:r>
              <a:rPr lang="tr-TR" dirty="0"/>
              <a:t>, </a:t>
            </a:r>
            <a:r>
              <a:rPr lang="tr-TR" dirty="0" err="1"/>
              <a:t>Playstation</a:t>
            </a:r>
            <a:r>
              <a:rPr lang="tr-TR" dirty="0"/>
              <a:t> 4 ve </a:t>
            </a:r>
            <a:r>
              <a:rPr lang="tr-TR" dirty="0" err="1"/>
              <a:t>Xbox</a:t>
            </a:r>
            <a:r>
              <a:rPr lang="tr-TR" dirty="0"/>
              <a:t> </a:t>
            </a:r>
            <a:r>
              <a:rPr lang="tr-TR" dirty="0" err="1"/>
              <a:t>One</a:t>
            </a:r>
            <a:r>
              <a:rPr lang="tr-TR" dirty="0"/>
              <a:t> gibi cihazlar çıkış yaptı. </a:t>
            </a:r>
            <a:r>
              <a:rPr lang="tr-TR" dirty="0" err="1"/>
              <a:t>Playstation</a:t>
            </a:r>
            <a:r>
              <a:rPr lang="tr-TR" dirty="0"/>
              <a:t> 4 bu dönemde </a:t>
            </a:r>
            <a:r>
              <a:rPr lang="tr-TR" dirty="0" err="1"/>
              <a:t>Xbox</a:t>
            </a:r>
            <a:r>
              <a:rPr lang="tr-TR" dirty="0"/>
              <a:t> </a:t>
            </a:r>
            <a:r>
              <a:rPr lang="tr-TR" dirty="0" err="1"/>
              <a:t>One’ın</a:t>
            </a:r>
            <a:r>
              <a:rPr lang="tr-TR" dirty="0"/>
              <a:t> önüne geçmeyi başarsa da bu dönemde en çok satan oyun konsolu </a:t>
            </a:r>
            <a:r>
              <a:rPr lang="tr-TR" dirty="0" err="1"/>
              <a:t>Nintendo</a:t>
            </a:r>
            <a:r>
              <a:rPr lang="tr-TR" dirty="0"/>
              <a:t> </a:t>
            </a:r>
            <a:r>
              <a:rPr lang="tr-TR" dirty="0" err="1"/>
              <a:t>Switch</a:t>
            </a:r>
            <a:r>
              <a:rPr lang="tr-TR" dirty="0"/>
              <a:t> oldu.</a:t>
            </a:r>
          </a:p>
          <a:p>
            <a:endParaRPr lang="tr-TR" dirty="0"/>
          </a:p>
          <a:p>
            <a:r>
              <a:rPr lang="tr-TR" dirty="0"/>
              <a:t>Ardından </a:t>
            </a:r>
            <a:r>
              <a:rPr lang="tr-TR" dirty="0" err="1"/>
              <a:t>Playstation</a:t>
            </a:r>
            <a:r>
              <a:rPr lang="tr-TR" dirty="0"/>
              <a:t> 5 ve </a:t>
            </a:r>
            <a:r>
              <a:rPr lang="tr-TR" dirty="0" err="1"/>
              <a:t>Xbox</a:t>
            </a:r>
            <a:r>
              <a:rPr lang="tr-TR" dirty="0"/>
              <a:t> </a:t>
            </a:r>
            <a:r>
              <a:rPr lang="tr-TR" dirty="0" err="1"/>
              <a:t>Series</a:t>
            </a:r>
            <a:r>
              <a:rPr lang="tr-TR" dirty="0"/>
              <a:t> X ve </a:t>
            </a:r>
            <a:r>
              <a:rPr lang="tr-TR" dirty="0" err="1"/>
              <a:t>Series</a:t>
            </a:r>
            <a:r>
              <a:rPr lang="tr-TR" dirty="0"/>
              <a:t> S piyasaya girdi.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İçerik Yer Tutucusu" descr="55555.png"/>
          <p:cNvPicPr>
            <a:picLocks noGrp="1" noChangeAspect="1"/>
          </p:cNvPicPr>
          <p:nvPr>
            <p:ph idx="1"/>
          </p:nvPr>
        </p:nvPicPr>
        <p:blipFill>
          <a:blip r:embed="rId2"/>
          <a:stretch>
            <a:fillRect/>
          </a:stretch>
        </p:blipFill>
        <p:spPr>
          <a:xfrm>
            <a:off x="1214414" y="1571612"/>
            <a:ext cx="6533433" cy="4307029"/>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latin typeface="Arial Black" pitchFamily="34" charset="0"/>
              </a:rPr>
              <a:t>Denetleyiciler</a:t>
            </a:r>
            <a:endParaRPr lang="tr-TR" dirty="0">
              <a:latin typeface="Arial Black" pitchFamily="34" charset="0"/>
            </a:endParaRPr>
          </a:p>
        </p:txBody>
      </p:sp>
      <p:sp>
        <p:nvSpPr>
          <p:cNvPr id="3" name="2 İçerik Yer Tutucusu"/>
          <p:cNvSpPr>
            <a:spLocks noGrp="1"/>
          </p:cNvSpPr>
          <p:nvPr>
            <p:ph idx="1"/>
          </p:nvPr>
        </p:nvSpPr>
        <p:spPr/>
        <p:txBody>
          <a:bodyPr>
            <a:normAutofit fontScale="92500"/>
          </a:bodyPr>
          <a:lstStyle/>
          <a:p>
            <a:r>
              <a:rPr lang="tr-TR" sz="2400" dirty="0"/>
              <a:t>Oyun konsollarındaki denetleyiciler, oyuncuların video oyunlarını oynamak ve yönetmek için kullandıkları temel donanım bileşenleridir. Farklı oyun konsolları çeşitli denetleyici modelleri kullanabilir, ancak genellikle benzer temel özelliklere sahiptirler.</a:t>
            </a:r>
          </a:p>
          <a:p>
            <a:r>
              <a:rPr lang="tr-TR" sz="2400" dirty="0"/>
              <a:t>Temel Bileşenler: Oyun denetleyicileri, bir dizi düğme, tuş, joystick, tetikleyici ve diğer kontrol düğmeleri içerir. Bu düğmeler, oyuncuların karakterleri hareket ettirmesi, atlaması, ateş etmesi ve diğer oyun işlemlerini gerçekleştirmesi için kullanılır.</a:t>
            </a:r>
          </a:p>
          <a:p>
            <a:r>
              <a:rPr lang="tr-TR" sz="2400" dirty="0"/>
              <a:t>İşlevsellik: Denetleyiciler, oyun oynama deneyimini zenginleştirmek için titreşim geri bildirimleri, dokunsal yüzeyler (</a:t>
            </a:r>
            <a:r>
              <a:rPr lang="tr-TR" sz="2400" dirty="0" err="1"/>
              <a:t>touchpad</a:t>
            </a:r>
            <a:r>
              <a:rPr lang="tr-TR" sz="2400" dirty="0"/>
              <a:t>), ivme ölçerler ve jiroskoplar gibi ek işlevselliğe sahip olabilirler.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lnSpcReduction="10000"/>
          </a:bodyPr>
          <a:lstStyle/>
          <a:p>
            <a:r>
              <a:rPr lang="tr-TR" sz="2400" dirty="0"/>
              <a:t>Bağlantı: Oyun denetleyicileri, konsol ile kablosuz veya kablolu olarak bağlanabilir. Kablosuz bağlantılar genellikle </a:t>
            </a:r>
            <a:r>
              <a:rPr lang="tr-TR" sz="2400" dirty="0" err="1"/>
              <a:t>Bluetooth</a:t>
            </a:r>
            <a:r>
              <a:rPr lang="tr-TR" sz="2400" dirty="0"/>
              <a:t> veya özel kablosuz protokoller aracılığıyla yapılır.</a:t>
            </a:r>
          </a:p>
          <a:p>
            <a:r>
              <a:rPr lang="tr-TR" sz="2400" dirty="0"/>
              <a:t>PC Uyumluluğu: Birçok oyun denetleyici, kişisel bilgisayarlarla da uyumlu olarak çalışabilir. Bu, oyuncuların PC oyunlarını denetlemek için aynı denetleyiciyi kullanmalarını sağlar.</a:t>
            </a:r>
          </a:p>
          <a:p>
            <a:r>
              <a:rPr lang="tr-TR" sz="2400" dirty="0"/>
              <a:t>Oyun denetleyicileri, oyun oynama deneyiminin temel bir parçasıdır ve farklı oyun türleri için özel olarak tasarlanmış denetleyiciler de mevcuttur. Oyun konsollarının yanı sıra, oyun denetleyicileri bazen bilgisayarlar, akıllı telefonlar ve diğer cihazlarla da uyumlu olabilir. Bu, oyunculara farklı platformlarda oyun oynama esnekliği sunar.</a:t>
            </a:r>
          </a:p>
          <a:p>
            <a:endParaRPr lang="tr-TR" dirty="0"/>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konsol-oyunlarindaki-gelisim-sureci1.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Adsız.png"/>
          <p:cNvPicPr>
            <a:picLocks noGrp="1" noChangeAspect="1"/>
          </p:cNvPicPr>
          <p:nvPr>
            <p:ph sz="half" idx="1"/>
          </p:nvPr>
        </p:nvPicPr>
        <p:blipFill>
          <a:blip r:embed="rId2"/>
          <a:stretch>
            <a:fillRect/>
          </a:stretch>
        </p:blipFill>
        <p:spPr>
          <a:xfrm>
            <a:off x="457200" y="1843881"/>
            <a:ext cx="4038600" cy="4038600"/>
          </a:xfrm>
        </p:spPr>
      </p:pic>
      <p:pic>
        <p:nvPicPr>
          <p:cNvPr id="6" name="5 İçerik Yer Tutucusu" descr="2222.png"/>
          <p:cNvPicPr>
            <a:picLocks noGrp="1" noChangeAspect="1"/>
          </p:cNvPicPr>
          <p:nvPr>
            <p:ph sz="half" idx="2"/>
          </p:nvPr>
        </p:nvPicPr>
        <p:blipFill>
          <a:blip r:embed="rId3"/>
          <a:stretch>
            <a:fillRect/>
          </a:stretch>
        </p:blipFill>
        <p:spPr>
          <a:xfrm>
            <a:off x="4648200" y="1821732"/>
            <a:ext cx="4038600" cy="4082899"/>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333.png"/>
          <p:cNvPicPr>
            <a:picLocks noGrp="1" noChangeAspect="1"/>
          </p:cNvPicPr>
          <p:nvPr>
            <p:ph sz="half" idx="1"/>
          </p:nvPr>
        </p:nvPicPr>
        <p:blipFill>
          <a:blip r:embed="rId2"/>
          <a:stretch>
            <a:fillRect/>
          </a:stretch>
        </p:blipFill>
        <p:spPr>
          <a:xfrm>
            <a:off x="457200" y="1799582"/>
            <a:ext cx="4038600" cy="4127198"/>
          </a:xfrm>
        </p:spPr>
      </p:pic>
      <p:pic>
        <p:nvPicPr>
          <p:cNvPr id="6" name="5 İçerik Yer Tutucusu" descr="44444.png"/>
          <p:cNvPicPr>
            <a:picLocks noGrp="1" noChangeAspect="1"/>
          </p:cNvPicPr>
          <p:nvPr>
            <p:ph sz="half" idx="2"/>
          </p:nvPr>
        </p:nvPicPr>
        <p:blipFill>
          <a:blip r:embed="rId3"/>
          <a:stretch>
            <a:fillRect/>
          </a:stretch>
        </p:blipFill>
        <p:spPr>
          <a:xfrm>
            <a:off x="4648200" y="1821732"/>
            <a:ext cx="4038600" cy="4082899"/>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latin typeface="Arial Black" pitchFamily="34" charset="0"/>
              </a:rPr>
              <a:t>Oyun Konsollarının Avantajları</a:t>
            </a:r>
          </a:p>
        </p:txBody>
      </p:sp>
      <p:sp>
        <p:nvSpPr>
          <p:cNvPr id="5" name="4 İçerik Yer Tutucusu"/>
          <p:cNvSpPr>
            <a:spLocks noGrp="1"/>
          </p:cNvSpPr>
          <p:nvPr>
            <p:ph idx="1"/>
          </p:nvPr>
        </p:nvSpPr>
        <p:spPr/>
        <p:txBody>
          <a:bodyPr>
            <a:normAutofit fontScale="70000" lnSpcReduction="20000"/>
          </a:bodyPr>
          <a:lstStyle/>
          <a:p>
            <a:r>
              <a:rPr lang="tr-TR" b="1" dirty="0"/>
              <a:t>Daha Sabit Donanım:</a:t>
            </a:r>
            <a:r>
              <a:rPr lang="tr-TR" dirty="0"/>
              <a:t> Oyun konsolları, spesifik oyun konsolu için tasarlanmış sabit donanımı kullanır. Bu, geliştiricilerin oyunları bu donanıma en iyi şekilde optimize etmelerini sağlar, böylece oyunlar daha düşük hata oranları ve daha iyi performans sunabilir.</a:t>
            </a:r>
          </a:p>
          <a:p>
            <a:r>
              <a:rPr lang="tr-TR" b="1" dirty="0"/>
              <a:t>Özel Denetleyiciler:</a:t>
            </a:r>
            <a:r>
              <a:rPr lang="tr-TR" dirty="0"/>
              <a:t> Oyun konsolları, oyunları oynamak için özel olarak tasarlanmış denetleyicilere sahiptir. Bu, oyun deneyimini daha rahat ve özelleştirilebilir hale getirir.</a:t>
            </a:r>
          </a:p>
          <a:p>
            <a:r>
              <a:rPr lang="tr-TR" b="1" dirty="0"/>
              <a:t>Daha Büyük ve Kaliteli Oyun Kütüphanesi:</a:t>
            </a:r>
            <a:r>
              <a:rPr lang="tr-TR" dirty="0"/>
              <a:t> Konsollar, özel oyunlar ve kütüphaneleriyle tanınır. Genellikle oyun geliştiricileri, belirli konsollar için oyunlar yaparlar, bu da konsollarda oyun seçeneklerini artırır.</a:t>
            </a:r>
          </a:p>
          <a:p>
            <a:r>
              <a:rPr lang="tr-TR" b="1" dirty="0"/>
              <a:t>Oyun Geliştiricileri için Standartlar:</a:t>
            </a:r>
            <a:r>
              <a:rPr lang="tr-TR" dirty="0"/>
              <a:t> Konsollar, belirli bir donanım ve yazılım konfigürasyonu kullanır, bu nedenle geliştiriciler için standartlar belirlemek daha kolaydır. Bu, oyunlar için daha iyi optimizasyon ve daha düşük hata oranları anlamına gelir.</a:t>
            </a:r>
          </a:p>
          <a:p>
            <a:endParaRPr lang="tr-T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Resim" descr="Blue Animated illustrative roadmap graph.gif"/>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latin typeface="Arial Black" pitchFamily="34" charset="0"/>
              </a:rPr>
              <a:t>Oyun Konsollarının Dezavantajları</a:t>
            </a:r>
          </a:p>
        </p:txBody>
      </p:sp>
      <p:sp>
        <p:nvSpPr>
          <p:cNvPr id="3" name="2 İçerik Yer Tutucusu"/>
          <p:cNvSpPr>
            <a:spLocks noGrp="1"/>
          </p:cNvSpPr>
          <p:nvPr>
            <p:ph idx="1"/>
          </p:nvPr>
        </p:nvSpPr>
        <p:spPr/>
        <p:txBody>
          <a:bodyPr>
            <a:normAutofit/>
          </a:bodyPr>
          <a:lstStyle/>
          <a:p>
            <a:r>
              <a:rPr lang="tr-TR" sz="2600" b="1" dirty="0"/>
              <a:t>Fiyat:</a:t>
            </a:r>
            <a:r>
              <a:rPr lang="tr-TR" sz="2600" dirty="0"/>
              <a:t> Oyun konsolları, oyun kütüphaneleri, özel denetleyiciler ve donanım maliyetleri nedeniyle başlangıçta yüksek bir maliyetle gelirler.</a:t>
            </a:r>
          </a:p>
          <a:p>
            <a:r>
              <a:rPr lang="tr-TR" sz="2600" b="1" dirty="0"/>
              <a:t>Sabit Donanım:</a:t>
            </a:r>
            <a:r>
              <a:rPr lang="tr-TR" sz="2600" dirty="0"/>
              <a:t> Konsolların donanımı belirli bir nesil boyunca sabittir. Bu, teknolojinin hızlı ilerlemesi nedeniyle, konsolların yaşlandığında yeni oyunlar için daha az rekabetçi hale gelmesi anlamına gelir.</a:t>
            </a:r>
          </a:p>
          <a:p>
            <a:r>
              <a:rPr lang="tr-TR" sz="2600" b="1" dirty="0"/>
              <a:t>Az Çok Amaçlılık:</a:t>
            </a:r>
            <a:r>
              <a:rPr lang="tr-TR" sz="2600" dirty="0"/>
              <a:t> Konsollar, oyun dışındaki işlevlerde genellikle sınırlıdır. Özellikle oyun dışı kullanımlar için bilgisayarlar daha çok amaçlıdır.</a:t>
            </a:r>
          </a:p>
          <a:p>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latin typeface="Arial Black" pitchFamily="34" charset="0"/>
              </a:rPr>
              <a:t>Bilgisayar</a:t>
            </a:r>
          </a:p>
        </p:txBody>
      </p:sp>
      <p:sp>
        <p:nvSpPr>
          <p:cNvPr id="5" name="İçerik Yer Tutucusu 4"/>
          <p:cNvSpPr>
            <a:spLocks noGrp="1"/>
          </p:cNvSpPr>
          <p:nvPr>
            <p:ph idx="1"/>
          </p:nvPr>
        </p:nvSpPr>
        <p:spPr/>
        <p:txBody>
          <a:bodyPr>
            <a:normAutofit fontScale="92500" lnSpcReduction="20000"/>
          </a:bodyPr>
          <a:lstStyle/>
          <a:p>
            <a:pPr marL="0" indent="0">
              <a:buNone/>
            </a:pPr>
            <a:r>
              <a:rPr lang="tr-TR" dirty="0"/>
              <a:t>Bilgisayarların oyun oynama aracı olması 1950’lerde başlıyor. O zamanlar </a:t>
            </a:r>
            <a:r>
              <a:rPr lang="tr-TR" dirty="0" err="1"/>
              <a:t>mainframe</a:t>
            </a:r>
            <a:r>
              <a:rPr lang="tr-TR" dirty="0"/>
              <a:t> denilen bilgisayarlar çok büyük ve pahalı olduğundan bu oyunlar sadece akademik ve askeri alanlarda sınırlı kalıyor. </a:t>
            </a:r>
          </a:p>
          <a:p>
            <a:pPr marL="0" indent="0">
              <a:buNone/>
            </a:pPr>
            <a:endParaRPr lang="tr-TR" dirty="0"/>
          </a:p>
          <a:p>
            <a:pPr marL="0" indent="0">
              <a:buNone/>
            </a:pPr>
            <a:r>
              <a:rPr lang="tr-TR" dirty="0"/>
              <a:t>1960’larla birlikte bilgisayarlara erişim kolaylaştıkça </a:t>
            </a:r>
            <a:r>
              <a:rPr lang="tr-TR" dirty="0" err="1"/>
              <a:t>mainframelerle</a:t>
            </a:r>
            <a:r>
              <a:rPr lang="tr-TR" dirty="0"/>
              <a:t> beraber </a:t>
            </a:r>
            <a:r>
              <a:rPr lang="tr-TR" dirty="0" err="1"/>
              <a:t>minicomputer</a:t>
            </a:r>
            <a:r>
              <a:rPr lang="tr-TR" dirty="0"/>
              <a:t> denen bilgisayarlarda genellikle </a:t>
            </a:r>
            <a:r>
              <a:rPr lang="tr-TR" dirty="0" err="1"/>
              <a:t>text</a:t>
            </a:r>
            <a:r>
              <a:rPr lang="tr-TR" dirty="0"/>
              <a:t>-tabanlı oyunlar çıkmaya ve nispeten daha yaygın hale gelmeye başlıyor.</a:t>
            </a:r>
          </a:p>
        </p:txBody>
      </p:sp>
    </p:spTree>
    <p:extLst>
      <p:ext uri="{BB962C8B-B14F-4D97-AF65-F5344CB8AC3E}">
        <p14:creationId xmlns:p14="http://schemas.microsoft.com/office/powerpoint/2010/main" val="205829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err="1">
                <a:latin typeface="Arial Black" pitchFamily="34" charset="0"/>
              </a:rPr>
              <a:t>Mainframe</a:t>
            </a:r>
            <a:endParaRPr lang="tr-TR" dirty="0">
              <a:latin typeface="Arial Black" pitchFamily="34" charset="0"/>
            </a:endParaRPr>
          </a:p>
        </p:txBody>
      </p:sp>
      <p:sp>
        <p:nvSpPr>
          <p:cNvPr id="5" name="İçerik Yer Tutucusu 4"/>
          <p:cNvSpPr>
            <a:spLocks noGrp="1"/>
          </p:cNvSpPr>
          <p:nvPr>
            <p:ph sz="half" idx="1"/>
          </p:nvPr>
        </p:nvSpPr>
        <p:spPr/>
        <p:txBody>
          <a:bodyPr>
            <a:normAutofit fontScale="47500" lnSpcReduction="20000"/>
          </a:bodyPr>
          <a:lstStyle/>
          <a:p>
            <a:pPr>
              <a:buFont typeface="Wingdings" pitchFamily="2" charset="2"/>
              <a:buChar char="§"/>
            </a:pPr>
            <a:r>
              <a:rPr lang="tr-TR" dirty="0" err="1">
                <a:cs typeface="Arial" pitchFamily="34" charset="0"/>
              </a:rPr>
              <a:t>Mainframe</a:t>
            </a:r>
            <a:r>
              <a:rPr lang="tr-TR" dirty="0">
                <a:cs typeface="Arial" pitchFamily="34" charset="0"/>
              </a:rPr>
              <a:t> bilgisayarlar maliyetleri o zamanların parasıyla milyonlarca doları bulan çok pahalı ve genel olarak bir oda büyüklüğünde olan bilgisayarlardır.</a:t>
            </a:r>
          </a:p>
          <a:p>
            <a:pPr>
              <a:buFont typeface="Wingdings" pitchFamily="2" charset="2"/>
              <a:buChar char="§"/>
            </a:pPr>
            <a:endParaRPr lang="tr-TR" dirty="0">
              <a:cs typeface="Arial" pitchFamily="34" charset="0"/>
            </a:endParaRPr>
          </a:p>
          <a:p>
            <a:pPr>
              <a:buFont typeface="Wingdings" pitchFamily="2" charset="2"/>
              <a:buChar char="§"/>
            </a:pPr>
            <a:r>
              <a:rPr lang="tr-TR" dirty="0">
                <a:cs typeface="Arial" pitchFamily="34" charset="0"/>
              </a:rPr>
              <a:t>Pahalı olmalarının yanında oldukça güçlüdürler.</a:t>
            </a:r>
          </a:p>
          <a:p>
            <a:pPr>
              <a:buFont typeface="Wingdings" pitchFamily="2" charset="2"/>
              <a:buChar char="§"/>
            </a:pPr>
            <a:endParaRPr lang="tr-TR" dirty="0">
              <a:cs typeface="Arial" pitchFamily="34" charset="0"/>
            </a:endParaRPr>
          </a:p>
          <a:p>
            <a:pPr>
              <a:buFont typeface="Wingdings" pitchFamily="2" charset="2"/>
              <a:buChar char="§"/>
            </a:pPr>
            <a:r>
              <a:rPr lang="tr-TR" dirty="0" err="1">
                <a:cs typeface="Arial" pitchFamily="34" charset="0"/>
              </a:rPr>
              <a:t>Output</a:t>
            </a:r>
            <a:r>
              <a:rPr lang="tr-TR" dirty="0">
                <a:cs typeface="Arial" pitchFamily="34" charset="0"/>
              </a:rPr>
              <a:t> için bir dijital ekranları yoktur.</a:t>
            </a:r>
          </a:p>
          <a:p>
            <a:pPr>
              <a:buFont typeface="Wingdings" pitchFamily="2" charset="2"/>
              <a:buChar char="§"/>
            </a:pPr>
            <a:endParaRPr lang="tr-TR" dirty="0">
              <a:cs typeface="Arial" pitchFamily="34" charset="0"/>
            </a:endParaRPr>
          </a:p>
          <a:p>
            <a:pPr>
              <a:buFont typeface="Wingdings" pitchFamily="2" charset="2"/>
              <a:buChar char="§"/>
            </a:pPr>
            <a:r>
              <a:rPr lang="tr-TR" dirty="0">
                <a:cs typeface="Arial" pitchFamily="34" charset="0"/>
              </a:rPr>
              <a:t>Bu bilgisayarlarda </a:t>
            </a:r>
            <a:r>
              <a:rPr lang="tr-TR" dirty="0" err="1">
                <a:cs typeface="Arial" pitchFamily="34" charset="0"/>
              </a:rPr>
              <a:t>input</a:t>
            </a:r>
            <a:r>
              <a:rPr lang="tr-TR" dirty="0">
                <a:cs typeface="Arial" pitchFamily="34" charset="0"/>
              </a:rPr>
              <a:t> </a:t>
            </a:r>
            <a:r>
              <a:rPr lang="tr-TR" dirty="0" err="1">
                <a:cs typeface="Arial" pitchFamily="34" charset="0"/>
              </a:rPr>
              <a:t>teleprinter</a:t>
            </a:r>
            <a:r>
              <a:rPr lang="tr-TR" dirty="0">
                <a:cs typeface="Arial" pitchFamily="34" charset="0"/>
              </a:rPr>
              <a:t> denilen özel daktilolar kullanılarak basılan ile, </a:t>
            </a:r>
            <a:r>
              <a:rPr lang="tr-TR" dirty="0" err="1">
                <a:cs typeface="Arial" pitchFamily="34" charset="0"/>
              </a:rPr>
              <a:t>output</a:t>
            </a:r>
            <a:r>
              <a:rPr lang="tr-TR" dirty="0">
                <a:cs typeface="Arial" pitchFamily="34" charset="0"/>
              </a:rPr>
              <a:t> ise kağıda basılı bir biçimde olur. Bu yüzden oyunlar mecburiyetten genellikle </a:t>
            </a:r>
            <a:r>
              <a:rPr lang="tr-TR" dirty="0" err="1">
                <a:cs typeface="Arial" pitchFamily="34" charset="0"/>
              </a:rPr>
              <a:t>text</a:t>
            </a:r>
            <a:r>
              <a:rPr lang="tr-TR" dirty="0">
                <a:cs typeface="Arial" pitchFamily="34" charset="0"/>
              </a:rPr>
              <a:t> bazlıdır.</a:t>
            </a:r>
          </a:p>
          <a:p>
            <a:pPr>
              <a:buFont typeface="Wingdings" pitchFamily="2" charset="2"/>
              <a:buChar char="§"/>
            </a:pPr>
            <a:endParaRPr lang="tr-TR" dirty="0">
              <a:cs typeface="Arial" pitchFamily="34" charset="0"/>
            </a:endParaRPr>
          </a:p>
          <a:p>
            <a:pPr>
              <a:buFont typeface="Wingdings" pitchFamily="2" charset="2"/>
              <a:buChar char="§"/>
            </a:pPr>
            <a:r>
              <a:rPr lang="tr-TR" dirty="0">
                <a:cs typeface="Arial" pitchFamily="34" charset="0"/>
              </a:rPr>
              <a:t>1960’lara kadar tek seçenektir. 60’lı yıllardan itibaren  ise </a:t>
            </a:r>
            <a:r>
              <a:rPr lang="tr-TR" dirty="0" err="1">
                <a:cs typeface="Arial" pitchFamily="34" charset="0"/>
              </a:rPr>
              <a:t>minicomputer</a:t>
            </a:r>
            <a:r>
              <a:rPr lang="tr-TR" dirty="0">
                <a:cs typeface="Arial" pitchFamily="34" charset="0"/>
              </a:rPr>
              <a:t> türü bilgisayaralar daha popüler hale gelir.</a:t>
            </a:r>
          </a:p>
          <a:p>
            <a:pPr>
              <a:buFont typeface="Wingdings" pitchFamily="2" charset="2"/>
              <a:buChar char="§"/>
            </a:pPr>
            <a:endParaRPr lang="tr-TR" dirty="0">
              <a:cs typeface="Arial" pitchFamily="34" charset="0"/>
            </a:endParaRPr>
          </a:p>
          <a:p>
            <a:pPr>
              <a:buFont typeface="Wingdings" pitchFamily="2" charset="2"/>
              <a:buChar char="§"/>
            </a:pPr>
            <a:r>
              <a:rPr lang="tr-TR" dirty="0">
                <a:cs typeface="Arial" pitchFamily="34" charset="0"/>
              </a:rPr>
              <a:t>1964’de çıkan </a:t>
            </a:r>
            <a:r>
              <a:rPr lang="tr-TR" dirty="0" err="1">
                <a:cs typeface="Arial" pitchFamily="34" charset="0"/>
              </a:rPr>
              <a:t>The</a:t>
            </a:r>
            <a:r>
              <a:rPr lang="tr-TR" dirty="0">
                <a:cs typeface="Arial" pitchFamily="34" charset="0"/>
              </a:rPr>
              <a:t> </a:t>
            </a:r>
            <a:r>
              <a:rPr lang="tr-TR" dirty="0" err="1">
                <a:cs typeface="Arial" pitchFamily="34" charset="0"/>
              </a:rPr>
              <a:t>Summerian</a:t>
            </a:r>
            <a:r>
              <a:rPr lang="tr-TR" dirty="0">
                <a:cs typeface="Arial" pitchFamily="34" charset="0"/>
              </a:rPr>
              <a:t> Game oyunu bu tür bilgisayarlar için yazılmış oyunların bilinen örneklerindendir. </a:t>
            </a:r>
          </a:p>
          <a:p>
            <a:pPr>
              <a:buFont typeface="Wingdings" pitchFamily="2" charset="2"/>
              <a:buChar char="§"/>
            </a:pPr>
            <a:endParaRPr lang="tr-TR" dirty="0">
              <a:cs typeface="Arial" pitchFamily="34" charset="0"/>
            </a:endParaRPr>
          </a:p>
          <a:p>
            <a:pPr marL="0" indent="0">
              <a:buNone/>
            </a:pPr>
            <a:endParaRPr lang="tr-TR" dirty="0"/>
          </a:p>
        </p:txBody>
      </p:sp>
      <p:pic>
        <p:nvPicPr>
          <p:cNvPr id="7" name="İçerik Yer Tutucus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6056" y="1628800"/>
            <a:ext cx="3116228" cy="2418283"/>
          </a:xfr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4221089"/>
            <a:ext cx="3732612" cy="2232248"/>
          </a:xfrm>
          <a:prstGeom prst="rect">
            <a:avLst/>
          </a:prstGeom>
        </p:spPr>
      </p:pic>
    </p:spTree>
    <p:extLst>
      <p:ext uri="{BB962C8B-B14F-4D97-AF65-F5344CB8AC3E}">
        <p14:creationId xmlns:p14="http://schemas.microsoft.com/office/powerpoint/2010/main" val="4071478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latin typeface="Arial Black" pitchFamily="34" charset="0"/>
              </a:rPr>
              <a:t>Minicomputer</a:t>
            </a:r>
            <a:endParaRPr lang="tr-TR" dirty="0"/>
          </a:p>
        </p:txBody>
      </p:sp>
      <p:sp>
        <p:nvSpPr>
          <p:cNvPr id="3" name="İçerik Yer Tutucusu 2"/>
          <p:cNvSpPr>
            <a:spLocks noGrp="1"/>
          </p:cNvSpPr>
          <p:nvPr>
            <p:ph sz="half" idx="1"/>
          </p:nvPr>
        </p:nvSpPr>
        <p:spPr/>
        <p:txBody>
          <a:bodyPr>
            <a:normAutofit fontScale="40000" lnSpcReduction="20000"/>
          </a:bodyPr>
          <a:lstStyle/>
          <a:p>
            <a:pPr>
              <a:buFont typeface="Wingdings" pitchFamily="2" charset="2"/>
              <a:buChar char="§"/>
            </a:pPr>
            <a:r>
              <a:rPr lang="tr-TR" dirty="0">
                <a:latin typeface="Arial" pitchFamily="34" charset="0"/>
                <a:cs typeface="Arial" pitchFamily="34" charset="0"/>
              </a:rPr>
              <a:t>Kendilerinden önce gelen </a:t>
            </a:r>
            <a:r>
              <a:rPr lang="tr-TR" dirty="0" err="1">
                <a:latin typeface="Arial" pitchFamily="34" charset="0"/>
                <a:cs typeface="Arial" pitchFamily="34" charset="0"/>
              </a:rPr>
              <a:t>mainframe</a:t>
            </a:r>
            <a:r>
              <a:rPr lang="tr-TR" dirty="0">
                <a:latin typeface="Arial" pitchFamily="34" charset="0"/>
                <a:cs typeface="Arial" pitchFamily="34" charset="0"/>
              </a:rPr>
              <a:t> bilgisayarlara görece daha makul fiyatta olmalarına rağmen fiyatları hala 10bin – 20 bin dolar seviyesindedir.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err="1">
                <a:latin typeface="Arial" pitchFamily="34" charset="0"/>
                <a:cs typeface="Arial" pitchFamily="34" charset="0"/>
              </a:rPr>
              <a:t>Mainframe</a:t>
            </a:r>
            <a:r>
              <a:rPr lang="tr-TR" dirty="0">
                <a:latin typeface="Arial" pitchFamily="34" charset="0"/>
                <a:cs typeface="Arial" pitchFamily="34" charset="0"/>
              </a:rPr>
              <a:t> bilgisayarlara göre daha güçsüz ve küçüktürler. Genellikle boyutları bir dolabınki kadardır.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Genellikle tıpkı </a:t>
            </a:r>
            <a:r>
              <a:rPr lang="tr-TR" dirty="0" err="1">
                <a:latin typeface="Arial" pitchFamily="34" charset="0"/>
                <a:cs typeface="Arial" pitchFamily="34" charset="0"/>
              </a:rPr>
              <a:t>mainframeler</a:t>
            </a:r>
            <a:r>
              <a:rPr lang="tr-TR" dirty="0">
                <a:latin typeface="Arial" pitchFamily="34" charset="0"/>
                <a:cs typeface="Arial" pitchFamily="34" charset="0"/>
              </a:rPr>
              <a:t> gibi ekran kullanmazken. DEC PDP-1 için 1962 yılında geliştirilen ‘’</a:t>
            </a:r>
            <a:r>
              <a:rPr lang="tr-TR" dirty="0" err="1">
                <a:latin typeface="Arial" pitchFamily="34" charset="0"/>
                <a:cs typeface="Arial" pitchFamily="34" charset="0"/>
              </a:rPr>
              <a:t>Spacewars</a:t>
            </a:r>
            <a:r>
              <a:rPr lang="tr-TR" dirty="0">
                <a:latin typeface="Arial" pitchFamily="34" charset="0"/>
                <a:cs typeface="Arial" pitchFamily="34" charset="0"/>
              </a:rPr>
              <a:t>!’’ oyununda </a:t>
            </a:r>
            <a:r>
              <a:rPr lang="tr-TR" dirty="0" err="1">
                <a:latin typeface="Arial" pitchFamily="34" charset="0"/>
                <a:cs typeface="Arial" pitchFamily="34" charset="0"/>
              </a:rPr>
              <a:t>cathode</a:t>
            </a:r>
            <a:r>
              <a:rPr lang="tr-TR" dirty="0">
                <a:latin typeface="Arial" pitchFamily="34" charset="0"/>
                <a:cs typeface="Arial" pitchFamily="34" charset="0"/>
              </a:rPr>
              <a:t>-ray </a:t>
            </a:r>
            <a:r>
              <a:rPr lang="tr-TR" dirty="0" err="1">
                <a:latin typeface="Arial" pitchFamily="34" charset="0"/>
                <a:cs typeface="Arial" pitchFamily="34" charset="0"/>
              </a:rPr>
              <a:t>tube</a:t>
            </a:r>
            <a:r>
              <a:rPr lang="tr-TR" dirty="0">
                <a:latin typeface="Arial" pitchFamily="34" charset="0"/>
                <a:cs typeface="Arial" pitchFamily="34" charset="0"/>
              </a:rPr>
              <a:t> ekranda oynanabilen bir oyun geliştirilmiş </a:t>
            </a:r>
            <a:r>
              <a:rPr lang="tr-TR" dirty="0" err="1">
                <a:latin typeface="Arial" pitchFamily="34" charset="0"/>
                <a:cs typeface="Arial" pitchFamily="34" charset="0"/>
              </a:rPr>
              <a:t>olasa</a:t>
            </a:r>
            <a:r>
              <a:rPr lang="tr-TR" dirty="0">
                <a:latin typeface="Arial" pitchFamily="34" charset="0"/>
                <a:cs typeface="Arial" pitchFamily="34" charset="0"/>
              </a:rPr>
              <a:t> da tıpkı </a:t>
            </a:r>
            <a:r>
              <a:rPr lang="tr-TR" dirty="0" err="1">
                <a:latin typeface="Arial" pitchFamily="34" charset="0"/>
                <a:cs typeface="Arial" pitchFamily="34" charset="0"/>
              </a:rPr>
              <a:t>mainframeler</a:t>
            </a:r>
            <a:r>
              <a:rPr lang="tr-TR" dirty="0">
                <a:latin typeface="Arial" pitchFamily="34" charset="0"/>
                <a:cs typeface="Arial" pitchFamily="34" charset="0"/>
              </a:rPr>
              <a:t> gibi genellikle </a:t>
            </a:r>
            <a:r>
              <a:rPr lang="tr-TR" dirty="0" err="1">
                <a:latin typeface="Arial" pitchFamily="34" charset="0"/>
                <a:cs typeface="Arial" pitchFamily="34" charset="0"/>
              </a:rPr>
              <a:t>text</a:t>
            </a:r>
            <a:r>
              <a:rPr lang="tr-TR" dirty="0">
                <a:latin typeface="Arial" pitchFamily="34" charset="0"/>
                <a:cs typeface="Arial" pitchFamily="34" charset="0"/>
              </a:rPr>
              <a:t> tabanlı oyunlar geliştirilmiştir. </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1960 ve 1970’lerde popülerlik kazanmış. 1970’lerden sonra </a:t>
            </a:r>
            <a:r>
              <a:rPr lang="tr-TR" dirty="0" err="1">
                <a:latin typeface="Arial" pitchFamily="34" charset="0"/>
                <a:cs typeface="Arial" pitchFamily="34" charset="0"/>
              </a:rPr>
              <a:t>microcomputer</a:t>
            </a:r>
            <a:r>
              <a:rPr lang="tr-TR" dirty="0">
                <a:latin typeface="Arial" pitchFamily="34" charset="0"/>
                <a:cs typeface="Arial" pitchFamily="34" charset="0"/>
              </a:rPr>
              <a:t> (PC) türünün ortaya çıkması ile popülerliği sona ermiştir.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BU dönemde BASIC dili çıkmış ve bundan dolayı video oyunlarının sayısında bir patlama yaşanmıştır.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Bu tür bilgisayar oyunları arasında şehir kuram oyunlarının ve strateji oyunlarının atası sayılabilecek </a:t>
            </a:r>
            <a:r>
              <a:rPr lang="tr-TR" dirty="0" err="1">
                <a:latin typeface="Arial" pitchFamily="34" charset="0"/>
                <a:cs typeface="Arial" pitchFamily="34" charset="0"/>
              </a:rPr>
              <a:t>Hammurabi</a:t>
            </a:r>
            <a:r>
              <a:rPr lang="tr-TR" dirty="0">
                <a:latin typeface="Arial" pitchFamily="34" charset="0"/>
                <a:cs typeface="Arial" pitchFamily="34" charset="0"/>
              </a:rPr>
              <a:t>, 1971 yılında çıkan Star </a:t>
            </a:r>
            <a:r>
              <a:rPr lang="tr-TR" dirty="0" err="1">
                <a:latin typeface="Arial" pitchFamily="34" charset="0"/>
                <a:cs typeface="Arial" pitchFamily="34" charset="0"/>
              </a:rPr>
              <a:t>Trek</a:t>
            </a:r>
            <a:r>
              <a:rPr lang="tr-TR" dirty="0">
                <a:latin typeface="Arial" pitchFamily="34" charset="0"/>
                <a:cs typeface="Arial" pitchFamily="34" charset="0"/>
              </a:rPr>
              <a:t> ve </a:t>
            </a:r>
            <a:r>
              <a:rPr lang="tr-TR" dirty="0" err="1">
                <a:latin typeface="Arial" pitchFamily="34" charset="0"/>
                <a:cs typeface="Arial" pitchFamily="34" charset="0"/>
              </a:rPr>
              <a:t>Spacewars</a:t>
            </a:r>
            <a:r>
              <a:rPr lang="tr-TR" dirty="0">
                <a:latin typeface="Arial" pitchFamily="34" charset="0"/>
                <a:cs typeface="Arial" pitchFamily="34" charset="0"/>
              </a:rPr>
              <a:t>! Oyunlarıdır.</a:t>
            </a:r>
          </a:p>
          <a:p>
            <a:endParaRPr lang="tr-TR" dirty="0"/>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8792" y="1484784"/>
            <a:ext cx="1689968" cy="2253291"/>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933056"/>
            <a:ext cx="2042160" cy="179451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4150006"/>
            <a:ext cx="2163109" cy="157848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9081" y="1484784"/>
            <a:ext cx="2560284" cy="1440160"/>
          </a:xfrm>
          <a:prstGeom prst="rect">
            <a:avLst/>
          </a:prstGeom>
        </p:spPr>
      </p:pic>
    </p:spTree>
    <p:extLst>
      <p:ext uri="{BB962C8B-B14F-4D97-AF65-F5344CB8AC3E}">
        <p14:creationId xmlns:p14="http://schemas.microsoft.com/office/powerpoint/2010/main" val="2892101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latin typeface="Arial Black" pitchFamily="34" charset="0"/>
              </a:rPr>
              <a:t>Microcomputer</a:t>
            </a:r>
            <a:r>
              <a:rPr lang="tr-TR" dirty="0">
                <a:latin typeface="Arial Black" pitchFamily="34" charset="0"/>
              </a:rPr>
              <a:t> (PC)</a:t>
            </a:r>
          </a:p>
        </p:txBody>
      </p:sp>
      <p:sp>
        <p:nvSpPr>
          <p:cNvPr id="3" name="İçerik Yer Tutucusu 2"/>
          <p:cNvSpPr>
            <a:spLocks noGrp="1"/>
          </p:cNvSpPr>
          <p:nvPr>
            <p:ph sz="half" idx="1"/>
          </p:nvPr>
        </p:nvSpPr>
        <p:spPr/>
        <p:txBody>
          <a:bodyPr>
            <a:normAutofit fontScale="62500" lnSpcReduction="20000"/>
          </a:bodyPr>
          <a:lstStyle/>
          <a:p>
            <a:pPr>
              <a:buFont typeface="Wingdings" pitchFamily="2" charset="2"/>
              <a:buChar char="§"/>
            </a:pPr>
            <a:r>
              <a:rPr lang="tr-TR" dirty="0">
                <a:latin typeface="Arial" pitchFamily="34" charset="0"/>
                <a:cs typeface="Arial" pitchFamily="34" charset="0"/>
              </a:rPr>
              <a:t>Küçük ve ucuz bilgisayarlardır.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Mikroişlemciden oluşan bir CPU’su vardır.</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Artık RAM daha ucuz olduğu için renkli grafiklere geçilmiştir.</a:t>
            </a:r>
          </a:p>
          <a:p>
            <a:pPr marL="0" indent="0">
              <a:buNone/>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Apple 2, IBM PC, </a:t>
            </a:r>
            <a:r>
              <a:rPr lang="tr-TR" dirty="0" err="1">
                <a:latin typeface="Arial" pitchFamily="34" charset="0"/>
                <a:cs typeface="Arial" pitchFamily="34" charset="0"/>
              </a:rPr>
              <a:t>Sinclarir</a:t>
            </a:r>
            <a:r>
              <a:rPr lang="tr-TR" dirty="0">
                <a:latin typeface="Arial" pitchFamily="34" charset="0"/>
                <a:cs typeface="Arial" pitchFamily="34" charset="0"/>
              </a:rPr>
              <a:t> ZX </a:t>
            </a:r>
            <a:r>
              <a:rPr lang="tr-TR" dirty="0" err="1">
                <a:latin typeface="Arial" pitchFamily="34" charset="0"/>
                <a:cs typeface="Arial" pitchFamily="34" charset="0"/>
              </a:rPr>
              <a:t>Spectrum</a:t>
            </a:r>
            <a:r>
              <a:rPr lang="tr-TR" dirty="0">
                <a:latin typeface="Arial" pitchFamily="34" charset="0"/>
                <a:cs typeface="Arial" pitchFamily="34" charset="0"/>
              </a:rPr>
              <a:t>, </a:t>
            </a:r>
            <a:r>
              <a:rPr lang="tr-TR" dirty="0" err="1">
                <a:latin typeface="Arial" pitchFamily="34" charset="0"/>
                <a:cs typeface="Arial" pitchFamily="34" charset="0"/>
              </a:rPr>
              <a:t>Commodore</a:t>
            </a:r>
            <a:r>
              <a:rPr lang="tr-TR" dirty="0">
                <a:latin typeface="Arial" pitchFamily="34" charset="0"/>
                <a:cs typeface="Arial" pitchFamily="34" charset="0"/>
              </a:rPr>
              <a:t> 64 Bu dönemin popüler cihazlarındandır. </a:t>
            </a:r>
          </a:p>
          <a:p>
            <a:pPr>
              <a:buFont typeface="Wingdings" pitchFamily="2" charset="2"/>
              <a:buChar char="§"/>
            </a:pPr>
            <a:endParaRPr lang="tr-TR" dirty="0">
              <a:latin typeface="Arial" pitchFamily="34" charset="0"/>
              <a:cs typeface="Arial" pitchFamily="34" charset="0"/>
            </a:endParaRPr>
          </a:p>
          <a:p>
            <a:pPr>
              <a:buFont typeface="Wingdings" pitchFamily="2" charset="2"/>
              <a:buChar char="§"/>
            </a:pPr>
            <a:r>
              <a:rPr lang="tr-TR" dirty="0">
                <a:latin typeface="Arial" pitchFamily="34" charset="0"/>
                <a:cs typeface="Arial" pitchFamily="34" charset="0"/>
              </a:rPr>
              <a:t>M.U.L.E, </a:t>
            </a:r>
            <a:r>
              <a:rPr lang="tr-TR" dirty="0" err="1">
                <a:latin typeface="Arial" pitchFamily="34" charset="0"/>
                <a:cs typeface="Arial" pitchFamily="34" charset="0"/>
              </a:rPr>
              <a:t>Wolfenstein</a:t>
            </a:r>
            <a:r>
              <a:rPr lang="tr-TR" dirty="0">
                <a:latin typeface="Arial" pitchFamily="34" charset="0"/>
                <a:cs typeface="Arial" pitchFamily="34" charset="0"/>
              </a:rPr>
              <a:t> 3D, </a:t>
            </a:r>
            <a:r>
              <a:rPr lang="tr-TR" dirty="0" err="1">
                <a:latin typeface="Arial" pitchFamily="34" charset="0"/>
                <a:cs typeface="Arial" pitchFamily="34" charset="0"/>
              </a:rPr>
              <a:t>Sid</a:t>
            </a:r>
            <a:r>
              <a:rPr lang="tr-TR" dirty="0">
                <a:latin typeface="Arial" pitchFamily="34" charset="0"/>
                <a:cs typeface="Arial" pitchFamily="34" charset="0"/>
              </a:rPr>
              <a:t> </a:t>
            </a:r>
            <a:r>
              <a:rPr lang="tr-TR" dirty="0" err="1">
                <a:latin typeface="Arial" pitchFamily="34" charset="0"/>
                <a:cs typeface="Arial" pitchFamily="34" charset="0"/>
              </a:rPr>
              <a:t>Meier’s</a:t>
            </a:r>
            <a:r>
              <a:rPr lang="tr-TR" dirty="0">
                <a:latin typeface="Arial" pitchFamily="34" charset="0"/>
                <a:cs typeface="Arial" pitchFamily="34" charset="0"/>
              </a:rPr>
              <a:t> </a:t>
            </a:r>
            <a:r>
              <a:rPr lang="tr-TR" dirty="0" err="1">
                <a:latin typeface="Arial" pitchFamily="34" charset="0"/>
                <a:cs typeface="Arial" pitchFamily="34" charset="0"/>
              </a:rPr>
              <a:t>Civiliztion</a:t>
            </a:r>
            <a:r>
              <a:rPr lang="tr-TR" dirty="0">
                <a:latin typeface="Arial" pitchFamily="34" charset="0"/>
                <a:cs typeface="Arial" pitchFamily="34" charset="0"/>
              </a:rPr>
              <a:t> ve </a:t>
            </a:r>
            <a:r>
              <a:rPr lang="tr-TR" dirty="0" err="1">
                <a:latin typeface="Arial" pitchFamily="34" charset="0"/>
                <a:cs typeface="Arial" pitchFamily="34" charset="0"/>
              </a:rPr>
              <a:t>Doom</a:t>
            </a:r>
            <a:r>
              <a:rPr lang="tr-TR" dirty="0">
                <a:latin typeface="Arial" pitchFamily="34" charset="0"/>
                <a:cs typeface="Arial" pitchFamily="34" charset="0"/>
              </a:rPr>
              <a:t> gibi oyun tarihinin efsane kabul edilen oyunları bu dönemde çıkmışlardır.</a:t>
            </a:r>
            <a:endParaRPr lang="tr-TR" dirty="0"/>
          </a:p>
          <a:p>
            <a:endParaRPr lang="tr-TR" dirty="0"/>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628800"/>
            <a:ext cx="2012032" cy="1643830"/>
          </a:xfr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573016"/>
            <a:ext cx="2016224" cy="126014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712" y="1556793"/>
            <a:ext cx="2267744" cy="1664926"/>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728" y="3573016"/>
            <a:ext cx="1979712" cy="1319808"/>
          </a:xfrm>
          <a:prstGeom prst="rect">
            <a:avLst/>
          </a:prstGeom>
        </p:spPr>
      </p:pic>
    </p:spTree>
    <p:extLst>
      <p:ext uri="{BB962C8B-B14F-4D97-AF65-F5344CB8AC3E}">
        <p14:creationId xmlns:p14="http://schemas.microsoft.com/office/powerpoint/2010/main" val="2174449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latin typeface="Arial Black" pitchFamily="34" charset="0"/>
              </a:rPr>
              <a:t>Taşınabilir Bilgisayarlar</a:t>
            </a:r>
          </a:p>
        </p:txBody>
      </p:sp>
      <p:sp>
        <p:nvSpPr>
          <p:cNvPr id="5" name="4 İçerik Yer Tutucusu"/>
          <p:cNvSpPr>
            <a:spLocks noGrp="1"/>
          </p:cNvSpPr>
          <p:nvPr>
            <p:ph sz="half" idx="1"/>
          </p:nvPr>
        </p:nvSpPr>
        <p:spPr>
          <a:xfrm>
            <a:off x="457200" y="1600200"/>
            <a:ext cx="4038600" cy="4972072"/>
          </a:xfrm>
        </p:spPr>
        <p:txBody>
          <a:bodyPr>
            <a:normAutofit lnSpcReduction="10000"/>
          </a:bodyPr>
          <a:lstStyle/>
          <a:p>
            <a:r>
              <a:rPr lang="tr-TR" sz="1200" dirty="0">
                <a:latin typeface="Arial" pitchFamily="34" charset="0"/>
                <a:cs typeface="Arial" pitchFamily="34" charset="0"/>
              </a:rPr>
              <a:t>1980’lerde kişisel bilgisayarların gelişmeye başlamasıyla paralel olarak bunları taşınabilir hale getirme fikride oldukça yaygınlaştı ve denenmeye başladı.</a:t>
            </a:r>
          </a:p>
          <a:p>
            <a:endParaRPr lang="tr-TR" sz="1200" dirty="0">
              <a:latin typeface="Arial" pitchFamily="34" charset="0"/>
              <a:cs typeface="Arial" pitchFamily="34" charset="0"/>
            </a:endParaRPr>
          </a:p>
          <a:p>
            <a:r>
              <a:rPr lang="tr-TR" sz="1200" dirty="0">
                <a:latin typeface="Arial" pitchFamily="34" charset="0"/>
                <a:cs typeface="Arial" pitchFamily="34" charset="0"/>
              </a:rPr>
              <a:t>1975’te çıkan IBM 5100, birçok kişi tarafından ilk “taşınabilir” bilgisayar olarak kabul edildi, ancak 24 kiloydu ve </a:t>
            </a:r>
            <a:r>
              <a:rPr lang="tr-TR" sz="1200" dirty="0" err="1">
                <a:latin typeface="Arial" pitchFamily="34" charset="0"/>
                <a:cs typeface="Arial" pitchFamily="34" charset="0"/>
              </a:rPr>
              <a:t>nispetende</a:t>
            </a:r>
            <a:r>
              <a:rPr lang="tr-TR" sz="1200" dirty="0">
                <a:latin typeface="Arial" pitchFamily="34" charset="0"/>
                <a:cs typeface="Arial" pitchFamily="34" charset="0"/>
              </a:rPr>
              <a:t> oldukça büyük bir alan kaplıyordu.</a:t>
            </a:r>
          </a:p>
          <a:p>
            <a:endParaRPr lang="tr-TR" sz="1200" dirty="0">
              <a:latin typeface="Arial" pitchFamily="34" charset="0"/>
              <a:cs typeface="Arial" pitchFamily="34" charset="0"/>
            </a:endParaRPr>
          </a:p>
          <a:p>
            <a:r>
              <a:rPr lang="tr-TR" sz="1200" dirty="0">
                <a:latin typeface="Arial" pitchFamily="34" charset="0"/>
                <a:cs typeface="Arial" pitchFamily="34" charset="0"/>
              </a:rPr>
              <a:t>1981 yılında “</a:t>
            </a:r>
            <a:r>
              <a:rPr lang="tr-TR" sz="1200" dirty="0" err="1">
                <a:latin typeface="Arial" pitchFamily="34" charset="0"/>
                <a:cs typeface="Arial" pitchFamily="34" charset="0"/>
              </a:rPr>
              <a:t>Osborne</a:t>
            </a:r>
            <a:r>
              <a:rPr lang="tr-TR" sz="1200" dirty="0">
                <a:latin typeface="Arial" pitchFamily="34" charset="0"/>
                <a:cs typeface="Arial" pitchFamily="34" charset="0"/>
              </a:rPr>
              <a:t> 1” ticari olarak kısa süreli başarılı olabilmiş ilk taşınabilir ve seri üretimi yapılan bilgisayar oldu fakat yine hem çok ağırdı hem de şirket iki yıl içinde iflas ettiği için devam ettirilemedi.</a:t>
            </a:r>
          </a:p>
          <a:p>
            <a:endParaRPr lang="tr-TR" sz="1200" dirty="0">
              <a:latin typeface="Arial" pitchFamily="34" charset="0"/>
              <a:cs typeface="Arial" pitchFamily="34" charset="0"/>
            </a:endParaRPr>
          </a:p>
          <a:p>
            <a:r>
              <a:rPr lang="tr-TR" sz="1200" dirty="0">
                <a:latin typeface="Arial" pitchFamily="34" charset="0"/>
                <a:cs typeface="Arial" pitchFamily="34" charset="0"/>
              </a:rPr>
              <a:t>1982 yılımda “</a:t>
            </a:r>
            <a:r>
              <a:rPr lang="tr-TR" sz="1200" dirty="0" err="1">
                <a:latin typeface="Arial" pitchFamily="34" charset="0"/>
                <a:cs typeface="Arial" pitchFamily="34" charset="0"/>
              </a:rPr>
              <a:t>Grid</a:t>
            </a:r>
            <a:r>
              <a:rPr lang="tr-TR" sz="1200" dirty="0">
                <a:latin typeface="Arial" pitchFamily="34" charset="0"/>
                <a:cs typeface="Arial" pitchFamily="34" charset="0"/>
              </a:rPr>
              <a:t> </a:t>
            </a:r>
            <a:r>
              <a:rPr lang="tr-TR" sz="1200" dirty="0" err="1">
                <a:latin typeface="Arial" pitchFamily="34" charset="0"/>
                <a:cs typeface="Arial" pitchFamily="34" charset="0"/>
              </a:rPr>
              <a:t>Systems</a:t>
            </a:r>
            <a:r>
              <a:rPr lang="tr-TR" sz="1200" dirty="0">
                <a:latin typeface="Arial" pitchFamily="34" charset="0"/>
                <a:cs typeface="Arial" pitchFamily="34" charset="0"/>
              </a:rPr>
              <a:t>” tarafından üretilen “</a:t>
            </a:r>
            <a:r>
              <a:rPr lang="tr-TR" sz="1200" dirty="0" err="1">
                <a:latin typeface="Arial" pitchFamily="34" charset="0"/>
                <a:cs typeface="Arial" pitchFamily="34" charset="0"/>
              </a:rPr>
              <a:t>Grid</a:t>
            </a:r>
            <a:r>
              <a:rPr lang="tr-TR" sz="1200" dirty="0">
                <a:latin typeface="Arial" pitchFamily="34" charset="0"/>
                <a:cs typeface="Arial" pitchFamily="34" charset="0"/>
              </a:rPr>
              <a:t> </a:t>
            </a:r>
            <a:r>
              <a:rPr lang="tr-TR" sz="1200" dirty="0" err="1">
                <a:latin typeface="Arial" pitchFamily="34" charset="0"/>
                <a:cs typeface="Arial" pitchFamily="34" charset="0"/>
              </a:rPr>
              <a:t>Compass</a:t>
            </a:r>
            <a:r>
              <a:rPr lang="tr-TR" sz="1200" dirty="0">
                <a:latin typeface="Arial" pitchFamily="34" charset="0"/>
                <a:cs typeface="Arial" pitchFamily="34" charset="0"/>
              </a:rPr>
              <a:t>”, gerçek anlamda bir “laptop” bilgisayara çok yakındı ve katlanabilir bir tasarıma sahipti.</a:t>
            </a:r>
          </a:p>
          <a:p>
            <a:endParaRPr lang="tr-TR" sz="1200" dirty="0">
              <a:latin typeface="Arial" pitchFamily="34" charset="0"/>
              <a:cs typeface="Arial" pitchFamily="34" charset="0"/>
            </a:endParaRPr>
          </a:p>
          <a:p>
            <a:r>
              <a:rPr lang="tr-TR" sz="1200" dirty="0">
                <a:latin typeface="Arial" pitchFamily="34" charset="0"/>
                <a:cs typeface="Arial" pitchFamily="34" charset="0"/>
              </a:rPr>
              <a:t>Modern laptoplara benzeyen ilk gerçek laptoplar ise 1990’ların ortalarından itibaren üretilmeye başlandı. Bunlar eski örneklerine göre daha hafif, ince ve de katlanıp taşınabilen modeller olarak piyasaya sürüldü.</a:t>
            </a:r>
          </a:p>
        </p:txBody>
      </p:sp>
      <p:pic>
        <p:nvPicPr>
          <p:cNvPr id="7" name="6 İçerik Yer Tutucusu" descr="medium_100901_4.jpg"/>
          <p:cNvPicPr>
            <a:picLocks noGrp="1" noChangeAspect="1"/>
          </p:cNvPicPr>
          <p:nvPr>
            <p:ph sz="half" idx="2"/>
          </p:nvPr>
        </p:nvPicPr>
        <p:blipFill>
          <a:blip r:embed="rId2"/>
          <a:stretch>
            <a:fillRect/>
          </a:stretch>
        </p:blipFill>
        <p:spPr>
          <a:xfrm>
            <a:off x="4714876" y="2285992"/>
            <a:ext cx="4156596" cy="271759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C5C824-C205-7445-EC5A-C313DE83B0F9}"/>
              </a:ext>
            </a:extLst>
          </p:cNvPr>
          <p:cNvSpPr>
            <a:spLocks noGrp="1"/>
          </p:cNvSpPr>
          <p:nvPr>
            <p:ph type="title"/>
          </p:nvPr>
        </p:nvSpPr>
        <p:spPr/>
        <p:txBody>
          <a:bodyPr>
            <a:normAutofit fontScale="90000"/>
          </a:bodyPr>
          <a:lstStyle/>
          <a:p>
            <a:r>
              <a:rPr lang="en-US" dirty="0"/>
              <a:t>G</a:t>
            </a:r>
            <a:r>
              <a:rPr lang="tr-TR" dirty="0"/>
              <a:t>ünümüz Kişisel Bilgisayarları ve Dizüstü Bilgisayarlar</a:t>
            </a:r>
          </a:p>
        </p:txBody>
      </p:sp>
      <p:sp>
        <p:nvSpPr>
          <p:cNvPr id="3" name="İçerik Yer Tutucusu 2">
            <a:extLst>
              <a:ext uri="{FF2B5EF4-FFF2-40B4-BE49-F238E27FC236}">
                <a16:creationId xmlns:a16="http://schemas.microsoft.com/office/drawing/2014/main" id="{54416909-B9B9-5FA4-BB93-547DE033AE18}"/>
              </a:ext>
            </a:extLst>
          </p:cNvPr>
          <p:cNvSpPr>
            <a:spLocks noGrp="1"/>
          </p:cNvSpPr>
          <p:nvPr>
            <p:ph sz="half" idx="1"/>
          </p:nvPr>
        </p:nvSpPr>
        <p:spPr/>
        <p:txBody>
          <a:bodyPr>
            <a:normAutofit lnSpcReduction="10000"/>
          </a:bodyPr>
          <a:lstStyle/>
          <a:p>
            <a:r>
              <a:rPr lang="tr-TR" sz="1600" dirty="0"/>
              <a:t>2000’li yıllara geçilmesiyle birlikte hem kişisel bilgisayarlar hem de dizüstü bilgisayarlar modern hallerini almaya başlamışlardır.</a:t>
            </a:r>
          </a:p>
          <a:p>
            <a:endParaRPr lang="tr-TR" sz="1600" dirty="0"/>
          </a:p>
          <a:p>
            <a:r>
              <a:rPr lang="tr-TR" sz="1600" dirty="0"/>
              <a:t>Artık donanım olarak bir çok açıdan gelişmişlerdir. Yüksek grafikli oyunlar bu platformlar vasıtasıyla oynanmaya başlamış ve günümüze kadar da oyun oynama platformları arasında kullanıcılar arasındaki popülerliğini hiç kaybetmemiştir. </a:t>
            </a:r>
          </a:p>
          <a:p>
            <a:endParaRPr lang="tr-TR" sz="1600" dirty="0"/>
          </a:p>
          <a:p>
            <a:r>
              <a:rPr lang="tr-TR" sz="1600" dirty="0"/>
              <a:t>Modern bilgisayarların gelişimi ile birlikte daha kaliteli oyunlar ortaya çıkmaya başlamış, ve daha kaliteli oyunlarda bilgisayarların sürekli kendini geliştirmesine yol açmıştır.</a:t>
            </a:r>
          </a:p>
        </p:txBody>
      </p:sp>
      <p:pic>
        <p:nvPicPr>
          <p:cNvPr id="6" name="İçerik Yer Tutucusu 5">
            <a:extLst>
              <a:ext uri="{FF2B5EF4-FFF2-40B4-BE49-F238E27FC236}">
                <a16:creationId xmlns:a16="http://schemas.microsoft.com/office/drawing/2014/main" id="{60AA334B-A585-1780-049C-44AAD771C66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72896"/>
            <a:ext cx="4038600" cy="2980570"/>
          </a:xfrm>
        </p:spPr>
      </p:pic>
    </p:spTree>
    <p:extLst>
      <p:ext uri="{BB962C8B-B14F-4D97-AF65-F5344CB8AC3E}">
        <p14:creationId xmlns:p14="http://schemas.microsoft.com/office/powerpoint/2010/main" val="476645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3200" dirty="0">
                <a:latin typeface="Arial Black" pitchFamily="34" charset="0"/>
              </a:rPr>
              <a:t>Oyun Oynama Platformu Olarak Bilgisayarların Avantajları ve Dezavantajları</a:t>
            </a:r>
          </a:p>
        </p:txBody>
      </p:sp>
      <p:sp>
        <p:nvSpPr>
          <p:cNvPr id="3" name="2 İçerik Yer Tutucusu"/>
          <p:cNvSpPr>
            <a:spLocks noGrp="1"/>
          </p:cNvSpPr>
          <p:nvPr>
            <p:ph sz="half" idx="1"/>
          </p:nvPr>
        </p:nvSpPr>
        <p:spPr/>
        <p:txBody>
          <a:bodyPr anchor="ctr">
            <a:normAutofit fontScale="70000" lnSpcReduction="20000"/>
          </a:bodyPr>
          <a:lstStyle/>
          <a:p>
            <a:r>
              <a:rPr lang="tr-TR" sz="2900" b="1" dirty="0"/>
              <a:t>Avantajları</a:t>
            </a:r>
          </a:p>
          <a:p>
            <a:r>
              <a:rPr lang="tr-TR" sz="2000" b="1" dirty="0"/>
              <a:t>Yüksek Performans</a:t>
            </a:r>
            <a:r>
              <a:rPr lang="tr-TR" sz="2000" dirty="0"/>
              <a:t>: Bilgisayarlar, güçlü işlemciler, yüksek performanslı grafik kartları ve büyük miktarlarda bellek ile oyunların yüksek çözünürlüklerde ve yüksek kare hızlarında çalışmasını sağlar.</a:t>
            </a:r>
          </a:p>
          <a:p>
            <a:r>
              <a:rPr lang="tr-TR" sz="2000" b="1" dirty="0"/>
              <a:t>Çeşitli Oyun Kütüphanesi</a:t>
            </a:r>
            <a:r>
              <a:rPr lang="tr-TR" sz="2000" dirty="0"/>
              <a:t>: Bilgisayarlar, büyük bir oyun kütüphanesine erişim sağlar. Klasik PC oyunlarından bağımsız geliştiricilerin oyunlarına kadar geniş bir yelpazede oyunlar mevcuttur.</a:t>
            </a:r>
          </a:p>
          <a:p>
            <a:r>
              <a:rPr lang="tr-TR" sz="2000" b="1" dirty="0" err="1"/>
              <a:t>Modding</a:t>
            </a:r>
            <a:r>
              <a:rPr lang="tr-TR" sz="2000" b="1" dirty="0"/>
              <a:t> ve Özelleştirme</a:t>
            </a:r>
            <a:r>
              <a:rPr lang="tr-TR" sz="2000" dirty="0"/>
              <a:t>: Bilgisayar oyunları genellikle </a:t>
            </a:r>
            <a:r>
              <a:rPr lang="tr-TR" sz="2000" dirty="0" err="1"/>
              <a:t>modifiye</a:t>
            </a:r>
            <a:r>
              <a:rPr lang="tr-TR" sz="2000" dirty="0"/>
              <a:t> edilebilir, ve oyuncular oyunları özelleştirebilirler. </a:t>
            </a:r>
            <a:r>
              <a:rPr lang="tr-TR" sz="2000" dirty="0" err="1"/>
              <a:t>Modlar</a:t>
            </a:r>
            <a:r>
              <a:rPr lang="tr-TR" sz="2000" dirty="0"/>
              <a:t>, oyuncuların oyun deneyimini genişletmelerine olanak tanır.</a:t>
            </a:r>
          </a:p>
          <a:p>
            <a:r>
              <a:rPr lang="tr-TR" sz="2000" b="1" dirty="0"/>
              <a:t>Çevrimiçi Topluluklar</a:t>
            </a:r>
            <a:r>
              <a:rPr lang="tr-TR" sz="2000" dirty="0"/>
              <a:t>: Bilgisayar oyunlarında, çevrimiçi çok oyunculu oyunlar ve topluluklar geniş bir şekilde bulunur. E-spor etkinlikleri ve turnuvalar da popülerdir.</a:t>
            </a:r>
          </a:p>
          <a:p>
            <a:r>
              <a:rPr lang="tr-TR" sz="2000" b="1" dirty="0"/>
              <a:t>Çok Amaçlı Kullanım</a:t>
            </a:r>
            <a:r>
              <a:rPr lang="tr-TR" sz="2000" dirty="0"/>
              <a:t>: Bilgisayarlar, oyun oynamanın ötesinde, iş, eğitim, medya tüketimi ve daha fazlası için kullanılabilir.</a:t>
            </a:r>
          </a:p>
          <a:p>
            <a:endParaRPr lang="tr-TR" sz="2000" b="1" dirty="0"/>
          </a:p>
        </p:txBody>
      </p:sp>
      <p:sp>
        <p:nvSpPr>
          <p:cNvPr id="4" name="3 İçerik Yer Tutucusu"/>
          <p:cNvSpPr>
            <a:spLocks noGrp="1"/>
          </p:cNvSpPr>
          <p:nvPr>
            <p:ph sz="half" idx="2"/>
          </p:nvPr>
        </p:nvSpPr>
        <p:spPr/>
        <p:txBody>
          <a:bodyPr>
            <a:normAutofit fontScale="70000" lnSpcReduction="20000"/>
          </a:bodyPr>
          <a:lstStyle/>
          <a:p>
            <a:r>
              <a:rPr lang="tr-TR" b="1" dirty="0"/>
              <a:t>Dezavantajları</a:t>
            </a:r>
          </a:p>
          <a:p>
            <a:r>
              <a:rPr lang="tr-TR" sz="2000" b="1" dirty="0"/>
              <a:t>Yüksek Maliyet</a:t>
            </a:r>
            <a:r>
              <a:rPr lang="tr-TR" sz="2000" dirty="0"/>
              <a:t>: Yüksek performanslı bir oyun bilgisayarı inşa etmek pahalı olabilir, özellikle son teknolojiye sahip bileşenlerle.</a:t>
            </a:r>
          </a:p>
          <a:p>
            <a:endParaRPr lang="tr-TR" sz="2000" dirty="0"/>
          </a:p>
          <a:p>
            <a:r>
              <a:rPr lang="tr-TR" sz="2000" b="1" dirty="0"/>
              <a:t>Teknik Zorluklar</a:t>
            </a:r>
            <a:r>
              <a:rPr lang="tr-TR" sz="2000" dirty="0"/>
              <a:t>: Bilgisayarlar, sürücü güncellemeleri, uyumsuzluk sorunları ve hata ayıklama gerektirebilir.</a:t>
            </a:r>
          </a:p>
          <a:p>
            <a:endParaRPr lang="tr-TR" sz="2000" dirty="0"/>
          </a:p>
          <a:p>
            <a:r>
              <a:rPr lang="tr-TR" sz="2000" b="1" dirty="0"/>
              <a:t>Taşınabilirlik Sorunu</a:t>
            </a:r>
            <a:r>
              <a:rPr lang="tr-TR" sz="2000" dirty="0"/>
              <a:t>: Bilgisayarlar, mobil oyun cihazları veya oyun konsolları kadar taşınabilir değildir.</a:t>
            </a:r>
          </a:p>
          <a:p>
            <a:endParaRPr lang="tr-TR" b="1" dirty="0"/>
          </a:p>
          <a:p>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Taşınabilir Oyun Cihazları ve Mobil Oyun Cihazlarına Geçiş</a:t>
            </a:r>
          </a:p>
        </p:txBody>
      </p:sp>
      <p:sp>
        <p:nvSpPr>
          <p:cNvPr id="3" name="2 İçerik Yer Tutucusu"/>
          <p:cNvSpPr>
            <a:spLocks noGrp="1"/>
          </p:cNvSpPr>
          <p:nvPr>
            <p:ph idx="1"/>
          </p:nvPr>
        </p:nvSpPr>
        <p:spPr/>
        <p:txBody>
          <a:bodyPr>
            <a:normAutofit/>
          </a:bodyPr>
          <a:lstStyle/>
          <a:p>
            <a:r>
              <a:rPr lang="tr-TR" sz="2400" dirty="0"/>
              <a:t>Günümüz anlayışı ile mobil oyun cihazlarına geçmeden önce atası sayılabilecek taşınabilir oyun konsollarını inceleyelim.</a:t>
            </a:r>
          </a:p>
          <a:p>
            <a:endParaRPr lang="tr-TR" sz="2400" dirty="0"/>
          </a:p>
          <a:p>
            <a:r>
              <a:rPr lang="tr-TR" sz="2400" b="1" dirty="0"/>
              <a:t>Taşınabilir oyun konsolu</a:t>
            </a:r>
            <a:r>
              <a:rPr lang="tr-TR" sz="2400" dirty="0"/>
              <a:t>, dahili bir ekran, oyun kontrolleri ve hoparlörler içeren küçük, elde taşınabilir bağımsız bir </a:t>
            </a:r>
            <a:r>
              <a:rPr lang="tr-TR" sz="2400" dirty="0">
                <a:hlinkClick r:id="rId2"/>
              </a:rPr>
              <a:t>video oyunu konsoludur</a:t>
            </a:r>
            <a:r>
              <a:rPr lang="tr-TR" sz="2400" dirty="0"/>
              <a:t>.</a:t>
            </a:r>
            <a:r>
              <a:rPr lang="tr-TR" sz="2400" baseline="30000" dirty="0">
                <a:hlinkClick r:id="rId3"/>
              </a:rPr>
              <a:t>[1]</a:t>
            </a:r>
            <a:r>
              <a:rPr lang="tr-TR" sz="2400" dirty="0"/>
              <a:t> Taşınabilir oyun konsolları, ev video oyun konsollarından daha küçük olup konsol, ekran, hoparlörler ve kontrolleri tek bir ünitede barındırır ve bu sayede herhangi bir zamanda veya yerde kullanılabilmektedir.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İlk Taşınabilir Oyun Konsolu</a:t>
            </a:r>
          </a:p>
        </p:txBody>
      </p:sp>
      <p:pic>
        <p:nvPicPr>
          <p:cNvPr id="5" name="4 İçerik Yer Tutucusu" descr="Mattel_Electronics_Auto_Race,_No._9879,_Red_LED,_Made_In_Hong_Kong,_Copyright_1976_(LED_Handheld_Electronic_Game).jpg"/>
          <p:cNvPicPr>
            <a:picLocks noGrp="1" noChangeAspect="1"/>
          </p:cNvPicPr>
          <p:nvPr>
            <p:ph idx="1"/>
          </p:nvPr>
        </p:nvPicPr>
        <p:blipFill>
          <a:blip r:embed="rId2"/>
          <a:stretch>
            <a:fillRect/>
          </a:stretch>
        </p:blipFill>
        <p:spPr>
          <a:xfrm>
            <a:off x="4429124" y="857232"/>
            <a:ext cx="3829533" cy="4856544"/>
          </a:xfrm>
        </p:spPr>
      </p:pic>
      <p:sp>
        <p:nvSpPr>
          <p:cNvPr id="4" name="3 Metin Yer Tutucusu"/>
          <p:cNvSpPr>
            <a:spLocks noGrp="1"/>
          </p:cNvSpPr>
          <p:nvPr>
            <p:ph type="body" sz="half" idx="2"/>
          </p:nvPr>
        </p:nvSpPr>
        <p:spPr/>
        <p:txBody>
          <a:bodyPr/>
          <a:lstStyle/>
          <a:p>
            <a:r>
              <a:rPr lang="tr-TR" dirty="0" err="1"/>
              <a:t>Mattel</a:t>
            </a:r>
            <a:r>
              <a:rPr lang="tr-TR" dirty="0"/>
              <a:t> </a:t>
            </a:r>
            <a:r>
              <a:rPr lang="tr-TR" dirty="0" err="1"/>
              <a:t>Electronics</a:t>
            </a:r>
            <a:r>
              <a:rPr lang="tr-TR" dirty="0"/>
              <a:t>, </a:t>
            </a:r>
            <a:r>
              <a:rPr lang="tr-TR" dirty="0" err="1"/>
              <a:t>Auto</a:t>
            </a:r>
            <a:r>
              <a:rPr lang="tr-TR" dirty="0"/>
              <a:t> </a:t>
            </a:r>
            <a:r>
              <a:rPr lang="tr-TR" dirty="0" err="1"/>
              <a:t>Race</a:t>
            </a:r>
            <a:r>
              <a:rPr lang="tr-TR" dirty="0"/>
              <a:t> adı altında 1976 yılında elde taşınan elektronik oyun olarak piyasaya sundu.</a:t>
            </a:r>
          </a:p>
          <a:p>
            <a:endParaRPr lang="tr-TR" dirty="0"/>
          </a:p>
          <a:p>
            <a:r>
              <a:rPr lang="tr-TR" dirty="0"/>
              <a:t>Kontroller ve açma/kapama düğmesi dışında hiçbir mekanik elemanı yoktur.</a:t>
            </a:r>
          </a:p>
          <a:p>
            <a:endParaRPr lang="tr-TR" dirty="0"/>
          </a:p>
          <a:p>
            <a:r>
              <a:rPr lang="tr-TR" dirty="0"/>
              <a:t>Daha sonra, </a:t>
            </a:r>
            <a:r>
              <a:rPr lang="tr-TR" dirty="0" err="1"/>
              <a:t>Coleco</a:t>
            </a:r>
            <a:r>
              <a:rPr lang="tr-TR" dirty="0"/>
              <a:t> ve </a:t>
            </a:r>
            <a:r>
              <a:rPr lang="tr-TR" dirty="0" err="1"/>
              <a:t>Milton</a:t>
            </a:r>
            <a:r>
              <a:rPr lang="tr-TR" dirty="0"/>
              <a:t> </a:t>
            </a:r>
            <a:r>
              <a:rPr lang="tr-TR" dirty="0" err="1"/>
              <a:t>Bradley</a:t>
            </a:r>
            <a:r>
              <a:rPr lang="tr-TR" dirty="0"/>
              <a:t> de dahil olmak üzere birçok şirket tek oyunlu, hafif masa üstü veya taşınabilir elektronik oyun cihazları üretti.  Değiştirilebilir oyunları olan en eski gerçek taşınabilir oyun konsolu 1979'da </a:t>
            </a:r>
            <a:r>
              <a:rPr lang="tr-TR" dirty="0" err="1"/>
              <a:t>Milton</a:t>
            </a:r>
            <a:r>
              <a:rPr lang="tr-TR" dirty="0"/>
              <a:t> </a:t>
            </a:r>
            <a:r>
              <a:rPr lang="tr-TR" dirty="0" err="1"/>
              <a:t>Bradley</a:t>
            </a:r>
            <a:r>
              <a:rPr lang="tr-TR" dirty="0"/>
              <a:t> </a:t>
            </a:r>
            <a:r>
              <a:rPr lang="tr-TR" dirty="0" err="1"/>
              <a:t>Microvision'dur</a:t>
            </a:r>
            <a:r>
              <a:rPr lang="tr-TR" dirty="0"/>
              <a:t>.</a:t>
            </a:r>
          </a:p>
          <a:p>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normAutofit fontScale="90000"/>
          </a:bodyPr>
          <a:lstStyle/>
          <a:p>
            <a:r>
              <a:rPr lang="tr-TR" dirty="0">
                <a:latin typeface="Arial Black" pitchFamily="34" charset="0"/>
              </a:rPr>
              <a:t>Video Oyunlarının Gelişimi</a:t>
            </a:r>
          </a:p>
        </p:txBody>
      </p:sp>
      <p:sp>
        <p:nvSpPr>
          <p:cNvPr id="6" name="5 İçerik Yer Tutucusu"/>
          <p:cNvSpPr>
            <a:spLocks noGrp="1"/>
          </p:cNvSpPr>
          <p:nvPr>
            <p:ph idx="1"/>
          </p:nvPr>
        </p:nvSpPr>
        <p:spPr/>
        <p:txBody>
          <a:bodyPr>
            <a:normAutofit fontScale="77500" lnSpcReduction="20000"/>
          </a:bodyPr>
          <a:lstStyle/>
          <a:p>
            <a:r>
              <a:rPr lang="tr-TR" dirty="0"/>
              <a:t>Video oyunları dünyadaki önemli eğlence araçlarından biridir. Dijital oyun olarak da adlandırılabilecek bu yazılımlar, gelişen bilgi ve iletişim teknolojisi sayesinde her geçen gün ekonomik büyüklüğünü ve kullanıcı sayısını artırmaktadır.</a:t>
            </a:r>
          </a:p>
          <a:p>
            <a:r>
              <a:rPr lang="tr-TR" dirty="0"/>
              <a:t> Kullanım yeri olarak PC, Konsol ve Mobile şeklinde sınıflandırılan bu yazılımlar, sosyal ağları, çevre birimleri ve diğer alt sektörleri ile büyük bir sektör oluşturmaktadır.</a:t>
            </a:r>
          </a:p>
          <a:p>
            <a:r>
              <a:rPr lang="tr-TR" dirty="0"/>
              <a:t> Video oyunları tahmin edilebileceği üzere bilgisayarlara paralel olarak ortaya çıkmış ve gelişmiştir. İlk örnekleri OXO, </a:t>
            </a:r>
            <a:r>
              <a:rPr lang="tr-TR" dirty="0" err="1"/>
              <a:t>Tennis</a:t>
            </a:r>
            <a:r>
              <a:rPr lang="tr-TR" dirty="0"/>
              <a:t> </a:t>
            </a:r>
            <a:r>
              <a:rPr lang="tr-TR" dirty="0" err="1"/>
              <a:t>for</a:t>
            </a:r>
            <a:r>
              <a:rPr lang="tr-TR" dirty="0"/>
              <a:t> </a:t>
            </a:r>
            <a:r>
              <a:rPr lang="tr-TR" dirty="0" err="1"/>
              <a:t>Two</a:t>
            </a:r>
            <a:r>
              <a:rPr lang="tr-TR" dirty="0"/>
              <a:t> ve </a:t>
            </a:r>
            <a:r>
              <a:rPr lang="tr-TR" dirty="0" err="1"/>
              <a:t>Spacewar</a:t>
            </a:r>
            <a:r>
              <a:rPr lang="tr-TR" dirty="0"/>
              <a:t> gibi basit örnekler olurken, günümüzde, programcı, grafiker, animasyoncu, müzisyen, yönetmen gibi yüzlerce çalışanın birlikte geliştirdiği, milyonluk bütçeli yapımlar haline gelmişlerdir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666666.png"/>
          <p:cNvPicPr>
            <a:picLocks noGrp="1" noChangeAspect="1"/>
          </p:cNvPicPr>
          <p:nvPr>
            <p:ph idx="1"/>
          </p:nvPr>
        </p:nvPicPr>
        <p:blipFill>
          <a:blip r:embed="rId2"/>
          <a:stretch>
            <a:fillRect/>
          </a:stretch>
        </p:blipFill>
        <p:spPr>
          <a:xfrm>
            <a:off x="3571868" y="857232"/>
            <a:ext cx="5111750" cy="5044564"/>
          </a:xfrm>
        </p:spPr>
      </p:pic>
      <p:sp>
        <p:nvSpPr>
          <p:cNvPr id="4" name="3 Metin Yer Tutucusu"/>
          <p:cNvSpPr>
            <a:spLocks noGrp="1"/>
          </p:cNvSpPr>
          <p:nvPr>
            <p:ph type="body" sz="half" idx="2"/>
          </p:nvPr>
        </p:nvSpPr>
        <p:spPr/>
        <p:txBody>
          <a:bodyPr anchor="ctr"/>
          <a:lstStyle/>
          <a:p>
            <a:r>
              <a:rPr lang="tr-TR" dirty="0" err="1"/>
              <a:t>Nintendo</a:t>
            </a:r>
            <a:r>
              <a:rPr lang="tr-TR" dirty="0"/>
              <a:t>, 1989'da </a:t>
            </a:r>
            <a:r>
              <a:rPr lang="tr-TR" dirty="0" err="1"/>
              <a:t>Game</a:t>
            </a:r>
            <a:r>
              <a:rPr lang="tr-TR" dirty="0"/>
              <a:t> Boy'un piyasaya sürülmesi ile taşınabilir konsol konseptinin yaygınlaştırılmasını sağladı ve 3DS sistemiyle taşınabilir konsol pazarına egemen olmaya devam etmektedir.</a:t>
            </a:r>
          </a:p>
          <a:p>
            <a:endParaRPr lang="tr-TR" dirty="0"/>
          </a:p>
          <a:p>
            <a:endParaRPr lang="tr-T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Sega-Game-Gear-WB.png"/>
          <p:cNvPicPr>
            <a:picLocks noGrp="1" noChangeAspect="1"/>
          </p:cNvPicPr>
          <p:nvPr>
            <p:ph idx="1"/>
          </p:nvPr>
        </p:nvPicPr>
        <p:blipFill>
          <a:blip r:embed="rId2"/>
          <a:stretch>
            <a:fillRect/>
          </a:stretch>
        </p:blipFill>
        <p:spPr>
          <a:xfrm>
            <a:off x="5214942" y="3000372"/>
            <a:ext cx="1588075" cy="959197"/>
          </a:xfrm>
        </p:spPr>
      </p:pic>
      <p:sp>
        <p:nvSpPr>
          <p:cNvPr id="4" name="3 Metin Yer Tutucusu"/>
          <p:cNvSpPr>
            <a:spLocks noGrp="1"/>
          </p:cNvSpPr>
          <p:nvPr>
            <p:ph type="body" sz="half" idx="2"/>
          </p:nvPr>
        </p:nvSpPr>
        <p:spPr>
          <a:xfrm>
            <a:off x="357158" y="1071546"/>
            <a:ext cx="3008313" cy="4691063"/>
          </a:xfrm>
        </p:spPr>
        <p:txBody>
          <a:bodyPr>
            <a:noAutofit/>
          </a:bodyPr>
          <a:lstStyle/>
          <a:p>
            <a:r>
              <a:rPr lang="tr-TR" dirty="0" err="1"/>
              <a:t>Nintendo</a:t>
            </a:r>
            <a:r>
              <a:rPr lang="tr-TR" dirty="0"/>
              <a:t> dışında;</a:t>
            </a:r>
          </a:p>
          <a:p>
            <a:endParaRPr lang="tr-TR" dirty="0"/>
          </a:p>
          <a:p>
            <a:r>
              <a:rPr lang="tr-TR" dirty="0"/>
              <a:t>NEC tarafından 1990larda çıkarılan Turbo Express</a:t>
            </a:r>
          </a:p>
          <a:p>
            <a:endParaRPr lang="tr-TR" dirty="0"/>
          </a:p>
          <a:p>
            <a:r>
              <a:rPr lang="tr-TR" dirty="0"/>
              <a:t>Atari tarafından 1990da çıkarılan Atari </a:t>
            </a:r>
            <a:r>
              <a:rPr lang="tr-TR" dirty="0" err="1"/>
              <a:t>Lynx</a:t>
            </a:r>
            <a:endParaRPr lang="tr-TR" dirty="0"/>
          </a:p>
          <a:p>
            <a:endParaRPr lang="tr-TR" dirty="0"/>
          </a:p>
          <a:p>
            <a:r>
              <a:rPr lang="tr-TR" dirty="0" err="1"/>
              <a:t>Sega</a:t>
            </a:r>
            <a:r>
              <a:rPr lang="tr-TR" dirty="0"/>
              <a:t> tarafından 1990 çıkarılan </a:t>
            </a:r>
            <a:r>
              <a:rPr lang="tr-TR" dirty="0" err="1"/>
              <a:t>Game</a:t>
            </a:r>
            <a:r>
              <a:rPr lang="tr-TR" dirty="0"/>
              <a:t> </a:t>
            </a:r>
            <a:r>
              <a:rPr lang="tr-TR" dirty="0" err="1"/>
              <a:t>Gear</a:t>
            </a:r>
            <a:endParaRPr lang="tr-TR" dirty="0"/>
          </a:p>
          <a:p>
            <a:endParaRPr lang="tr-TR" dirty="0"/>
          </a:p>
          <a:p>
            <a:r>
              <a:rPr lang="tr-TR" dirty="0"/>
              <a:t>Bu piyasada etkili olmuş ve geliştirilmeleriyle beraber 2005 yılına kadar varyasyonları satılmaya devam edilmiştir. </a:t>
            </a:r>
          </a:p>
          <a:p>
            <a:endParaRPr lang="tr-TR" dirty="0"/>
          </a:p>
          <a:p>
            <a:r>
              <a:rPr lang="tr-TR" dirty="0"/>
              <a:t>Daha sonrasında 2005 yılından sonra Sony PSP ve PS Vista ile ; </a:t>
            </a:r>
            <a:r>
              <a:rPr lang="tr-TR" dirty="0" err="1"/>
              <a:t>Valve</a:t>
            </a:r>
            <a:r>
              <a:rPr lang="tr-TR" dirty="0"/>
              <a:t> ise 2022 yılında </a:t>
            </a:r>
            <a:r>
              <a:rPr lang="tr-TR" dirty="0" err="1"/>
              <a:t>Steam</a:t>
            </a:r>
            <a:r>
              <a:rPr lang="tr-TR" dirty="0"/>
              <a:t> </a:t>
            </a:r>
            <a:r>
              <a:rPr lang="tr-TR" dirty="0" err="1"/>
              <a:t>Deck</a:t>
            </a:r>
            <a:r>
              <a:rPr lang="tr-TR" dirty="0"/>
              <a:t> ile bu piyasaya girmiştir.</a:t>
            </a:r>
          </a:p>
          <a:p>
            <a:endParaRPr lang="tr-TR" dirty="0"/>
          </a:p>
        </p:txBody>
      </p:sp>
      <p:pic>
        <p:nvPicPr>
          <p:cNvPr id="6" name="5 Resim" descr="220px-Atari-Lynx-I-Handheld.jpg"/>
          <p:cNvPicPr>
            <a:picLocks noChangeAspect="1"/>
          </p:cNvPicPr>
          <p:nvPr/>
        </p:nvPicPr>
        <p:blipFill>
          <a:blip r:embed="rId3"/>
          <a:stretch>
            <a:fillRect/>
          </a:stretch>
        </p:blipFill>
        <p:spPr>
          <a:xfrm>
            <a:off x="4286248" y="1285860"/>
            <a:ext cx="2095500" cy="1238250"/>
          </a:xfrm>
          <a:prstGeom prst="rect">
            <a:avLst/>
          </a:prstGeom>
        </p:spPr>
      </p:pic>
      <p:pic>
        <p:nvPicPr>
          <p:cNvPr id="7" name="6 Resim" descr="PlayStation-Vita-1101-FL.jpg"/>
          <p:cNvPicPr>
            <a:picLocks noChangeAspect="1"/>
          </p:cNvPicPr>
          <p:nvPr/>
        </p:nvPicPr>
        <p:blipFill>
          <a:blip r:embed="rId4"/>
          <a:stretch>
            <a:fillRect/>
          </a:stretch>
        </p:blipFill>
        <p:spPr>
          <a:xfrm>
            <a:off x="6000760" y="4500570"/>
            <a:ext cx="2794000" cy="17018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nintendo.png"/>
          <p:cNvPicPr>
            <a:picLocks noGrp="1" noChangeAspect="1"/>
          </p:cNvPicPr>
          <p:nvPr>
            <p:ph idx="1"/>
          </p:nvPr>
        </p:nvPicPr>
        <p:blipFill>
          <a:blip r:embed="rId2"/>
          <a:stretch>
            <a:fillRect/>
          </a:stretch>
        </p:blipFill>
        <p:spPr>
          <a:xfrm>
            <a:off x="3786182" y="2000240"/>
            <a:ext cx="5111750" cy="2918855"/>
          </a:xfrm>
        </p:spPr>
      </p:pic>
      <p:sp>
        <p:nvSpPr>
          <p:cNvPr id="4" name="3 Metin Yer Tutucusu"/>
          <p:cNvSpPr>
            <a:spLocks noGrp="1"/>
          </p:cNvSpPr>
          <p:nvPr>
            <p:ph type="body" sz="half" idx="2"/>
          </p:nvPr>
        </p:nvSpPr>
        <p:spPr/>
        <p:txBody>
          <a:bodyPr/>
          <a:lstStyle/>
          <a:p>
            <a:r>
              <a:rPr lang="tr-TR" sz="1600" dirty="0" err="1">
                <a:latin typeface="Arial" pitchFamily="34" charset="0"/>
                <a:cs typeface="Arial" pitchFamily="34" charset="0"/>
              </a:rPr>
              <a:t>Nintendo’nun</a:t>
            </a:r>
            <a:r>
              <a:rPr lang="tr-TR" sz="1600" dirty="0">
                <a:latin typeface="Arial" pitchFamily="34" charset="0"/>
                <a:cs typeface="Arial" pitchFamily="34" charset="0"/>
              </a:rPr>
              <a:t> 2017’de çıkardığı son sürüm olan </a:t>
            </a:r>
            <a:r>
              <a:rPr lang="tr-TR" sz="1600" dirty="0" err="1">
                <a:latin typeface="Arial" pitchFamily="34" charset="0"/>
                <a:cs typeface="Arial" pitchFamily="34" charset="0"/>
              </a:rPr>
              <a:t>Nintendo</a:t>
            </a:r>
            <a:r>
              <a:rPr lang="tr-TR" sz="1600" dirty="0">
                <a:latin typeface="Arial" pitchFamily="34" charset="0"/>
                <a:cs typeface="Arial" pitchFamily="34" charset="0"/>
              </a:rPr>
              <a:t> </a:t>
            </a:r>
            <a:r>
              <a:rPr lang="tr-TR" sz="1600" dirty="0" err="1">
                <a:latin typeface="Arial" pitchFamily="34" charset="0"/>
                <a:cs typeface="Arial" pitchFamily="34" charset="0"/>
              </a:rPr>
              <a:t>Switch</a:t>
            </a:r>
            <a:r>
              <a:rPr lang="tr-TR" sz="1600" dirty="0">
                <a:latin typeface="Arial" pitchFamily="34" charset="0"/>
                <a:cs typeface="Arial" pitchFamily="34" charset="0"/>
              </a:rPr>
              <a:t> ve </a:t>
            </a:r>
            <a:r>
              <a:rPr lang="tr-TR" sz="1600" dirty="0" err="1">
                <a:latin typeface="Arial" pitchFamily="34" charset="0"/>
                <a:cs typeface="Arial" pitchFamily="34" charset="0"/>
              </a:rPr>
              <a:t>Nintendo</a:t>
            </a:r>
            <a:r>
              <a:rPr lang="tr-TR" sz="1600" dirty="0">
                <a:latin typeface="Arial" pitchFamily="34" charset="0"/>
                <a:cs typeface="Arial" pitchFamily="34" charset="0"/>
              </a:rPr>
              <a:t> </a:t>
            </a:r>
            <a:r>
              <a:rPr lang="tr-TR" sz="1600" dirty="0" err="1">
                <a:latin typeface="Arial" pitchFamily="34" charset="0"/>
                <a:cs typeface="Arial" pitchFamily="34" charset="0"/>
              </a:rPr>
              <a:t>Switch</a:t>
            </a:r>
            <a:r>
              <a:rPr lang="tr-TR" sz="1600" dirty="0">
                <a:latin typeface="Arial" pitchFamily="34" charset="0"/>
                <a:cs typeface="Arial" pitchFamily="34" charset="0"/>
              </a:rPr>
              <a:t> </a:t>
            </a:r>
            <a:r>
              <a:rPr lang="tr-TR" sz="1600" dirty="0" err="1">
                <a:latin typeface="Arial" pitchFamily="34" charset="0"/>
                <a:cs typeface="Arial" pitchFamily="34" charset="0"/>
              </a:rPr>
              <a:t>Lite</a:t>
            </a:r>
            <a:r>
              <a:rPr lang="tr-TR" sz="1600" dirty="0">
                <a:latin typeface="Arial" pitchFamily="34" charset="0"/>
                <a:cs typeface="Arial" pitchFamily="34" charset="0"/>
              </a:rPr>
              <a:t> karma oyun konsolu, çıktığı günden bu yana düzenli olarak, kullanıcı sayısını arttırdığını görebiliyoruz.</a:t>
            </a:r>
          </a:p>
          <a:p>
            <a:r>
              <a:rPr lang="tr-TR" sz="1600" dirty="0">
                <a:latin typeface="Arial" pitchFamily="34" charset="0"/>
                <a:cs typeface="Arial" pitchFamily="34" charset="0"/>
              </a:rPr>
              <a:t> Bu aynı zamanda zaten düzenli olarak büyümekte olan bir oyun piyasasının sonucuyken, yine de hala mobil telefonlar dışındaki taşınabilir oyun platformlarının da piyasada yer bulabildiğini ve taşınabilir oyun konsolu alanında </a:t>
            </a:r>
            <a:r>
              <a:rPr lang="tr-TR" sz="1600" dirty="0" err="1">
                <a:latin typeface="Arial" pitchFamily="34" charset="0"/>
                <a:cs typeface="Arial" pitchFamily="34" charset="0"/>
              </a:rPr>
              <a:t>Nintendo’nun</a:t>
            </a:r>
            <a:r>
              <a:rPr lang="tr-TR" sz="1600" dirty="0">
                <a:latin typeface="Arial" pitchFamily="34" charset="0"/>
                <a:cs typeface="Arial" pitchFamily="34" charset="0"/>
              </a:rPr>
              <a:t> önemli işler yaptığını görüyoruz</a:t>
            </a:r>
            <a:endParaRPr lang="tr-TR" sz="1600" dirty="0">
              <a:latin typeface="+mj-lt"/>
            </a:endParaRPr>
          </a:p>
          <a:p>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1366866-AD09-D93E-A1EC-F3BC3999D974}"/>
              </a:ext>
            </a:extLst>
          </p:cNvPr>
          <p:cNvSpPr>
            <a:spLocks noGrp="1"/>
          </p:cNvSpPr>
          <p:nvPr>
            <p:ph type="title"/>
          </p:nvPr>
        </p:nvSpPr>
        <p:spPr/>
        <p:txBody>
          <a:bodyPr/>
          <a:lstStyle/>
          <a:p>
            <a:pPr algn="ctr"/>
            <a:r>
              <a:rPr lang="tr-TR" dirty="0">
                <a:latin typeface="Arial Black" panose="020B0A04020102020204" pitchFamily="34" charset="0"/>
              </a:rPr>
              <a:t>Mobil Oyun Cihazlarına Geçiş</a:t>
            </a:r>
          </a:p>
        </p:txBody>
      </p:sp>
      <p:pic>
        <p:nvPicPr>
          <p:cNvPr id="8" name="İçerik Yer Tutucusu 7">
            <a:extLst>
              <a:ext uri="{FF2B5EF4-FFF2-40B4-BE49-F238E27FC236}">
                <a16:creationId xmlns:a16="http://schemas.microsoft.com/office/drawing/2014/main" id="{42043F0E-DAAB-9D50-1DE5-2BAE8CF24E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7391" y="1109662"/>
            <a:ext cx="4629150" cy="4629150"/>
          </a:xfrm>
        </p:spPr>
      </p:pic>
      <p:sp>
        <p:nvSpPr>
          <p:cNvPr id="6" name="Metin Yer Tutucusu 5">
            <a:extLst>
              <a:ext uri="{FF2B5EF4-FFF2-40B4-BE49-F238E27FC236}">
                <a16:creationId xmlns:a16="http://schemas.microsoft.com/office/drawing/2014/main" id="{4F936FAE-BA49-3E4F-BEA4-DFE7B4A180E9}"/>
              </a:ext>
            </a:extLst>
          </p:cNvPr>
          <p:cNvSpPr>
            <a:spLocks noGrp="1"/>
          </p:cNvSpPr>
          <p:nvPr>
            <p:ph type="body" sz="half" idx="2"/>
          </p:nvPr>
        </p:nvSpPr>
        <p:spPr/>
        <p:txBody>
          <a:bodyPr>
            <a:normAutofit fontScale="70000" lnSpcReduction="20000"/>
          </a:bodyPr>
          <a:lstStyle/>
          <a:p>
            <a:r>
              <a:rPr lang="tr-TR" sz="2000" dirty="0"/>
              <a:t>Mobil oyunların ilk öncüleri arasında elde taşınan elektronik oyunlar ve erken elde taşınan video oyun konsolları yer alır ; ancak bu cihazlar her zaman oyun odaklıydı ve neredeyse hiçbir yardımcı işlevleri yoktu.</a:t>
            </a:r>
          </a:p>
          <a:p>
            <a:r>
              <a:rPr lang="tr-TR" sz="2000" dirty="0"/>
              <a:t>Modern akıllı telefonların öncüsü olan kişisel dijital asistanlar (</a:t>
            </a:r>
            <a:r>
              <a:rPr lang="tr-TR" sz="2000" dirty="0" err="1"/>
              <a:t>PDA'lar</a:t>
            </a:r>
            <a:r>
              <a:rPr lang="tr-TR" sz="2000" dirty="0"/>
              <a:t>) 1984'te ortaya çıktı. El bilgisayarı olarak da bilinen kişisel dijital asistan (PDA), kişisel bilgi yöneticisi olarak işlev gören çeşitli mobil cihazlardır.</a:t>
            </a:r>
          </a:p>
          <a:p>
            <a:r>
              <a:rPr lang="tr-TR" sz="2000" dirty="0"/>
              <a:t>Çoğu PDA, düşük çözünürlüklü monokromatik sıvı kristal ekran (LCD) kullanıyordu. Grafikler üzerinde metin görüntülemek için tasarlanan bazı oyunları, </a:t>
            </a:r>
            <a:r>
              <a:rPr lang="tr-TR" sz="2000" dirty="0" err="1"/>
              <a:t>Tetris</a:t>
            </a:r>
            <a:r>
              <a:rPr lang="tr-TR" sz="2000" dirty="0"/>
              <a:t> gibi blok veya taş oyunları da dahil olmak üzere basit oyunları oynatabilmekteydi. Bu tür oyunlar daha sonraki akıllı telefon modellerinden bazılarına da taşındı.</a:t>
            </a:r>
          </a:p>
          <a:p>
            <a:endParaRPr lang="tr-TR" dirty="0"/>
          </a:p>
        </p:txBody>
      </p:sp>
    </p:spTree>
    <p:extLst>
      <p:ext uri="{BB962C8B-B14F-4D97-AF65-F5344CB8AC3E}">
        <p14:creationId xmlns:p14="http://schemas.microsoft.com/office/powerpoint/2010/main" val="481775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40973A-F134-662D-4A56-29518C7136B8}"/>
              </a:ext>
            </a:extLst>
          </p:cNvPr>
          <p:cNvSpPr>
            <a:spLocks noGrp="1"/>
          </p:cNvSpPr>
          <p:nvPr>
            <p:ph type="title"/>
          </p:nvPr>
        </p:nvSpPr>
        <p:spPr/>
        <p:txBody>
          <a:bodyPr/>
          <a:lstStyle/>
          <a:p>
            <a:endParaRPr lang="tr-TR" dirty="0"/>
          </a:p>
        </p:txBody>
      </p:sp>
      <p:pic>
        <p:nvPicPr>
          <p:cNvPr id="6" name="İçerik Yer Tutucusu 5">
            <a:extLst>
              <a:ext uri="{FF2B5EF4-FFF2-40B4-BE49-F238E27FC236}">
                <a16:creationId xmlns:a16="http://schemas.microsoft.com/office/drawing/2014/main" id="{90782CFC-3444-A79C-8E1D-9B9B58BBA3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1684" y="1423987"/>
            <a:ext cx="4500563" cy="4000500"/>
          </a:xfrm>
        </p:spPr>
      </p:pic>
      <p:sp>
        <p:nvSpPr>
          <p:cNvPr id="4" name="Metin Yer Tutucusu 3">
            <a:extLst>
              <a:ext uri="{FF2B5EF4-FFF2-40B4-BE49-F238E27FC236}">
                <a16:creationId xmlns:a16="http://schemas.microsoft.com/office/drawing/2014/main" id="{3D63DAC4-F630-F8E1-32F2-21D7D0C4BA50}"/>
              </a:ext>
            </a:extLst>
          </p:cNvPr>
          <p:cNvSpPr>
            <a:spLocks noGrp="1"/>
          </p:cNvSpPr>
          <p:nvPr>
            <p:ph type="body" sz="half" idx="2"/>
          </p:nvPr>
        </p:nvSpPr>
        <p:spPr/>
        <p:txBody>
          <a:bodyPr>
            <a:normAutofit/>
          </a:bodyPr>
          <a:lstStyle/>
          <a:p>
            <a:r>
              <a:rPr lang="tr-TR" dirty="0"/>
              <a:t>IBM Simon </a:t>
            </a:r>
            <a:r>
              <a:rPr lang="tr-TR" dirty="0" err="1"/>
              <a:t>Personal</a:t>
            </a:r>
            <a:r>
              <a:rPr lang="tr-TR" dirty="0"/>
              <a:t> Communicator (kısaca IBM Simon olarak bilinir ) , International Business </a:t>
            </a:r>
            <a:r>
              <a:rPr lang="tr-TR" dirty="0" err="1"/>
              <a:t>Machines</a:t>
            </a:r>
            <a:r>
              <a:rPr lang="tr-TR" dirty="0"/>
              <a:t> (IBM) tarafından tasarlanan ve Mitsubishi </a:t>
            </a:r>
            <a:r>
              <a:rPr lang="tr-TR" dirty="0" err="1"/>
              <a:t>Electric</a:t>
            </a:r>
            <a:r>
              <a:rPr lang="tr-TR" dirty="0"/>
              <a:t> tarafından üretilen, elde taşınır, dokunmatik ekranlı bir </a:t>
            </a:r>
            <a:r>
              <a:rPr lang="tr-TR" dirty="0" err="1"/>
              <a:t>PDA'dır</a:t>
            </a:r>
            <a:r>
              <a:rPr lang="tr-TR" dirty="0"/>
              <a:t> .</a:t>
            </a:r>
          </a:p>
          <a:p>
            <a:r>
              <a:rPr lang="tr-TR" dirty="0"/>
              <a:t>" Akıllı telefon " terimi 1995 yılına kadar icat edilmemiş olsa da, Simon'un özellikleri ve yetenekleri nedeniyle geriye dönük olarak ilk gerçek akıllı telefon olarak anılmıştır. </a:t>
            </a:r>
            <a:r>
              <a:rPr lang="tr-TR" dirty="0" err="1"/>
              <a:t>Scramble</a:t>
            </a:r>
            <a:r>
              <a:rPr lang="tr-TR" dirty="0"/>
              <a:t> adı verilen bir oyun o zaman bu cihazda oynanabilmekteydi. Aynı dönemde çıkan Siemens S1 ile </a:t>
            </a:r>
            <a:r>
              <a:rPr lang="tr-TR" dirty="0" err="1"/>
              <a:t>Tetris</a:t>
            </a:r>
            <a:r>
              <a:rPr lang="tr-TR" dirty="0"/>
              <a:t>(o zamanki adıyla </a:t>
            </a:r>
            <a:r>
              <a:rPr lang="tr-TR" dirty="0" err="1"/>
              <a:t>Klotz</a:t>
            </a:r>
            <a:r>
              <a:rPr lang="tr-TR" dirty="0"/>
              <a:t>) oynanabilmekteydi.</a:t>
            </a:r>
          </a:p>
          <a:p>
            <a:r>
              <a:rPr lang="tr-TR" dirty="0"/>
              <a:t>Fakat bu ikisi de çok popüler olamamış ve özellikle oyun oynama açısından yeterli ilgiyi toplayamamışlardır.</a:t>
            </a:r>
          </a:p>
          <a:p>
            <a:endParaRPr lang="tr-TR" dirty="0"/>
          </a:p>
          <a:p>
            <a:endParaRPr lang="tr-TR" dirty="0"/>
          </a:p>
          <a:p>
            <a:endParaRPr lang="tr-TR" dirty="0"/>
          </a:p>
        </p:txBody>
      </p:sp>
    </p:spTree>
    <p:extLst>
      <p:ext uri="{BB962C8B-B14F-4D97-AF65-F5344CB8AC3E}">
        <p14:creationId xmlns:p14="http://schemas.microsoft.com/office/powerpoint/2010/main" val="14386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63390026-E5AD-0076-AB76-286AE7EAAC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91" y="1366837"/>
            <a:ext cx="4629150" cy="4114800"/>
          </a:xfrm>
        </p:spPr>
      </p:pic>
      <p:sp>
        <p:nvSpPr>
          <p:cNvPr id="4" name="Metin Yer Tutucusu 3">
            <a:extLst>
              <a:ext uri="{FF2B5EF4-FFF2-40B4-BE49-F238E27FC236}">
                <a16:creationId xmlns:a16="http://schemas.microsoft.com/office/drawing/2014/main" id="{0BD5F06F-76CD-8BC2-13F6-3328B8004FA8}"/>
              </a:ext>
            </a:extLst>
          </p:cNvPr>
          <p:cNvSpPr>
            <a:spLocks noGrp="1"/>
          </p:cNvSpPr>
          <p:nvPr>
            <p:ph type="body" sz="half" idx="2"/>
          </p:nvPr>
        </p:nvSpPr>
        <p:spPr/>
        <p:txBody>
          <a:bodyPr anchor="ctr"/>
          <a:lstStyle/>
          <a:p>
            <a:pPr algn="ctr"/>
            <a:r>
              <a:rPr lang="tr-TR" dirty="0"/>
              <a:t>1994 yılında «</a:t>
            </a:r>
            <a:r>
              <a:rPr lang="tr-TR" dirty="0" err="1"/>
              <a:t>Hagenuk</a:t>
            </a:r>
            <a:r>
              <a:rPr lang="tr-TR" dirty="0"/>
              <a:t> MT-2000» adıyla bir cep telefonu piyasaya sürüldü. </a:t>
            </a:r>
          </a:p>
          <a:p>
            <a:pPr algn="ctr"/>
            <a:r>
              <a:rPr lang="tr-TR" dirty="0" err="1"/>
              <a:t>Hagenuk</a:t>
            </a:r>
            <a:r>
              <a:rPr lang="tr-TR" dirty="0"/>
              <a:t>, sektördeki ilk dijital mobil oyun geliştiricilerinden biriydi.</a:t>
            </a:r>
          </a:p>
          <a:p>
            <a:pPr algn="ctr"/>
            <a:r>
              <a:rPr lang="tr-TR" dirty="0"/>
              <a:t>Bu telefonda da oynanabilen bir </a:t>
            </a:r>
            <a:r>
              <a:rPr lang="tr-TR" dirty="0" err="1"/>
              <a:t>tetris</a:t>
            </a:r>
            <a:r>
              <a:rPr lang="tr-TR" dirty="0"/>
              <a:t> oyunu bulunmaktaydı fakat yeterli ilgiyi toplayamadı. </a:t>
            </a:r>
          </a:p>
        </p:txBody>
      </p:sp>
    </p:spTree>
    <p:extLst>
      <p:ext uri="{BB962C8B-B14F-4D97-AF65-F5344CB8AC3E}">
        <p14:creationId xmlns:p14="http://schemas.microsoft.com/office/powerpoint/2010/main" val="3546119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B10228-73D0-18C8-0527-42971D8CE051}"/>
              </a:ext>
            </a:extLst>
          </p:cNvPr>
          <p:cNvSpPr>
            <a:spLocks noGrp="1"/>
          </p:cNvSpPr>
          <p:nvPr>
            <p:ph type="title"/>
          </p:nvPr>
        </p:nvSpPr>
        <p:spPr/>
        <p:txBody>
          <a:bodyPr/>
          <a:lstStyle/>
          <a:p>
            <a:r>
              <a:rPr lang="tr-TR" dirty="0">
                <a:latin typeface="Arial" panose="020B0604020202020204" pitchFamily="34" charset="0"/>
                <a:cs typeface="Arial" panose="020B0604020202020204" pitchFamily="34" charset="0"/>
              </a:rPr>
              <a:t>Mobil Oyunların Tetikleyicisi</a:t>
            </a:r>
          </a:p>
        </p:txBody>
      </p:sp>
      <p:sp>
        <p:nvSpPr>
          <p:cNvPr id="4" name="Metin Yer Tutucusu 3">
            <a:extLst>
              <a:ext uri="{FF2B5EF4-FFF2-40B4-BE49-F238E27FC236}">
                <a16:creationId xmlns:a16="http://schemas.microsoft.com/office/drawing/2014/main" id="{C98359C2-8550-6688-303C-3F86EB0567A8}"/>
              </a:ext>
            </a:extLst>
          </p:cNvPr>
          <p:cNvSpPr>
            <a:spLocks noGrp="1"/>
          </p:cNvSpPr>
          <p:nvPr>
            <p:ph type="body" sz="half" idx="2"/>
          </p:nvPr>
        </p:nvSpPr>
        <p:spPr/>
        <p:txBody>
          <a:bodyPr/>
          <a:lstStyle/>
          <a:p>
            <a:r>
              <a:rPr lang="tr-TR" dirty="0"/>
              <a:t>1997 yılında Nokia , </a:t>
            </a:r>
            <a:r>
              <a:rPr lang="tr-TR" dirty="0" err="1"/>
              <a:t>Snake'in</a:t>
            </a:r>
            <a:r>
              <a:rPr lang="tr-TR" dirty="0"/>
              <a:t> bir versiyonunu içeren Nokia 6110 cep telefonunu tanıttı . </a:t>
            </a:r>
            <a:r>
              <a:rPr lang="tr-TR" dirty="0" err="1"/>
              <a:t>Snake</a:t>
            </a:r>
            <a:r>
              <a:rPr lang="tr-TR" dirty="0"/>
              <a:t> oyunu, bu telefonun popüler özelliklerinden biri oldu ve Nokia, oyunu veya onun bir varyasyonunu o zamandan beri piyasaya sürdüğü hemen hemen her telefona dahil etmeye devam etti. </a:t>
            </a:r>
          </a:p>
          <a:p>
            <a:r>
              <a:rPr lang="tr-TR" dirty="0"/>
              <a:t>Hatta 2016 yılı itibarıyla yaklaşık 400 milyon cihazda </a:t>
            </a:r>
            <a:r>
              <a:rPr lang="tr-TR" dirty="0" err="1"/>
              <a:t>snake</a:t>
            </a:r>
            <a:r>
              <a:rPr lang="tr-TR" dirty="0"/>
              <a:t> oyununun yüklü olduğunu söyleyebiliriz.</a:t>
            </a:r>
          </a:p>
          <a:p>
            <a:r>
              <a:rPr lang="tr-TR" dirty="0" err="1"/>
              <a:t>Snake</a:t>
            </a:r>
            <a:r>
              <a:rPr lang="tr-TR" dirty="0"/>
              <a:t> oyunu ile birlikte mobil oyunların gelişimimin temeli atıldı ve mobil oyun geliştirme fikri üzerine yapılan atılımlar çoğalmaya başladı.</a:t>
            </a:r>
          </a:p>
        </p:txBody>
      </p:sp>
      <p:pic>
        <p:nvPicPr>
          <p:cNvPr id="10" name="İçerik Yer Tutucusu 9">
            <a:extLst>
              <a:ext uri="{FF2B5EF4-FFF2-40B4-BE49-F238E27FC236}">
                <a16:creationId xmlns:a16="http://schemas.microsoft.com/office/drawing/2014/main" id="{6D6DD41C-501E-DDD9-E5EE-F53C45E7C4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6082" y="1257301"/>
            <a:ext cx="1763170" cy="3900643"/>
          </a:xfrm>
        </p:spPr>
      </p:pic>
    </p:spTree>
    <p:extLst>
      <p:ext uri="{BB962C8B-B14F-4D97-AF65-F5344CB8AC3E}">
        <p14:creationId xmlns:p14="http://schemas.microsoft.com/office/powerpoint/2010/main" val="1285199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E1E6BEED-95D8-6521-86E9-22F8EFE603F3}"/>
              </a:ext>
            </a:extLst>
          </p:cNvPr>
          <p:cNvSpPr>
            <a:spLocks noGrp="1"/>
          </p:cNvSpPr>
          <p:nvPr>
            <p:ph idx="1"/>
          </p:nvPr>
        </p:nvSpPr>
        <p:spPr>
          <a:xfrm>
            <a:off x="428596" y="928670"/>
            <a:ext cx="8229600" cy="4525963"/>
          </a:xfrm>
        </p:spPr>
        <p:txBody>
          <a:bodyPr>
            <a:normAutofit fontScale="62500" lnSpcReduction="20000"/>
          </a:bodyPr>
          <a:lstStyle/>
          <a:p>
            <a:r>
              <a:rPr lang="tr-TR" dirty="0"/>
              <a:t>1999 yılında NTT </a:t>
            </a:r>
            <a:r>
              <a:rPr lang="tr-TR" dirty="0" err="1"/>
              <a:t>Docomo</a:t>
            </a:r>
            <a:r>
              <a:rPr lang="tr-TR" dirty="0"/>
              <a:t> , Japonya'da mobil oyunların akıllı telefonlara indirilmesine olanak tanıyan i-</a:t>
            </a:r>
            <a:r>
              <a:rPr lang="tr-TR" dirty="0" err="1"/>
              <a:t>mode</a:t>
            </a:r>
            <a:r>
              <a:rPr lang="tr-TR" dirty="0"/>
              <a:t> mobil platformunu piyasaya sürdü.</a:t>
            </a:r>
          </a:p>
          <a:p>
            <a:r>
              <a:rPr lang="tr-TR" dirty="0"/>
              <a:t>İ-</a:t>
            </a:r>
            <a:r>
              <a:rPr lang="tr-TR" dirty="0" err="1"/>
              <a:t>mode</a:t>
            </a:r>
            <a:r>
              <a:rPr lang="tr-TR" dirty="0"/>
              <a:t> kısa bir mobil internet hizmetidir. Web erişimi, e-posta ve veriyi sağlayan paket anahtarlamalı ağ da dahil olmak üzere daha geniş bir internet standardı çeşidini kapsamaktadır. i-</a:t>
            </a:r>
            <a:r>
              <a:rPr lang="tr-TR" dirty="0" err="1"/>
              <a:t>mode</a:t>
            </a:r>
            <a:r>
              <a:rPr lang="tr-TR" dirty="0"/>
              <a:t> kullanıcıları, e-posta, spor sonuçları, hava tahmini, oyunlar, finansal hizmetler ve bilet rezervasyonu gibi çeşitli servislere erişebilmektedir.</a:t>
            </a:r>
          </a:p>
          <a:p>
            <a:r>
              <a:rPr lang="tr-TR" dirty="0"/>
              <a:t> </a:t>
            </a:r>
            <a:r>
              <a:rPr lang="tr-TR" dirty="0" err="1"/>
              <a:t>Konami'nin</a:t>
            </a:r>
            <a:r>
              <a:rPr lang="tr-TR" dirty="0"/>
              <a:t> flört simülasyonu «</a:t>
            </a:r>
            <a:r>
              <a:rPr lang="tr-TR" dirty="0" err="1"/>
              <a:t>Tokimeki</a:t>
            </a:r>
            <a:r>
              <a:rPr lang="tr-TR" dirty="0"/>
              <a:t> Memorial’ı» gibi birçok Japon video oyunu geliştiricisi o yıl i-</a:t>
            </a:r>
            <a:r>
              <a:rPr lang="tr-TR" dirty="0" err="1"/>
              <a:t>mode</a:t>
            </a:r>
            <a:r>
              <a:rPr lang="tr-TR" dirty="0"/>
              <a:t> platformu için oyunlar duyurdu. </a:t>
            </a:r>
          </a:p>
          <a:p>
            <a:r>
              <a:rPr lang="tr-TR" dirty="0"/>
              <a:t>2001 yılına gelindiğinde, i-</a:t>
            </a:r>
            <a:r>
              <a:rPr lang="tr-TR" dirty="0" err="1"/>
              <a:t>mode'un</a:t>
            </a:r>
            <a:r>
              <a:rPr lang="tr-TR" dirty="0"/>
              <a:t> Japonya'da 20 milyon kullanıcısı ve 8 bitlik konsollarla karşılaştırılabilecek grafiklere sahip daha gelişmiş telefonları vardı . İ-</a:t>
            </a:r>
            <a:r>
              <a:rPr lang="tr-TR" dirty="0" err="1"/>
              <a:t>mode</a:t>
            </a:r>
            <a:r>
              <a:rPr lang="tr-TR" dirty="0"/>
              <a:t> hizmeti için çok çeşitli oyunların yanı sıra, klasik atari oyunları ve 8 bitlik konsol oyunları bağlantı noktaları da dahil olmak üzere </a:t>
            </a:r>
            <a:r>
              <a:rPr lang="tr-TR" dirty="0" err="1"/>
              <a:t>Taito</a:t>
            </a:r>
            <a:r>
              <a:rPr lang="tr-TR" dirty="0"/>
              <a:t> , </a:t>
            </a:r>
            <a:r>
              <a:rPr lang="tr-TR" dirty="0" err="1"/>
              <a:t>Konami</a:t>
            </a:r>
            <a:r>
              <a:rPr lang="tr-TR" dirty="0"/>
              <a:t>, </a:t>
            </a:r>
            <a:r>
              <a:rPr lang="tr-TR" dirty="0" err="1"/>
              <a:t>Namco</a:t>
            </a:r>
            <a:r>
              <a:rPr lang="tr-TR" dirty="0"/>
              <a:t> ve Hudson </a:t>
            </a:r>
            <a:r>
              <a:rPr lang="tr-TR" dirty="0" err="1"/>
              <a:t>Soft</a:t>
            </a:r>
            <a:r>
              <a:rPr lang="tr-TR" dirty="0"/>
              <a:t> gibi köklü video oyunu geliştiricilerinin i-</a:t>
            </a:r>
            <a:r>
              <a:rPr lang="tr-TR" dirty="0" err="1"/>
              <a:t>mode</a:t>
            </a:r>
            <a:r>
              <a:rPr lang="tr-TR" dirty="0"/>
              <a:t> üzerinden oyun duyuruları mevcuttu.</a:t>
            </a:r>
          </a:p>
          <a:p>
            <a:r>
              <a:rPr lang="tr-TR" dirty="0"/>
              <a:t>İ-</a:t>
            </a:r>
            <a:r>
              <a:rPr lang="tr-TR" dirty="0" err="1"/>
              <a:t>mode</a:t>
            </a:r>
            <a:r>
              <a:rPr lang="tr-TR" dirty="0"/>
              <a:t> bu başarısıyla Avrupa’da da bazı ülkelere yayıldı ve kısa sürede 40 milyonluk bir kitleye sahip oldu.</a:t>
            </a:r>
          </a:p>
        </p:txBody>
      </p:sp>
    </p:spTree>
    <p:extLst>
      <p:ext uri="{BB962C8B-B14F-4D97-AF65-F5344CB8AC3E}">
        <p14:creationId xmlns:p14="http://schemas.microsoft.com/office/powerpoint/2010/main" val="1722046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a:extLst>
              <a:ext uri="{FF2B5EF4-FFF2-40B4-BE49-F238E27FC236}">
                <a16:creationId xmlns:a16="http://schemas.microsoft.com/office/drawing/2014/main" id="{B8E8D330-ACE1-6402-4FF8-B3FCABAB0386}"/>
              </a:ext>
            </a:extLst>
          </p:cNvPr>
          <p:cNvSpPr>
            <a:spLocks noGrp="1"/>
          </p:cNvSpPr>
          <p:nvPr>
            <p:ph idx="1"/>
          </p:nvPr>
        </p:nvSpPr>
        <p:spPr>
          <a:xfrm>
            <a:off x="457200" y="1071546"/>
            <a:ext cx="8229600" cy="4525963"/>
          </a:xfrm>
        </p:spPr>
        <p:txBody>
          <a:bodyPr>
            <a:normAutofit fontScale="92500" lnSpcReduction="20000"/>
          </a:bodyPr>
          <a:lstStyle/>
          <a:p>
            <a:r>
              <a:rPr lang="tr-TR" dirty="0"/>
              <a:t>Kablosuz Uygulama Protokolü'nün (WAP) kullanıma sunulmasıyla birlikte birçok cep telefonu, sınırlı tarayıcı tabanlı oyunlara erişebildi ve daha sonra, telefonlarında kullanmak üzere kablosuz operatörlerinden veya üçüncü taraf bir distribütörden satın alınabilecek yeni uygulamaları indirebildi.</a:t>
            </a:r>
          </a:p>
          <a:p>
            <a:r>
              <a:rPr lang="tr-TR" dirty="0"/>
              <a:t>WAP (Wireless Application Protocol/Kablosuz uygulama Protokolü) mobil telefonlar, avuç içi bilgisayarlar (</a:t>
            </a:r>
            <a:r>
              <a:rPr lang="tr-TR" dirty="0" err="1"/>
              <a:t>pda</a:t>
            </a:r>
            <a:r>
              <a:rPr lang="tr-TR" dirty="0"/>
              <a:t>) gibi mobil iletişim araçları üzerinde İnternet içeriği sağlayan bir teknolojidir. </a:t>
            </a:r>
          </a:p>
          <a:p>
            <a:endParaRPr lang="tr-TR" dirty="0"/>
          </a:p>
        </p:txBody>
      </p:sp>
    </p:spTree>
    <p:extLst>
      <p:ext uri="{BB962C8B-B14F-4D97-AF65-F5344CB8AC3E}">
        <p14:creationId xmlns:p14="http://schemas.microsoft.com/office/powerpoint/2010/main" val="4272473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F29EDAB9-6A72-B0AE-4D6D-32A2737E90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91" y="1731704"/>
            <a:ext cx="4629150" cy="3385066"/>
          </a:xfrm>
        </p:spPr>
      </p:pic>
      <p:sp>
        <p:nvSpPr>
          <p:cNvPr id="5" name="Metin Yer Tutucusu 4">
            <a:extLst>
              <a:ext uri="{FF2B5EF4-FFF2-40B4-BE49-F238E27FC236}">
                <a16:creationId xmlns:a16="http://schemas.microsoft.com/office/drawing/2014/main" id="{99A745AA-673F-7CCD-78BE-770AB1CFD1D1}"/>
              </a:ext>
            </a:extLst>
          </p:cNvPr>
          <p:cNvSpPr>
            <a:spLocks noGrp="1"/>
          </p:cNvSpPr>
          <p:nvPr>
            <p:ph type="body" sz="half" idx="2"/>
          </p:nvPr>
        </p:nvSpPr>
        <p:spPr>
          <a:xfrm>
            <a:off x="629841" y="787179"/>
            <a:ext cx="2949178" cy="5081809"/>
          </a:xfrm>
        </p:spPr>
        <p:txBody>
          <a:bodyPr>
            <a:normAutofit fontScale="92500" lnSpcReduction="20000"/>
          </a:bodyPr>
          <a:lstStyle/>
          <a:p>
            <a:r>
              <a:rPr lang="tr-TR" dirty="0"/>
              <a:t>Bu dönem mobil oyunların gelişiminin temel dönemi olmasına rağmen bu gelişim süresince bir çok sorunu da beraberinde getirmiştir. </a:t>
            </a:r>
          </a:p>
          <a:p>
            <a:r>
              <a:rPr lang="tr-TR" dirty="0"/>
              <a:t>Telefonlar hala çok çeşitli form faktörlerine, giriş özelliklerine ve ekran çözünürlüklerine sahipti, bu nedenle oyun geliştiricileri genellikle çabalarını belirli yazılım platformlarına ve mevcut cihazların alt kümelerine odakladılar.</a:t>
            </a:r>
          </a:p>
          <a:p>
            <a:r>
              <a:rPr lang="tr-TR" dirty="0"/>
              <a:t>Mobil internetinde gelişiminin başlangıç safhaları olması sebebiyle oyunların </a:t>
            </a:r>
            <a:r>
              <a:rPr lang="tr-TR" dirty="0" err="1"/>
              <a:t>listelenemesi</a:t>
            </a:r>
            <a:r>
              <a:rPr lang="tr-TR" dirty="0"/>
              <a:t> ve pazarlanmasında da büyük sorunlar ortaya çıkıyordu.  </a:t>
            </a:r>
          </a:p>
          <a:p>
            <a:r>
              <a:rPr lang="tr-TR" dirty="0"/>
              <a:t>Bu sebeplerden dolayı bu dönemde oyun geliştirmeye önemli bir ilgi olsa da bazı gelişmelerin yetersizliği sebebiyle sınırlı bir alanda kalmıştır.</a:t>
            </a:r>
          </a:p>
          <a:p>
            <a:r>
              <a:rPr lang="tr-TR" dirty="0"/>
              <a:t>2007’ye kadar bu alanda çalışmalar özellikle Japonya tarafından gerçekleştiriliyordu. Fakat bu dönemde hala taşınabilir el konsolları olan Nintendo’nun </a:t>
            </a:r>
            <a:r>
              <a:rPr lang="tr-TR" dirty="0" err="1"/>
              <a:t>GameBoy</a:t>
            </a:r>
            <a:r>
              <a:rPr lang="tr-TR" dirty="0"/>
              <a:t> </a:t>
            </a:r>
            <a:r>
              <a:rPr lang="tr-TR" dirty="0" err="1"/>
              <a:t>Advance’si</a:t>
            </a:r>
            <a:r>
              <a:rPr lang="tr-TR" dirty="0"/>
              <a:t> popülerliğini koruyor ve piyasadaki üstünlüğünü devam ettiriyordu.</a:t>
            </a:r>
          </a:p>
          <a:p>
            <a:r>
              <a:rPr lang="tr-TR" dirty="0"/>
              <a:t>Taşınabiliri oyun konsollarının bu popülerliğini koruması sebebiyle telefon ve el konsolu karışımı sayılabilecek olan «N-</a:t>
            </a:r>
            <a:r>
              <a:rPr lang="tr-TR" dirty="0" err="1"/>
              <a:t>Gage</a:t>
            </a:r>
            <a:r>
              <a:rPr lang="tr-TR" dirty="0"/>
              <a:t>» Nokia tarafından piyasaya çıkarıldı fakat bu da yeterli ilgiyi görmedi.</a:t>
            </a:r>
          </a:p>
          <a:p>
            <a:endParaRPr lang="tr-TR" dirty="0"/>
          </a:p>
        </p:txBody>
      </p:sp>
    </p:spTree>
    <p:extLst>
      <p:ext uri="{BB962C8B-B14F-4D97-AF65-F5344CB8AC3E}">
        <p14:creationId xmlns:p14="http://schemas.microsoft.com/office/powerpoint/2010/main" val="370203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latin typeface="Arial Black" pitchFamily="34" charset="0"/>
              </a:rPr>
              <a:t>Video Oyunlarının Gelişimi</a:t>
            </a:r>
          </a:p>
        </p:txBody>
      </p:sp>
      <p:sp>
        <p:nvSpPr>
          <p:cNvPr id="3" name="2 İçerik Yer Tutucusu"/>
          <p:cNvSpPr>
            <a:spLocks noGrp="1"/>
          </p:cNvSpPr>
          <p:nvPr>
            <p:ph idx="1"/>
          </p:nvPr>
        </p:nvSpPr>
        <p:spPr/>
        <p:txBody>
          <a:bodyPr/>
          <a:lstStyle/>
          <a:p>
            <a:r>
              <a:rPr lang="tr-TR" dirty="0"/>
              <a:t>1940’ta </a:t>
            </a:r>
            <a:r>
              <a:rPr lang="tr-TR" dirty="0" err="1"/>
              <a:t>Westinghouse</a:t>
            </a:r>
            <a:r>
              <a:rPr lang="tr-TR" dirty="0"/>
              <a:t> şirketinin geliştirdiği ‘</a:t>
            </a:r>
            <a:r>
              <a:rPr lang="tr-TR" dirty="0" err="1"/>
              <a:t>Nimatron</a:t>
            </a:r>
            <a:r>
              <a:rPr lang="tr-TR" dirty="0"/>
              <a:t>’ adındaki yaklaşık 1 ton ağırlığa sahip ilk dijital oyun makinesinin sergilenmesiyle başlayan bu yolculuk, bilgisayarların ve diğer oyun oynama platformlarının gelişimine kadar çok ufak gelişimlerle ilerlemiştir.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0E729292-2780-A30A-DD25-D9DC5BC7AF5C}"/>
              </a:ext>
            </a:extLst>
          </p:cNvPr>
          <p:cNvSpPr>
            <a:spLocks noGrp="1"/>
          </p:cNvSpPr>
          <p:nvPr>
            <p:ph type="title"/>
          </p:nvPr>
        </p:nvSpPr>
        <p:spPr/>
        <p:txBody>
          <a:bodyPr/>
          <a:lstStyle/>
          <a:p>
            <a:r>
              <a:rPr lang="tr-TR" b="1" dirty="0">
                <a:latin typeface="+mn-lt"/>
              </a:rPr>
              <a:t>Akıllı Telefonların Yükselişi</a:t>
            </a:r>
          </a:p>
        </p:txBody>
      </p:sp>
      <p:pic>
        <p:nvPicPr>
          <p:cNvPr id="8" name="İçerik Yer Tutucusu 7">
            <a:extLst>
              <a:ext uri="{FF2B5EF4-FFF2-40B4-BE49-F238E27FC236}">
                <a16:creationId xmlns:a16="http://schemas.microsoft.com/office/drawing/2014/main" id="{6D49BF52-9227-683B-7C18-88E3B86B39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48989" y="1519237"/>
            <a:ext cx="1905953" cy="3810000"/>
          </a:xfrm>
        </p:spPr>
      </p:pic>
      <p:sp>
        <p:nvSpPr>
          <p:cNvPr id="6" name="Metin Yer Tutucusu 5">
            <a:extLst>
              <a:ext uri="{FF2B5EF4-FFF2-40B4-BE49-F238E27FC236}">
                <a16:creationId xmlns:a16="http://schemas.microsoft.com/office/drawing/2014/main" id="{8450C2C4-C5D8-D098-CA1A-272407392710}"/>
              </a:ext>
            </a:extLst>
          </p:cNvPr>
          <p:cNvSpPr>
            <a:spLocks noGrp="1"/>
          </p:cNvSpPr>
          <p:nvPr>
            <p:ph type="body" sz="half" idx="2"/>
          </p:nvPr>
        </p:nvSpPr>
        <p:spPr/>
        <p:txBody>
          <a:bodyPr anchor="ctr"/>
          <a:lstStyle/>
          <a:p>
            <a:r>
              <a:rPr lang="tr-TR" b="0" i="0" dirty="0">
                <a:solidFill>
                  <a:srgbClr val="242424"/>
                </a:solidFill>
                <a:effectLst/>
                <a:latin typeface="source-serif-pro"/>
              </a:rPr>
              <a:t>Mobil oyun tarihinin dönüm noktası akıllı telefonların ortaya çıkışıyla geldi.</a:t>
            </a:r>
          </a:p>
          <a:p>
            <a:r>
              <a:rPr lang="tr-TR" dirty="0">
                <a:solidFill>
                  <a:srgbClr val="242424"/>
                </a:solidFill>
                <a:latin typeface="source-serif-pro"/>
              </a:rPr>
              <a:t>Aslında Apple, </a:t>
            </a:r>
            <a:r>
              <a:rPr lang="tr-TR" dirty="0" err="1">
                <a:solidFill>
                  <a:srgbClr val="242424"/>
                </a:solidFill>
                <a:latin typeface="source-serif-pro"/>
              </a:rPr>
              <a:t>Inc</a:t>
            </a:r>
            <a:r>
              <a:rPr lang="tr-TR" dirty="0">
                <a:solidFill>
                  <a:srgbClr val="242424"/>
                </a:solidFill>
                <a:latin typeface="source-serif-pro"/>
              </a:rPr>
              <a:t>., Apple Newton ile PDA pazarının ilk oyuncularından biriydi , fakat Steve </a:t>
            </a:r>
            <a:r>
              <a:rPr lang="tr-TR" dirty="0" err="1">
                <a:solidFill>
                  <a:srgbClr val="242424"/>
                </a:solidFill>
                <a:latin typeface="source-serif-pro"/>
              </a:rPr>
              <a:t>Jobs</a:t>
            </a:r>
            <a:r>
              <a:rPr lang="tr-TR" dirty="0">
                <a:solidFill>
                  <a:srgbClr val="242424"/>
                </a:solidFill>
                <a:latin typeface="source-serif-pro"/>
              </a:rPr>
              <a:t>, şirketin donanımını </a:t>
            </a:r>
            <a:r>
              <a:rPr lang="tr-TR" dirty="0" err="1">
                <a:solidFill>
                  <a:srgbClr val="242424"/>
                </a:solidFill>
                <a:latin typeface="source-serif-pro"/>
              </a:rPr>
              <a:t>iMac</a:t>
            </a:r>
            <a:r>
              <a:rPr lang="tr-TR" dirty="0">
                <a:solidFill>
                  <a:srgbClr val="242424"/>
                </a:solidFill>
                <a:latin typeface="source-serif-pro"/>
              </a:rPr>
              <a:t> ve iPod gibi cihazlara odaklamak için 1998 yılında bu seriyi durdurmuştu . </a:t>
            </a:r>
            <a:r>
              <a:rPr lang="tr-TR" dirty="0" err="1">
                <a:solidFill>
                  <a:srgbClr val="242424"/>
                </a:solidFill>
                <a:latin typeface="source-serif-pro"/>
              </a:rPr>
              <a:t>Jobs'un</a:t>
            </a:r>
            <a:r>
              <a:rPr lang="tr-TR" dirty="0">
                <a:solidFill>
                  <a:srgbClr val="242424"/>
                </a:solidFill>
                <a:latin typeface="source-serif-pro"/>
              </a:rPr>
              <a:t> yönlendirmesi altında aynı ekipler, Apple'ın ilk olarak Haziran 2007'de piyasaya sürdüğü iPhone'u geliştirmeye odaklanmıştı. </a:t>
            </a:r>
          </a:p>
          <a:p>
            <a:r>
              <a:rPr lang="tr-TR" dirty="0" err="1">
                <a:solidFill>
                  <a:srgbClr val="242424"/>
                </a:solidFill>
                <a:latin typeface="source-serif-pro"/>
              </a:rPr>
              <a:t>Iphone</a:t>
            </a:r>
            <a:r>
              <a:rPr lang="tr-TR" dirty="0">
                <a:solidFill>
                  <a:srgbClr val="242424"/>
                </a:solidFill>
                <a:latin typeface="source-serif-pro"/>
              </a:rPr>
              <a:t> piyasaya çıkışla beraber büyük bir kırılmaya sebep oldu.</a:t>
            </a:r>
            <a:endParaRPr lang="tr-TR" dirty="0"/>
          </a:p>
        </p:txBody>
      </p:sp>
    </p:spTree>
    <p:extLst>
      <p:ext uri="{BB962C8B-B14F-4D97-AF65-F5344CB8AC3E}">
        <p14:creationId xmlns:p14="http://schemas.microsoft.com/office/powerpoint/2010/main" val="2334887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CD586FA2-A47D-4F2F-E0D4-DF2D39B1B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7686" y="1000108"/>
            <a:ext cx="4415378" cy="4873625"/>
          </a:xfrm>
        </p:spPr>
      </p:pic>
      <p:sp>
        <p:nvSpPr>
          <p:cNvPr id="4" name="Metin Yer Tutucusu 3">
            <a:extLst>
              <a:ext uri="{FF2B5EF4-FFF2-40B4-BE49-F238E27FC236}">
                <a16:creationId xmlns:a16="http://schemas.microsoft.com/office/drawing/2014/main" id="{9A72DAE6-8DEF-0DEE-7F79-D713A8A811CE}"/>
              </a:ext>
            </a:extLst>
          </p:cNvPr>
          <p:cNvSpPr>
            <a:spLocks noGrp="1"/>
          </p:cNvSpPr>
          <p:nvPr>
            <p:ph type="body" sz="half" idx="2"/>
          </p:nvPr>
        </p:nvSpPr>
        <p:spPr>
          <a:xfrm>
            <a:off x="627459" y="142852"/>
            <a:ext cx="2949178" cy="5288543"/>
          </a:xfrm>
        </p:spPr>
        <p:txBody>
          <a:bodyPr>
            <a:noAutofit/>
          </a:bodyPr>
          <a:lstStyle/>
          <a:p>
            <a:r>
              <a:rPr lang="tr-TR" sz="1300" dirty="0"/>
              <a:t>iPhone'un temel donanım özellikleri arasında, piyasadaki diğer akıllı telefonların çoğuyla karşılaştırıldığında büyük bir rastgele erişim belleği (RAM) boyutu da vardı. </a:t>
            </a:r>
          </a:p>
          <a:p>
            <a:r>
              <a:rPr lang="tr-TR" sz="1300" dirty="0"/>
              <a:t>Bunun yanı sıra daha karmaşık uygulamaları çalıştırabilen daha büyük bir ekran ve çoklu görevleri yerine getirebilen yeni bir işletim sistemi ile o dönemde piyasadaki diğer tüm cihazları çok geride bırakıyordu.</a:t>
            </a:r>
          </a:p>
          <a:p>
            <a:r>
              <a:rPr lang="tr-TR" sz="1300" dirty="0"/>
              <a:t>iPhone ayrıca ivmeölçer gibi çeşitli sensörler içeriyordu ve ayrıca herhangi bir kalem gerektirmeyen ve parmakla kontrol edilebilen kapasitif bir dokunmatik ekran içeriyordu.</a:t>
            </a:r>
          </a:p>
          <a:p>
            <a:r>
              <a:rPr lang="tr-TR" sz="1300" dirty="0"/>
              <a:t>2007’de piyasaya çıkışından kısa bir süre sonra 2008 yılında </a:t>
            </a:r>
            <a:r>
              <a:rPr lang="tr-TR" sz="1300" dirty="0" err="1"/>
              <a:t>AppStore</a:t>
            </a:r>
            <a:r>
              <a:rPr lang="tr-TR" sz="1300" dirty="0"/>
              <a:t> adında uygulamaların ve oyunların yayınlanması için bir eklenti eklendi. Sadece telefonun özellikleri değil aynı zamanda çıkardığı bu eklentiyle oyun piyasasının sergilenmesini de inanılmaz kolaylaştırarak bir çığır açmıştır. Temmuz 2008’de kullanıcılara açılan uygulama mağazası bir haftadan kısa süre içerisinde 500 adet 3.parti uygulamaya ev sahipliği yapmaya başladı. Hatta mağazanın açılışının üzerinden daha 3 gün geçtiğinde şirket uygulamaların 10 milyon toplam indirilme sayısına ulaştığını açıkladı.</a:t>
            </a:r>
          </a:p>
        </p:txBody>
      </p:sp>
    </p:spTree>
    <p:extLst>
      <p:ext uri="{BB962C8B-B14F-4D97-AF65-F5344CB8AC3E}">
        <p14:creationId xmlns:p14="http://schemas.microsoft.com/office/powerpoint/2010/main" val="3237359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DA07808B-35E5-C12E-0FB7-21010C5B8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0166" y="317438"/>
            <a:ext cx="2059486" cy="5551550"/>
          </a:xfrm>
        </p:spPr>
      </p:pic>
      <p:sp>
        <p:nvSpPr>
          <p:cNvPr id="4" name="Metin Yer Tutucusu 3">
            <a:extLst>
              <a:ext uri="{FF2B5EF4-FFF2-40B4-BE49-F238E27FC236}">
                <a16:creationId xmlns:a16="http://schemas.microsoft.com/office/drawing/2014/main" id="{E9CFA4FF-D6FE-BBB2-4E27-AC0A64CAED4A}"/>
              </a:ext>
            </a:extLst>
          </p:cNvPr>
          <p:cNvSpPr>
            <a:spLocks noGrp="1"/>
          </p:cNvSpPr>
          <p:nvPr>
            <p:ph type="body" sz="half" idx="2"/>
          </p:nvPr>
        </p:nvSpPr>
        <p:spPr>
          <a:xfrm>
            <a:off x="629841" y="1890423"/>
            <a:ext cx="2949178" cy="3811588"/>
          </a:xfrm>
        </p:spPr>
        <p:txBody>
          <a:bodyPr anchor="ctr">
            <a:normAutofit/>
          </a:bodyPr>
          <a:lstStyle/>
          <a:p>
            <a:r>
              <a:rPr lang="tr-TR" dirty="0"/>
              <a:t>Mobil oyun oynama platformlarındaki bu </a:t>
            </a:r>
            <a:r>
              <a:rPr lang="tr-TR" dirty="0" err="1"/>
              <a:t>store</a:t>
            </a:r>
            <a:r>
              <a:rPr lang="tr-TR" dirty="0"/>
              <a:t> gelişimleri benzer dönemlerde bilgisayar ve konsollar içinde gelişti.</a:t>
            </a:r>
          </a:p>
          <a:p>
            <a:r>
              <a:rPr lang="tr-TR" dirty="0"/>
              <a:t>Bununla birlikte oyunların satımının fiziki kopya ya da dijital kopya olarak yapılmasında bazı değişiklikler gerçekleşti.</a:t>
            </a:r>
          </a:p>
          <a:p>
            <a:r>
              <a:rPr lang="tr-TR" dirty="0"/>
              <a:t>IDATE </a:t>
            </a:r>
            <a:r>
              <a:rPr lang="tr-TR" dirty="0" err="1"/>
              <a:t>DigiWorld</a:t>
            </a:r>
            <a:r>
              <a:rPr lang="tr-TR" dirty="0"/>
              <a:t> </a:t>
            </a:r>
            <a:r>
              <a:rPr lang="tr-TR" dirty="0" err="1"/>
              <a:t>Research’ın</a:t>
            </a:r>
            <a:r>
              <a:rPr lang="tr-TR" dirty="0"/>
              <a:t> yayınladığı araştırmaya göre dijital oyunlarda satış türü 2008’de %22 dijital %78 fiziksel kopya iken bu rakamların 2023’te %93 oranında dijital olarak gerçekleşeceği öngörülmektedir.</a:t>
            </a:r>
          </a:p>
          <a:p>
            <a:endParaRPr lang="tr-TR" dirty="0"/>
          </a:p>
          <a:p>
            <a:pPr>
              <a:lnSpc>
                <a:spcPct val="50000"/>
              </a:lnSpc>
            </a:pPr>
            <a:endParaRPr lang="tr-TR" dirty="0"/>
          </a:p>
        </p:txBody>
      </p:sp>
      <p:pic>
        <p:nvPicPr>
          <p:cNvPr id="8" name="Resim 7">
            <a:extLst>
              <a:ext uri="{FF2B5EF4-FFF2-40B4-BE49-F238E27FC236}">
                <a16:creationId xmlns:a16="http://schemas.microsoft.com/office/drawing/2014/main" id="{F8102A6E-6317-A21E-6E5C-D1C5B554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01" y="4413225"/>
            <a:ext cx="1456163" cy="1201334"/>
          </a:xfrm>
          <a:prstGeom prst="rect">
            <a:avLst/>
          </a:prstGeom>
        </p:spPr>
      </p:pic>
    </p:spTree>
    <p:extLst>
      <p:ext uri="{BB962C8B-B14F-4D97-AF65-F5344CB8AC3E}">
        <p14:creationId xmlns:p14="http://schemas.microsoft.com/office/powerpoint/2010/main" val="2396018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9DFC3657-CCAC-652F-1847-464D071FF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9058" y="1714488"/>
            <a:ext cx="4962024" cy="2750560"/>
          </a:xfrm>
        </p:spPr>
      </p:pic>
      <p:sp>
        <p:nvSpPr>
          <p:cNvPr id="4" name="Metin Yer Tutucusu 3">
            <a:extLst>
              <a:ext uri="{FF2B5EF4-FFF2-40B4-BE49-F238E27FC236}">
                <a16:creationId xmlns:a16="http://schemas.microsoft.com/office/drawing/2014/main" id="{9222506B-28B6-9E25-E0D1-656B479AD407}"/>
              </a:ext>
            </a:extLst>
          </p:cNvPr>
          <p:cNvSpPr>
            <a:spLocks noGrp="1"/>
          </p:cNvSpPr>
          <p:nvPr>
            <p:ph type="body" sz="half" idx="2"/>
          </p:nvPr>
        </p:nvSpPr>
        <p:spPr>
          <a:xfrm>
            <a:off x="457200" y="928670"/>
            <a:ext cx="3008313" cy="4691063"/>
          </a:xfrm>
        </p:spPr>
        <p:txBody>
          <a:bodyPr anchor="ctr">
            <a:normAutofit/>
          </a:bodyPr>
          <a:lstStyle/>
          <a:p>
            <a:r>
              <a:rPr lang="tr-TR" dirty="0"/>
              <a:t>iPhone’un iletişim teknolojisi alanının yanı sıra oyun alanında kazandığı bu başarının en önemli etkenlerinden biri de 2008 yılında yayınlanan, Steve </a:t>
            </a:r>
            <a:r>
              <a:rPr lang="tr-TR" dirty="0" err="1"/>
              <a:t>Demeter</a:t>
            </a:r>
            <a:r>
              <a:rPr lang="tr-TR" dirty="0"/>
              <a:t> tarafından Apple’a uygun geliştirilen «</a:t>
            </a:r>
            <a:r>
              <a:rPr lang="tr-TR" dirty="0" err="1"/>
              <a:t>Trims</a:t>
            </a:r>
            <a:r>
              <a:rPr lang="tr-TR" dirty="0"/>
              <a:t>» isimli bir bulmaca oyunuydu.</a:t>
            </a:r>
          </a:p>
          <a:p>
            <a:r>
              <a:rPr lang="tr-TR" dirty="0"/>
              <a:t>Temel olarak eşleşme yapmak için renkli üçgen döşemelerin kaydırılması şeklinde oynan bir oyundur. Eşleme yapılması ile birlikte döşeme kaybolacak ve geri planda kalan boşlukları dolduracaktır.</a:t>
            </a:r>
          </a:p>
          <a:p>
            <a:r>
              <a:rPr lang="tr-TR" dirty="0"/>
              <a:t>5 Dolar olarak piyasaya sürülen bu oyun 2 aylık kısa bir süre içerisinde 250 bin dolar kar bırakmıştı. Bu aynı zamanda güzel bir pazarlama olarak kullanıldı ve oyun geliştiricilerini bir zenginlik kapısı olarak Apple’a yönlendirmeye başladı.</a:t>
            </a:r>
          </a:p>
        </p:txBody>
      </p:sp>
    </p:spTree>
    <p:extLst>
      <p:ext uri="{BB962C8B-B14F-4D97-AF65-F5344CB8AC3E}">
        <p14:creationId xmlns:p14="http://schemas.microsoft.com/office/powerpoint/2010/main" val="1673964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96B83F91-BAB2-2F7D-42B7-3EB838DF3A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9212" y="1238714"/>
            <a:ext cx="2676060" cy="4380572"/>
          </a:xfrm>
        </p:spPr>
      </p:pic>
      <p:sp>
        <p:nvSpPr>
          <p:cNvPr id="4" name="Metin Yer Tutucusu 3">
            <a:extLst>
              <a:ext uri="{FF2B5EF4-FFF2-40B4-BE49-F238E27FC236}">
                <a16:creationId xmlns:a16="http://schemas.microsoft.com/office/drawing/2014/main" id="{F8A97B78-E587-E978-968E-8399C89889F4}"/>
              </a:ext>
            </a:extLst>
          </p:cNvPr>
          <p:cNvSpPr>
            <a:spLocks noGrp="1"/>
          </p:cNvSpPr>
          <p:nvPr>
            <p:ph type="body" sz="half" idx="2"/>
          </p:nvPr>
        </p:nvSpPr>
        <p:spPr>
          <a:xfrm>
            <a:off x="457200" y="1071546"/>
            <a:ext cx="3008313" cy="4691063"/>
          </a:xfrm>
        </p:spPr>
        <p:txBody>
          <a:bodyPr anchor="ctr">
            <a:normAutofit fontScale="92500" lnSpcReduction="10000"/>
          </a:bodyPr>
          <a:lstStyle/>
          <a:p>
            <a:r>
              <a:rPr lang="tr-TR" dirty="0"/>
              <a:t>Bir başka mobil oyunlarda erken başarı olarak gösterilebilecek örneklerden biri de yine </a:t>
            </a:r>
            <a:r>
              <a:rPr lang="tr-TR" dirty="0" err="1"/>
              <a:t>AppStore</a:t>
            </a:r>
            <a:r>
              <a:rPr lang="tr-TR" dirty="0"/>
              <a:t> ile birlikte piyasaya çıkan, </a:t>
            </a:r>
            <a:r>
              <a:rPr lang="tr-TR" dirty="0" err="1"/>
              <a:t>Tapulous</a:t>
            </a:r>
            <a:r>
              <a:rPr lang="tr-TR" dirty="0"/>
              <a:t> tarafından yayınlanan «Tap Tap Revenge» adındaki müzik oyunları </a:t>
            </a:r>
            <a:r>
              <a:rPr lang="tr-TR" dirty="0" err="1"/>
              <a:t>janrasındaki</a:t>
            </a:r>
            <a:r>
              <a:rPr lang="tr-TR" dirty="0"/>
              <a:t> oyundur. </a:t>
            </a:r>
          </a:p>
          <a:p>
            <a:r>
              <a:rPr lang="tr-TR" dirty="0"/>
              <a:t>Oyunun amacı ekranın altındaki bir çizgiye ulaştıklarında renkli topların her birine dokunmaktır. Vuruşta topa vurulursa oyuncu puan kazanır, ancak vurulmazsa ıska sayılır.</a:t>
            </a:r>
          </a:p>
          <a:p>
            <a:r>
              <a:rPr lang="tr-TR" dirty="0"/>
              <a:t>20 günde 1 milyon indirilmeye ulaşan bu oyun 2008 yılında </a:t>
            </a:r>
            <a:r>
              <a:rPr lang="tr-TR" dirty="0" err="1"/>
              <a:t>AppStore’un</a:t>
            </a:r>
            <a:r>
              <a:rPr lang="tr-TR" dirty="0"/>
              <a:t> en çok indirilen ücretsiz oyunu oldu.</a:t>
            </a:r>
          </a:p>
          <a:p>
            <a:r>
              <a:rPr lang="tr-TR" dirty="0" err="1"/>
              <a:t>Bejeweled</a:t>
            </a:r>
            <a:r>
              <a:rPr lang="tr-TR" dirty="0"/>
              <a:t> gibi bir dizi bilgisayar ve tarayıcı tabanlı bulmaca oyunuyla zaten başarıya ulaşmış olan </a:t>
            </a:r>
            <a:r>
              <a:rPr lang="tr-TR" dirty="0" err="1"/>
              <a:t>PopCap</a:t>
            </a:r>
            <a:r>
              <a:rPr lang="tr-TR" dirty="0"/>
              <a:t> Games , 2009 yılında ürünlerini mobil sürümlere geçiren ilk şirketlerden biriydi ve bu da onların mobil işlerini hızla büyütmelerine yardımcı oldu.</a:t>
            </a:r>
          </a:p>
          <a:p>
            <a:r>
              <a:rPr lang="tr-TR" dirty="0"/>
              <a:t>Bununla birlikte yavaş yavaş birçok şirket oyunlarını mobil platforma da taşımaya başladı.</a:t>
            </a:r>
          </a:p>
          <a:p>
            <a:endParaRPr lang="tr-TR" dirty="0"/>
          </a:p>
          <a:p>
            <a:endParaRPr lang="tr-TR" dirty="0"/>
          </a:p>
        </p:txBody>
      </p:sp>
    </p:spTree>
    <p:extLst>
      <p:ext uri="{BB962C8B-B14F-4D97-AF65-F5344CB8AC3E}">
        <p14:creationId xmlns:p14="http://schemas.microsoft.com/office/powerpoint/2010/main" val="4000076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931D41D6-D29D-9AAF-25D4-2D48401D55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7390" y="2078966"/>
            <a:ext cx="5113765" cy="3068377"/>
          </a:xfrm>
        </p:spPr>
      </p:pic>
      <p:sp>
        <p:nvSpPr>
          <p:cNvPr id="4" name="Metin Yer Tutucusu 3">
            <a:extLst>
              <a:ext uri="{FF2B5EF4-FFF2-40B4-BE49-F238E27FC236}">
                <a16:creationId xmlns:a16="http://schemas.microsoft.com/office/drawing/2014/main" id="{DB39D9AA-8CDF-F355-D12E-CDF72204F77F}"/>
              </a:ext>
            </a:extLst>
          </p:cNvPr>
          <p:cNvSpPr>
            <a:spLocks noGrp="1"/>
          </p:cNvSpPr>
          <p:nvPr>
            <p:ph type="body" sz="half" idx="2"/>
          </p:nvPr>
        </p:nvSpPr>
        <p:spPr>
          <a:xfrm>
            <a:off x="500034" y="1357298"/>
            <a:ext cx="3008313" cy="4691063"/>
          </a:xfrm>
        </p:spPr>
        <p:txBody>
          <a:bodyPr anchor="ctr"/>
          <a:lstStyle/>
          <a:p>
            <a:r>
              <a:rPr lang="tr-TR" dirty="0"/>
              <a:t>iPhone'un piyasaya sürülmesinden sonra yalnızca iki büyük rakip kaldı; Google tarafından geliştirilen işletim sistemini kullanan Android tabanlı cihazlar (Java dilini temel alan) ve Microsoft Windows ile yakın birlikte çalışabilirliğe sahip olan Microsoft'un Windows </a:t>
            </a:r>
            <a:r>
              <a:rPr lang="tr-TR" dirty="0" err="1"/>
              <a:t>Phone'u</a:t>
            </a:r>
            <a:r>
              <a:rPr lang="tr-TR" dirty="0"/>
              <a:t>. Her ikisi de Apple ile aynı yaklaşımı benimsedi ve benzer geliştirici politikalarıyla sırasıyla Google Play ve Windows Phone </a:t>
            </a:r>
            <a:r>
              <a:rPr lang="tr-TR" dirty="0" err="1"/>
              <a:t>Store'da</a:t>
            </a:r>
            <a:r>
              <a:rPr lang="tr-TR" dirty="0"/>
              <a:t> uygulama mağazaları açtı. Sonuçta Microsoft, Windows </a:t>
            </a:r>
            <a:r>
              <a:rPr lang="tr-TR" dirty="0" err="1"/>
              <a:t>Phone'un</a:t>
            </a:r>
            <a:r>
              <a:rPr lang="tr-TR" dirty="0"/>
              <a:t> aktif gelişimini durdurdu ve iOS ve Android mobil işletim sistemi, uygulama mağazası pazarındaki ana oyuncular olarak kaldılar.</a:t>
            </a:r>
          </a:p>
        </p:txBody>
      </p:sp>
    </p:spTree>
    <p:extLst>
      <p:ext uri="{BB962C8B-B14F-4D97-AF65-F5344CB8AC3E}">
        <p14:creationId xmlns:p14="http://schemas.microsoft.com/office/powerpoint/2010/main" val="1091947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E140C5-F8D1-E03C-6E73-3003A745EDD1}"/>
              </a:ext>
            </a:extLst>
          </p:cNvPr>
          <p:cNvSpPr>
            <a:spLocks noGrp="1"/>
          </p:cNvSpPr>
          <p:nvPr>
            <p:ph type="title"/>
          </p:nvPr>
        </p:nvSpPr>
        <p:spPr/>
        <p:txBody>
          <a:bodyPr/>
          <a:lstStyle/>
          <a:p>
            <a:r>
              <a:rPr lang="tr-TR" b="1" dirty="0">
                <a:latin typeface="+mn-lt"/>
                <a:cs typeface="Arial" panose="020B0604020202020204" pitchFamily="34" charset="0"/>
              </a:rPr>
              <a:t>Uygulama İçi Satın Alımlara Geçiş</a:t>
            </a:r>
          </a:p>
        </p:txBody>
      </p:sp>
      <p:sp>
        <p:nvSpPr>
          <p:cNvPr id="4" name="Metin Yer Tutucusu 3">
            <a:extLst>
              <a:ext uri="{FF2B5EF4-FFF2-40B4-BE49-F238E27FC236}">
                <a16:creationId xmlns:a16="http://schemas.microsoft.com/office/drawing/2014/main" id="{E8D23FF4-2A2E-B263-152E-863F1698EFD3}"/>
              </a:ext>
            </a:extLst>
          </p:cNvPr>
          <p:cNvSpPr>
            <a:spLocks noGrp="1"/>
          </p:cNvSpPr>
          <p:nvPr>
            <p:ph idx="1"/>
          </p:nvPr>
        </p:nvSpPr>
        <p:spPr/>
        <p:txBody>
          <a:bodyPr>
            <a:normAutofit/>
          </a:bodyPr>
          <a:lstStyle/>
          <a:p>
            <a:r>
              <a:rPr lang="tr-TR" sz="2400" dirty="0" err="1"/>
              <a:t>Appstore’un</a:t>
            </a:r>
            <a:r>
              <a:rPr lang="tr-TR" sz="2400" dirty="0"/>
              <a:t> ve Google </a:t>
            </a:r>
            <a:r>
              <a:rPr lang="tr-TR" sz="2400" dirty="0" err="1"/>
              <a:t>Play’in</a:t>
            </a:r>
            <a:r>
              <a:rPr lang="tr-TR" sz="2400" dirty="0"/>
              <a:t> başlangıcında çoğu oyun, oynamadan önce satın alma (premium) modeliyle ya da tamamen ücretsiz bir şekilde alınabiliyordu.</a:t>
            </a:r>
          </a:p>
          <a:p>
            <a:r>
              <a:rPr lang="tr-TR" sz="2400" dirty="0"/>
              <a:t>Ekim 2009’da Apple mikro işlemler olan «uygulama içi satın </a:t>
            </a:r>
            <a:r>
              <a:rPr lang="tr-TR" sz="2400" dirty="0" err="1"/>
              <a:t>alımlar»ı</a:t>
            </a:r>
            <a:r>
              <a:rPr lang="tr-TR" sz="2400" dirty="0"/>
              <a:t> tanıttı. </a:t>
            </a:r>
          </a:p>
          <a:p>
            <a:r>
              <a:rPr lang="tr-TR" sz="2400" dirty="0"/>
              <a:t>Bazı uygulamalar hemen bu yönteme adapte olmaya başladı. Örneğin bir az önce bahsettiğim «Tap Tap Revenge» oyunu, 3. oyununu çıkararak oyun içinde yeni müziklerin satın alınabilmesi yeniliğini ekledi. </a:t>
            </a:r>
          </a:p>
          <a:p>
            <a:r>
              <a:rPr lang="tr-TR" sz="2400" dirty="0"/>
              <a:t>Aynı dönemde benzer </a:t>
            </a:r>
            <a:r>
              <a:rPr lang="tr-TR" sz="2400" dirty="0" err="1"/>
              <a:t>IAP’ler</a:t>
            </a:r>
            <a:r>
              <a:rPr lang="tr-TR" sz="2400" dirty="0"/>
              <a:t>(</a:t>
            </a:r>
            <a:r>
              <a:rPr lang="tr-TR" sz="2400" dirty="0" err="1"/>
              <a:t>In-app</a:t>
            </a:r>
            <a:r>
              <a:rPr lang="tr-TR" sz="2400" dirty="0"/>
              <a:t> </a:t>
            </a:r>
            <a:r>
              <a:rPr lang="tr-TR" sz="2400" dirty="0" err="1"/>
              <a:t>purchase</a:t>
            </a:r>
            <a:r>
              <a:rPr lang="tr-TR" sz="2400" dirty="0"/>
              <a:t>) Google Play mağazasına da eklenmeye başladı.</a:t>
            </a:r>
          </a:p>
          <a:p>
            <a:endParaRPr lang="tr-TR" dirty="0"/>
          </a:p>
        </p:txBody>
      </p:sp>
    </p:spTree>
    <p:extLst>
      <p:ext uri="{BB962C8B-B14F-4D97-AF65-F5344CB8AC3E}">
        <p14:creationId xmlns:p14="http://schemas.microsoft.com/office/powerpoint/2010/main" val="1038314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8EE9DCDF-A857-E863-E6F4-5485A02610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90" y="1928801"/>
            <a:ext cx="5113766" cy="3228299"/>
          </a:xfrm>
        </p:spPr>
      </p:pic>
      <p:sp>
        <p:nvSpPr>
          <p:cNvPr id="6" name="Metin Yer Tutucusu 5">
            <a:extLst>
              <a:ext uri="{FF2B5EF4-FFF2-40B4-BE49-F238E27FC236}">
                <a16:creationId xmlns:a16="http://schemas.microsoft.com/office/drawing/2014/main" id="{50113FD9-9693-A171-B2B8-776C08F080CB}"/>
              </a:ext>
            </a:extLst>
          </p:cNvPr>
          <p:cNvSpPr>
            <a:spLocks noGrp="1"/>
          </p:cNvSpPr>
          <p:nvPr>
            <p:ph type="body" sz="half" idx="2"/>
          </p:nvPr>
        </p:nvSpPr>
        <p:spPr/>
        <p:txBody>
          <a:bodyPr>
            <a:normAutofit fontScale="92500" lnSpcReduction="10000"/>
          </a:bodyPr>
          <a:lstStyle/>
          <a:p>
            <a:r>
              <a:rPr lang="tr-TR" dirty="0"/>
              <a:t>Tam olarak bu dönemde 2009 yılında  </a:t>
            </a:r>
            <a:r>
              <a:rPr lang="tr-TR" dirty="0" err="1"/>
              <a:t>Rovio</a:t>
            </a:r>
            <a:r>
              <a:rPr lang="tr-TR" dirty="0"/>
              <a:t> Entertainment , </a:t>
            </a:r>
            <a:r>
              <a:rPr lang="tr-TR" dirty="0" err="1"/>
              <a:t>Angry</a:t>
            </a:r>
            <a:r>
              <a:rPr lang="tr-TR" dirty="0"/>
              <a:t> </a:t>
            </a:r>
            <a:r>
              <a:rPr lang="tr-TR" dirty="0" err="1"/>
              <a:t>Birds'ü</a:t>
            </a:r>
            <a:r>
              <a:rPr lang="tr-TR" dirty="0"/>
              <a:t> </a:t>
            </a:r>
            <a:r>
              <a:rPr lang="tr-TR" dirty="0" err="1"/>
              <a:t>App</a:t>
            </a:r>
            <a:r>
              <a:rPr lang="tr-TR" dirty="0"/>
              <a:t> </a:t>
            </a:r>
            <a:r>
              <a:rPr lang="tr-TR" dirty="0" err="1"/>
              <a:t>Store'da</a:t>
            </a:r>
            <a:r>
              <a:rPr lang="tr-TR" dirty="0"/>
              <a:t> yayınladı.</a:t>
            </a:r>
          </a:p>
          <a:p>
            <a:r>
              <a:rPr lang="tr-TR" dirty="0"/>
              <a:t>0.99 dolar gibi uygun bir fiyatla piyasaya sürülen bu oyun düşük maliyeti ve aynı zamanda 2010 yılında bizzat Apple tarafından tanıtılması sayesinde en iyi ücretli oyunlar listesinde ilk sırayı aldı. </a:t>
            </a:r>
          </a:p>
          <a:p>
            <a:r>
              <a:rPr lang="tr-TR" dirty="0"/>
              <a:t>2010 ortasında oyun Android’e de taşındı. Burada ücretsiz olarak indirilebilen reklam destekli bir sürüm ortaya sundular. Kullanıcılar reklamları kaldırmak için oyun içinde bir ödeme yapabilirlerdi. Böylelikle </a:t>
            </a:r>
            <a:r>
              <a:rPr lang="tr-TR" dirty="0" err="1"/>
              <a:t>Rovio</a:t>
            </a:r>
            <a:r>
              <a:rPr lang="tr-TR" dirty="0"/>
              <a:t>, hem oyun içi satın alımlarla hem de reklamlarla para kazanmaya başladı.</a:t>
            </a:r>
          </a:p>
          <a:p>
            <a:r>
              <a:rPr lang="tr-TR" dirty="0"/>
              <a:t>Android’de de piyasaya sürülmesinden kısa süre sonra yaklaşık olarak ayda 42 milyon dolar kazandığı tahmin ediliyor.</a:t>
            </a:r>
          </a:p>
          <a:p>
            <a:r>
              <a:rPr lang="tr-TR" dirty="0"/>
              <a:t>Aynı dönemde ilk birkaç bölümünü yayınlamak sonrasını da satmak yöntemiyle «</a:t>
            </a:r>
            <a:r>
              <a:rPr lang="tr-TR" dirty="0" err="1"/>
              <a:t>Cut</a:t>
            </a:r>
            <a:r>
              <a:rPr lang="tr-TR" dirty="0"/>
              <a:t> </a:t>
            </a:r>
            <a:r>
              <a:rPr lang="tr-TR" dirty="0" err="1"/>
              <a:t>the</a:t>
            </a:r>
            <a:r>
              <a:rPr lang="tr-TR" dirty="0"/>
              <a:t> </a:t>
            </a:r>
            <a:r>
              <a:rPr lang="tr-TR" dirty="0" err="1"/>
              <a:t>Rope</a:t>
            </a:r>
            <a:r>
              <a:rPr lang="tr-TR" dirty="0"/>
              <a:t>» oyunu yayınlandı ve o da döneminin en hızlı satış yapan oyunlarından biri oldu.</a:t>
            </a:r>
          </a:p>
        </p:txBody>
      </p:sp>
    </p:spTree>
    <p:extLst>
      <p:ext uri="{BB962C8B-B14F-4D97-AF65-F5344CB8AC3E}">
        <p14:creationId xmlns:p14="http://schemas.microsoft.com/office/powerpoint/2010/main" val="83102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C386B8-3E54-49C2-5A4E-712543FF552A}"/>
              </a:ext>
            </a:extLst>
          </p:cNvPr>
          <p:cNvSpPr>
            <a:spLocks noGrp="1"/>
          </p:cNvSpPr>
          <p:nvPr>
            <p:ph type="title"/>
          </p:nvPr>
        </p:nvSpPr>
        <p:spPr>
          <a:xfrm>
            <a:off x="457200" y="857232"/>
            <a:ext cx="3008313" cy="1162050"/>
          </a:xfrm>
        </p:spPr>
        <p:txBody>
          <a:bodyPr/>
          <a:lstStyle/>
          <a:p>
            <a:r>
              <a:rPr lang="tr-TR" b="1" dirty="0">
                <a:latin typeface="+mn-lt"/>
              </a:rPr>
              <a:t>Tabletlerin Sahneye Çıkışı</a:t>
            </a:r>
          </a:p>
        </p:txBody>
      </p:sp>
      <p:pic>
        <p:nvPicPr>
          <p:cNvPr id="6" name="İçerik Yer Tutucusu 5">
            <a:extLst>
              <a:ext uri="{FF2B5EF4-FFF2-40B4-BE49-F238E27FC236}">
                <a16:creationId xmlns:a16="http://schemas.microsoft.com/office/drawing/2014/main" id="{FE93C12D-38CA-0947-046F-12260DEA71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91" y="1785926"/>
            <a:ext cx="4970890" cy="3433924"/>
          </a:xfrm>
        </p:spPr>
      </p:pic>
      <p:sp>
        <p:nvSpPr>
          <p:cNvPr id="4" name="Metin Yer Tutucusu 3">
            <a:extLst>
              <a:ext uri="{FF2B5EF4-FFF2-40B4-BE49-F238E27FC236}">
                <a16:creationId xmlns:a16="http://schemas.microsoft.com/office/drawing/2014/main" id="{014D1537-D5F5-C6C9-C8C5-BBC4CAE37A9F}"/>
              </a:ext>
            </a:extLst>
          </p:cNvPr>
          <p:cNvSpPr>
            <a:spLocks noGrp="1"/>
          </p:cNvSpPr>
          <p:nvPr>
            <p:ph type="body" sz="half" idx="2"/>
          </p:nvPr>
        </p:nvSpPr>
        <p:spPr/>
        <p:txBody>
          <a:bodyPr anchor="ctr"/>
          <a:lstStyle/>
          <a:p>
            <a:r>
              <a:rPr lang="tr-TR" dirty="0"/>
              <a:t>Apple , 2010 yılında iPhone ile benzer tasarım ilkelerine dayanan tablet bilgisayarı iPad'i de tanıttı . Tabletler daha önce </a:t>
            </a:r>
            <a:r>
              <a:rPr lang="tr-TR" dirty="0" err="1"/>
              <a:t>PDA'ların</a:t>
            </a:r>
            <a:r>
              <a:rPr lang="tr-TR" dirty="0"/>
              <a:t> torunları olarak mevcut olsa da iPad, kitlesel pazar başarısı elde eden ilk tabletti. iPad'in başarısının bir kısmı, işletim sistemi olarak iOS'u kullanması ve </a:t>
            </a:r>
            <a:r>
              <a:rPr lang="tr-TR" dirty="0" err="1"/>
              <a:t>App</a:t>
            </a:r>
            <a:r>
              <a:rPr lang="tr-TR" dirty="0"/>
              <a:t> </a:t>
            </a:r>
            <a:r>
              <a:rPr lang="tr-TR" dirty="0" err="1"/>
              <a:t>Store'daki</a:t>
            </a:r>
            <a:r>
              <a:rPr lang="tr-TR" dirty="0"/>
              <a:t> tüm uygulama ve oyunların iPhone'da olduğu gibi iPad'de de çalışmasını sağlamasıydı. [27] Android tabanlı telefon üreticileri, takip eden yıllarda kendi Android tabanlı tablet paketleriyle aynı yolu izleyerek benzer bir ikilem yarattılar.</a:t>
            </a:r>
          </a:p>
        </p:txBody>
      </p:sp>
    </p:spTree>
    <p:extLst>
      <p:ext uri="{BB962C8B-B14F-4D97-AF65-F5344CB8AC3E}">
        <p14:creationId xmlns:p14="http://schemas.microsoft.com/office/powerpoint/2010/main" val="1578376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8392A2-1AD0-5093-6CBD-05027EAD30CC}"/>
              </a:ext>
            </a:extLst>
          </p:cNvPr>
          <p:cNvSpPr>
            <a:spLocks noGrp="1"/>
          </p:cNvSpPr>
          <p:nvPr>
            <p:ph type="title"/>
          </p:nvPr>
        </p:nvSpPr>
        <p:spPr>
          <a:xfrm>
            <a:off x="457200" y="142852"/>
            <a:ext cx="3008313" cy="649306"/>
          </a:xfrm>
        </p:spPr>
        <p:txBody>
          <a:bodyPr>
            <a:normAutofit fontScale="90000"/>
          </a:bodyPr>
          <a:lstStyle/>
          <a:p>
            <a:r>
              <a:rPr lang="tr-TR" b="1" dirty="0" err="1"/>
              <a:t>Freemium</a:t>
            </a:r>
            <a:r>
              <a:rPr lang="tr-TR" b="1" dirty="0"/>
              <a:t> Modeli ve Web Tarayıcı temelli oyunlar</a:t>
            </a:r>
          </a:p>
        </p:txBody>
      </p:sp>
      <p:pic>
        <p:nvPicPr>
          <p:cNvPr id="6" name="İçerik Yer Tutucusu 5">
            <a:extLst>
              <a:ext uri="{FF2B5EF4-FFF2-40B4-BE49-F238E27FC236}">
                <a16:creationId xmlns:a16="http://schemas.microsoft.com/office/drawing/2014/main" id="{A3FA64D5-F0ED-0D8E-D2B5-194C202744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4810" y="1428736"/>
            <a:ext cx="4756575" cy="4167200"/>
          </a:xfrm>
        </p:spPr>
      </p:pic>
      <p:sp>
        <p:nvSpPr>
          <p:cNvPr id="4" name="Metin Yer Tutucusu 3">
            <a:extLst>
              <a:ext uri="{FF2B5EF4-FFF2-40B4-BE49-F238E27FC236}">
                <a16:creationId xmlns:a16="http://schemas.microsoft.com/office/drawing/2014/main" id="{EE87C4EC-D957-F33C-5649-6D5DBC4F1E6C}"/>
              </a:ext>
            </a:extLst>
          </p:cNvPr>
          <p:cNvSpPr>
            <a:spLocks noGrp="1"/>
          </p:cNvSpPr>
          <p:nvPr>
            <p:ph type="body" sz="half" idx="2"/>
          </p:nvPr>
        </p:nvSpPr>
        <p:spPr>
          <a:xfrm>
            <a:off x="457200" y="857232"/>
            <a:ext cx="3008313" cy="6000768"/>
          </a:xfrm>
        </p:spPr>
        <p:txBody>
          <a:bodyPr>
            <a:normAutofit fontScale="77500" lnSpcReduction="20000"/>
          </a:bodyPr>
          <a:lstStyle/>
          <a:p>
            <a:r>
              <a:rPr lang="tr-TR" dirty="0"/>
              <a:t> </a:t>
            </a:r>
            <a:r>
              <a:rPr lang="tr-TR" sz="1600" dirty="0"/>
              <a:t>Facebook gibi kişisel bilgisayarlarda gelişmiş web tarayıcı teknolojisini kullanan yeni sosyal ağ sitelerinin geliştirilmesi , ücretsiz oynanabilen tarayıcı oyunlarının ve sosyal ağların ortaya çıkmasına neden oldu. Ağ oyunları , genellikle web sitesindeki reklamlarla desteklenip buradan gelir elde etme temelliydi. Bunların en dikkate değer örneklerinden biri , 2009 yılında piyasaya sürülen </a:t>
            </a:r>
            <a:r>
              <a:rPr lang="tr-TR" sz="1600" dirty="0" err="1"/>
              <a:t>Zynga'nın</a:t>
            </a:r>
            <a:r>
              <a:rPr lang="tr-TR" sz="1600" dirty="0"/>
              <a:t> </a:t>
            </a:r>
            <a:r>
              <a:rPr lang="tr-TR" sz="1600" dirty="0" err="1"/>
              <a:t>FarmVille</a:t>
            </a:r>
            <a:r>
              <a:rPr lang="tr-TR" sz="1600" dirty="0"/>
              <a:t> oyunudur . Çiftlik yönetimi simülasyon oyunu, oyuncunun sanal bir çiftlikte mahsul yetiştirme ve hayvancılıkla ilgilenmesini temel alıyordu, ancak günlük yalnızca sınırlı sayıda eyleme izin veriliyordu. Fakat oyuncular, ekstra eylemler yapabilmek için Facebook arkadaşlarıyla iletişime geçebilir ve istendiğinde ekstra eylemler verebilirlerdi. Bu durum başta çok eleştirilmiş ve şikayet edilmiş olsa da Şubat 2010 itibariyle oyun 80 milyondan fazla oyuncuya ulaşarak çok önemli bir başarı elde etti.</a:t>
            </a:r>
          </a:p>
          <a:p>
            <a:endParaRPr lang="tr-TR" sz="1600" dirty="0"/>
          </a:p>
          <a:p>
            <a:r>
              <a:rPr lang="tr-TR" sz="1600" dirty="0" err="1"/>
              <a:t>FarmVille’nin</a:t>
            </a:r>
            <a:r>
              <a:rPr lang="tr-TR" sz="1600" dirty="0"/>
              <a:t> bu başarısından etkilenip benzer esaslarla ortaya çıkarılan diğer önemli oyunlarda </a:t>
            </a:r>
            <a:r>
              <a:rPr lang="tr-TR" sz="1600" dirty="0" err="1"/>
              <a:t>Bubble</a:t>
            </a:r>
            <a:r>
              <a:rPr lang="tr-TR" sz="1600" dirty="0"/>
              <a:t> </a:t>
            </a:r>
            <a:r>
              <a:rPr lang="tr-TR" sz="1600" dirty="0" err="1"/>
              <a:t>Witch</a:t>
            </a:r>
            <a:r>
              <a:rPr lang="tr-TR" sz="1600" dirty="0"/>
              <a:t> </a:t>
            </a:r>
            <a:r>
              <a:rPr lang="tr-TR" sz="1600" dirty="0" err="1"/>
              <a:t>Saga</a:t>
            </a:r>
            <a:r>
              <a:rPr lang="tr-TR" sz="1600" dirty="0"/>
              <a:t> ve </a:t>
            </a:r>
            <a:r>
              <a:rPr lang="tr-TR" sz="1600" dirty="0" err="1"/>
              <a:t>Candy</a:t>
            </a:r>
            <a:r>
              <a:rPr lang="tr-TR" sz="1600" dirty="0"/>
              <a:t> </a:t>
            </a:r>
            <a:r>
              <a:rPr lang="tr-TR" sz="1600" dirty="0" err="1"/>
              <a:t>Crush</a:t>
            </a:r>
            <a:r>
              <a:rPr lang="tr-TR" sz="1600" dirty="0"/>
              <a:t> </a:t>
            </a:r>
            <a:r>
              <a:rPr lang="tr-TR" sz="1600" dirty="0" err="1"/>
              <a:t>Saga’dır</a:t>
            </a:r>
            <a:r>
              <a:rPr lang="tr-TR" sz="1600" dirty="0"/>
              <a:t>. </a:t>
            </a:r>
          </a:p>
          <a:p>
            <a:r>
              <a:rPr lang="tr-TR" sz="1600" dirty="0"/>
              <a:t>Aynı zamanda bu iki oyun hem web tarayıcısı üzerinden oynanıp hem de </a:t>
            </a:r>
            <a:r>
              <a:rPr lang="tr-TR" sz="1600" dirty="0" err="1"/>
              <a:t>ios</a:t>
            </a:r>
            <a:r>
              <a:rPr lang="tr-TR" sz="1600" dirty="0"/>
              <a:t> üzerinden oynanabilecek şekilde entegre edilmişti. Özellikle </a:t>
            </a:r>
            <a:r>
              <a:rPr lang="tr-TR" sz="1600" dirty="0" err="1"/>
              <a:t>Candy</a:t>
            </a:r>
            <a:r>
              <a:rPr lang="tr-TR" sz="1600" dirty="0"/>
              <a:t> </a:t>
            </a:r>
            <a:r>
              <a:rPr lang="tr-TR" sz="1600" dirty="0" err="1"/>
              <a:t>Crush’ın</a:t>
            </a:r>
            <a:r>
              <a:rPr lang="tr-TR" sz="1600" dirty="0"/>
              <a:t> oyun içi satın almaya gerek olmadan oynanıp bitirilebilecek bir şekilde tasarlandı fakat yine de oyun içi satın alımı işletmeye devam etti. Bu şekilde kısa sürede 400 milyondan fazla oyuncuya ulaştı. Bu oyuncuların %70i oyunu hiç para harcamadan bitirse de diğer kullanıcılardan kazanılan oyun içi satın alımlarla birlikte çok kısa sürede 580 milyon dolar üzerinde bir para kazanmayı başardı.</a:t>
            </a:r>
          </a:p>
        </p:txBody>
      </p:sp>
    </p:spTree>
    <p:extLst>
      <p:ext uri="{BB962C8B-B14F-4D97-AF65-F5344CB8AC3E}">
        <p14:creationId xmlns:p14="http://schemas.microsoft.com/office/powerpoint/2010/main" val="152620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çerik Yer Tutucusu" descr="cathode-ray-tube-amusement-device.jpg"/>
          <p:cNvPicPr>
            <a:picLocks noGrp="1" noChangeAspect="1"/>
          </p:cNvPicPr>
          <p:nvPr>
            <p:ph sz="half" idx="1"/>
          </p:nvPr>
        </p:nvPicPr>
        <p:blipFill>
          <a:blip r:embed="rId2"/>
          <a:stretch>
            <a:fillRect/>
          </a:stretch>
        </p:blipFill>
        <p:spPr>
          <a:xfrm>
            <a:off x="714348" y="2000240"/>
            <a:ext cx="2906586" cy="3633233"/>
          </a:xfrm>
        </p:spPr>
      </p:pic>
      <p:pic>
        <p:nvPicPr>
          <p:cNvPr id="8" name="7 İçerik Yer Tutucusu" descr="first-oxo-game.jpg"/>
          <p:cNvPicPr>
            <a:picLocks noGrp="1" noChangeAspect="1"/>
          </p:cNvPicPr>
          <p:nvPr>
            <p:ph sz="half" idx="2"/>
          </p:nvPr>
        </p:nvPicPr>
        <p:blipFill>
          <a:blip r:embed="rId3"/>
          <a:stretch>
            <a:fillRect/>
          </a:stretch>
        </p:blipFill>
        <p:spPr>
          <a:xfrm>
            <a:off x="4286248" y="2500306"/>
            <a:ext cx="4265673" cy="2678843"/>
          </a:xfrm>
        </p:spPr>
      </p:pic>
      <p:sp>
        <p:nvSpPr>
          <p:cNvPr id="9" name="8 Metin kutusu"/>
          <p:cNvSpPr txBox="1"/>
          <p:nvPr/>
        </p:nvSpPr>
        <p:spPr>
          <a:xfrm>
            <a:off x="642910" y="1285860"/>
            <a:ext cx="3000396" cy="646331"/>
          </a:xfrm>
          <a:prstGeom prst="rect">
            <a:avLst/>
          </a:prstGeom>
          <a:noFill/>
        </p:spPr>
        <p:txBody>
          <a:bodyPr wrap="square" rtlCol="0">
            <a:spAutoFit/>
          </a:bodyPr>
          <a:lstStyle/>
          <a:p>
            <a:r>
              <a:rPr lang="tr-TR" dirty="0" err="1">
                <a:latin typeface="Arial Black" pitchFamily="34" charset="0"/>
              </a:rPr>
              <a:t>Cathode</a:t>
            </a:r>
            <a:r>
              <a:rPr lang="tr-TR" dirty="0">
                <a:latin typeface="Arial Black" pitchFamily="34" charset="0"/>
              </a:rPr>
              <a:t>-Ray </a:t>
            </a:r>
            <a:r>
              <a:rPr lang="tr-TR" dirty="0" err="1">
                <a:latin typeface="Arial Black" pitchFamily="34" charset="0"/>
              </a:rPr>
              <a:t>Tube</a:t>
            </a:r>
            <a:r>
              <a:rPr lang="tr-TR" dirty="0">
                <a:latin typeface="Arial Black" pitchFamily="34" charset="0"/>
              </a:rPr>
              <a:t> (1947)</a:t>
            </a:r>
          </a:p>
        </p:txBody>
      </p:sp>
      <p:sp>
        <p:nvSpPr>
          <p:cNvPr id="10" name="9 Metin kutusu"/>
          <p:cNvSpPr txBox="1"/>
          <p:nvPr/>
        </p:nvSpPr>
        <p:spPr>
          <a:xfrm>
            <a:off x="4214810" y="1285860"/>
            <a:ext cx="4143404" cy="461665"/>
          </a:xfrm>
          <a:prstGeom prst="rect">
            <a:avLst/>
          </a:prstGeom>
          <a:noFill/>
        </p:spPr>
        <p:txBody>
          <a:bodyPr wrap="square" rtlCol="0">
            <a:spAutoFit/>
          </a:bodyPr>
          <a:lstStyle/>
          <a:p>
            <a:r>
              <a:rPr lang="tr-TR" sz="2400" dirty="0">
                <a:latin typeface="Arial Black" pitchFamily="34" charset="0"/>
              </a:rPr>
              <a:t>XOX oyunu (1952)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043820-DB34-042C-AD05-69008A853028}"/>
              </a:ext>
            </a:extLst>
          </p:cNvPr>
          <p:cNvSpPr>
            <a:spLocks noGrp="1"/>
          </p:cNvSpPr>
          <p:nvPr>
            <p:ph type="title"/>
          </p:nvPr>
        </p:nvSpPr>
        <p:spPr/>
        <p:txBody>
          <a:bodyPr/>
          <a:lstStyle/>
          <a:p>
            <a:r>
              <a:rPr lang="tr-TR" b="1" dirty="0" err="1"/>
              <a:t>Clash</a:t>
            </a:r>
            <a:r>
              <a:rPr lang="tr-TR" b="1" dirty="0"/>
              <a:t> of </a:t>
            </a:r>
            <a:r>
              <a:rPr lang="tr-TR" b="1" dirty="0" err="1"/>
              <a:t>Clans</a:t>
            </a:r>
            <a:r>
              <a:rPr lang="tr-TR" b="1" dirty="0"/>
              <a:t> ve Çok oyunculu rol yapma deneyimi</a:t>
            </a:r>
          </a:p>
        </p:txBody>
      </p:sp>
      <p:pic>
        <p:nvPicPr>
          <p:cNvPr id="6" name="İçerik Yer Tutucusu 5">
            <a:extLst>
              <a:ext uri="{FF2B5EF4-FFF2-40B4-BE49-F238E27FC236}">
                <a16:creationId xmlns:a16="http://schemas.microsoft.com/office/drawing/2014/main" id="{617FACB0-62DB-F31B-4FEC-ED4E64113D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90" y="1928801"/>
            <a:ext cx="5042327" cy="3242669"/>
          </a:xfrm>
        </p:spPr>
      </p:pic>
      <p:sp>
        <p:nvSpPr>
          <p:cNvPr id="4" name="Metin Yer Tutucusu 3">
            <a:extLst>
              <a:ext uri="{FF2B5EF4-FFF2-40B4-BE49-F238E27FC236}">
                <a16:creationId xmlns:a16="http://schemas.microsoft.com/office/drawing/2014/main" id="{A382C952-3A93-DC74-37F4-569C81DD0F9A}"/>
              </a:ext>
            </a:extLst>
          </p:cNvPr>
          <p:cNvSpPr>
            <a:spLocks noGrp="1"/>
          </p:cNvSpPr>
          <p:nvPr>
            <p:ph type="body" sz="half" idx="2"/>
          </p:nvPr>
        </p:nvSpPr>
        <p:spPr>
          <a:xfrm>
            <a:off x="457200" y="1435100"/>
            <a:ext cx="3008313" cy="5422900"/>
          </a:xfrm>
        </p:spPr>
        <p:txBody>
          <a:bodyPr>
            <a:normAutofit lnSpcReduction="10000"/>
          </a:bodyPr>
          <a:lstStyle/>
          <a:p>
            <a:r>
              <a:rPr lang="tr-TR" dirty="0"/>
              <a:t>Aynı dönemde </a:t>
            </a:r>
            <a:r>
              <a:rPr lang="tr-TR" dirty="0" err="1"/>
              <a:t>Supercell</a:t>
            </a:r>
            <a:r>
              <a:rPr lang="tr-TR" dirty="0"/>
              <a:t> , 2012'de </a:t>
            </a:r>
            <a:r>
              <a:rPr lang="tr-TR" dirty="0" err="1"/>
              <a:t>Clash</a:t>
            </a:r>
            <a:r>
              <a:rPr lang="tr-TR" dirty="0"/>
              <a:t> of </a:t>
            </a:r>
            <a:r>
              <a:rPr lang="tr-TR" dirty="0" err="1"/>
              <a:t>Clans'ı</a:t>
            </a:r>
            <a:r>
              <a:rPr lang="tr-TR" dirty="0"/>
              <a:t> piyasaya sürdü . </a:t>
            </a:r>
            <a:r>
              <a:rPr lang="tr-TR" dirty="0" err="1"/>
              <a:t>Clash</a:t>
            </a:r>
            <a:r>
              <a:rPr lang="tr-TR" dirty="0"/>
              <a:t> of </a:t>
            </a:r>
            <a:r>
              <a:rPr lang="tr-TR" dirty="0" err="1"/>
              <a:t>Clans</a:t>
            </a:r>
            <a:r>
              <a:rPr lang="tr-TR" dirty="0"/>
              <a:t>, oyuncunun savaşan bir klanın ana üssünü denetlediği şehir yönetimi ve kule savunması unsurlarını içeren bir strateji oyunudur. Üssü korumak ve geliştirmek için kaynak elde etmek amacıyla oyuncu, güçlerini başka bir oyuncunun üssüne saldırmak üzere gönderebilir ve bu, bilgisayar tarafından yönetilen rakip oyuncunun kuvvetleriyle eş zamanlı olmayan bir şekilde gerçekleştirilir.</a:t>
            </a:r>
          </a:p>
          <a:p>
            <a:r>
              <a:rPr lang="tr-TR" dirty="0" err="1"/>
              <a:t>Candy</a:t>
            </a:r>
            <a:r>
              <a:rPr lang="tr-TR" dirty="0"/>
              <a:t> </a:t>
            </a:r>
            <a:r>
              <a:rPr lang="tr-TR" dirty="0" err="1"/>
              <a:t>Crush</a:t>
            </a:r>
            <a:r>
              <a:rPr lang="tr-TR" dirty="0"/>
              <a:t> oyunu gibi belirli işleri daha kolay ve hızlı yapmak için hem oyun içi satın alımları kullanıp aynı zamanda da MMO oyunlarına benzer bir sosyal etkileşim veriyordu.</a:t>
            </a:r>
          </a:p>
          <a:p>
            <a:r>
              <a:rPr lang="tr-TR" dirty="0"/>
              <a:t>2015 yılında da </a:t>
            </a:r>
            <a:r>
              <a:rPr lang="tr-TR" dirty="0" err="1"/>
              <a:t>League</a:t>
            </a:r>
            <a:r>
              <a:rPr lang="tr-TR" dirty="0"/>
              <a:t> of </a:t>
            </a:r>
            <a:r>
              <a:rPr lang="tr-TR" dirty="0" err="1"/>
              <a:t>Legends</a:t>
            </a:r>
            <a:r>
              <a:rPr lang="tr-TR" dirty="0"/>
              <a:t> oyununun temelleriyle bir mobil oyun inşa etme fikriyle </a:t>
            </a:r>
            <a:r>
              <a:rPr lang="tr-TR" dirty="0" err="1"/>
              <a:t>Tencent</a:t>
            </a:r>
            <a:r>
              <a:rPr lang="tr-TR" dirty="0"/>
              <a:t> </a:t>
            </a:r>
            <a:r>
              <a:rPr lang="tr-TR" dirty="0" err="1"/>
              <a:t>game</a:t>
            </a:r>
            <a:r>
              <a:rPr lang="tr-TR" dirty="0"/>
              <a:t> piyasaya </a:t>
            </a:r>
            <a:r>
              <a:rPr lang="tr-TR" dirty="0" err="1"/>
              <a:t>Honor</a:t>
            </a:r>
            <a:r>
              <a:rPr lang="tr-TR" dirty="0"/>
              <a:t> of Kings oyununu sundu. Bununla birlikte mobil oyunlar üzerinden de bir e-spor ligi oluşturulmaya başlandı. </a:t>
            </a:r>
          </a:p>
        </p:txBody>
      </p:sp>
    </p:spTree>
    <p:extLst>
      <p:ext uri="{BB962C8B-B14F-4D97-AF65-F5344CB8AC3E}">
        <p14:creationId xmlns:p14="http://schemas.microsoft.com/office/powerpoint/2010/main" val="521955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B6E262-01D2-8521-CED3-36BBF1C8FAC2}"/>
              </a:ext>
            </a:extLst>
          </p:cNvPr>
          <p:cNvSpPr>
            <a:spLocks noGrp="1"/>
          </p:cNvSpPr>
          <p:nvPr>
            <p:ph type="title"/>
          </p:nvPr>
        </p:nvSpPr>
        <p:spPr>
          <a:xfrm>
            <a:off x="500034" y="714356"/>
            <a:ext cx="3008313" cy="434992"/>
          </a:xfrm>
        </p:spPr>
        <p:txBody>
          <a:bodyPr/>
          <a:lstStyle/>
          <a:p>
            <a:r>
              <a:rPr lang="tr-TR" b="1" dirty="0" err="1"/>
              <a:t>Hyper-Casual</a:t>
            </a:r>
            <a:r>
              <a:rPr lang="tr-TR" b="1" dirty="0"/>
              <a:t> Oyunlar</a:t>
            </a:r>
          </a:p>
        </p:txBody>
      </p:sp>
      <p:pic>
        <p:nvPicPr>
          <p:cNvPr id="6" name="İçerik Yer Tutucusu 5">
            <a:extLst>
              <a:ext uri="{FF2B5EF4-FFF2-40B4-BE49-F238E27FC236}">
                <a16:creationId xmlns:a16="http://schemas.microsoft.com/office/drawing/2014/main" id="{E747DF09-F75C-66DE-C845-83A024200D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9058" y="1928802"/>
            <a:ext cx="5113765" cy="3054958"/>
          </a:xfrm>
        </p:spPr>
      </p:pic>
      <p:sp>
        <p:nvSpPr>
          <p:cNvPr id="4" name="Metin Yer Tutucusu 3">
            <a:extLst>
              <a:ext uri="{FF2B5EF4-FFF2-40B4-BE49-F238E27FC236}">
                <a16:creationId xmlns:a16="http://schemas.microsoft.com/office/drawing/2014/main" id="{4FB2E929-FD88-AD76-A059-D7156535C914}"/>
              </a:ext>
            </a:extLst>
          </p:cNvPr>
          <p:cNvSpPr>
            <a:spLocks noGrp="1"/>
          </p:cNvSpPr>
          <p:nvPr>
            <p:ph type="body" sz="half" idx="2"/>
          </p:nvPr>
        </p:nvSpPr>
        <p:spPr>
          <a:xfrm>
            <a:off x="457200" y="1142984"/>
            <a:ext cx="3008313" cy="5715016"/>
          </a:xfrm>
        </p:spPr>
        <p:txBody>
          <a:bodyPr>
            <a:normAutofit lnSpcReduction="10000"/>
          </a:bodyPr>
          <a:lstStyle/>
          <a:p>
            <a:r>
              <a:rPr lang="tr-TR" dirty="0" err="1"/>
              <a:t>Hiperbasit</a:t>
            </a:r>
            <a:r>
              <a:rPr lang="tr-TR" dirty="0"/>
              <a:t> (</a:t>
            </a:r>
            <a:r>
              <a:rPr lang="tr-TR" dirty="0" err="1"/>
              <a:t>Hyper-casual</a:t>
            </a:r>
            <a:r>
              <a:rPr lang="tr-TR" dirty="0"/>
              <a:t>) oyunlar, genellikle oynaması kolay ve ücretsiz olan mobil video oyunlardır, ayrıca çok sade kullanıcı arayüzlerine sahiptirler.</a:t>
            </a:r>
          </a:p>
          <a:p>
            <a:r>
              <a:rPr lang="tr-TR" dirty="0" err="1"/>
              <a:t>Hyper-casual</a:t>
            </a:r>
            <a:r>
              <a:rPr lang="tr-TR" dirty="0"/>
              <a:t> oyunlar sade bir renk şemasına sahip bir 2D tasarım kullanarak sadeliklerini pekiştirirler. Genellikle sonsuz bir döngü içeren mekaniğe sahip olan bu oyunlar sonsuza kadar oynanabilir ve bu da </a:t>
            </a:r>
            <a:r>
              <a:rPr lang="tr-TR" dirty="0" err="1"/>
              <a:t>hyper-casual</a:t>
            </a:r>
            <a:r>
              <a:rPr lang="tr-TR" dirty="0"/>
              <a:t> oyunların bağımlılık yapıcı doğasını oluşturur. Bu oyunlar genellikle birden fazla iş yaparken (</a:t>
            </a:r>
            <a:r>
              <a:rPr lang="tr-TR" dirty="0" err="1"/>
              <a:t>multitasking</a:t>
            </a:r>
            <a:r>
              <a:rPr lang="tr-TR" dirty="0"/>
              <a:t>) oynanır, bu sebeple basit kullanıcı arayüzleri oyunların temelini oluşturur. Sağlam bir oyun içi ekonomi olmadığından ve bedava indirilebildiklerinden </a:t>
            </a:r>
            <a:r>
              <a:rPr lang="tr-TR" dirty="0" err="1"/>
              <a:t>hyper-casual</a:t>
            </a:r>
            <a:r>
              <a:rPr lang="tr-TR" dirty="0"/>
              <a:t> oyunların gelir kaynağı büyük oranda reklamlardır.</a:t>
            </a:r>
          </a:p>
          <a:p>
            <a:r>
              <a:rPr lang="tr-TR" dirty="0"/>
              <a:t>Çok büyük kitlelere ulaşmış ilk </a:t>
            </a:r>
            <a:r>
              <a:rPr lang="tr-TR" dirty="0" err="1"/>
              <a:t>hiperbasit</a:t>
            </a:r>
            <a:r>
              <a:rPr lang="tr-TR" dirty="0"/>
              <a:t> oyun, en iyi döneminde günde 50.000 dolardan fazla gelir getirmiş, zamanında 50 milyon indirmenin üzerine çıkmış olan </a:t>
            </a:r>
            <a:r>
              <a:rPr lang="tr-TR" dirty="0" err="1"/>
              <a:t>Flappy</a:t>
            </a:r>
            <a:r>
              <a:rPr lang="tr-TR" dirty="0"/>
              <a:t> </a:t>
            </a:r>
            <a:r>
              <a:rPr lang="tr-TR" dirty="0" err="1"/>
              <a:t>Bird’tür</a:t>
            </a:r>
            <a:r>
              <a:rPr lang="tr-TR" dirty="0"/>
              <a:t>.</a:t>
            </a:r>
          </a:p>
        </p:txBody>
      </p:sp>
    </p:spTree>
    <p:extLst>
      <p:ext uri="{BB962C8B-B14F-4D97-AF65-F5344CB8AC3E}">
        <p14:creationId xmlns:p14="http://schemas.microsoft.com/office/powerpoint/2010/main" val="668898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A0B2D0-C113-3D9C-791A-FDAD78A36C5E}"/>
              </a:ext>
            </a:extLst>
          </p:cNvPr>
          <p:cNvSpPr>
            <a:spLocks noGrp="1"/>
          </p:cNvSpPr>
          <p:nvPr>
            <p:ph type="title"/>
          </p:nvPr>
        </p:nvSpPr>
        <p:spPr>
          <a:xfrm>
            <a:off x="457200" y="500042"/>
            <a:ext cx="3008313" cy="363554"/>
          </a:xfrm>
        </p:spPr>
        <p:txBody>
          <a:bodyPr>
            <a:normAutofit fontScale="90000"/>
          </a:bodyPr>
          <a:lstStyle/>
          <a:p>
            <a:r>
              <a:rPr lang="tr-TR" b="1" dirty="0">
                <a:latin typeface="+mn-lt"/>
              </a:rPr>
              <a:t>Konuma Dayalı Oyunlar</a:t>
            </a:r>
          </a:p>
        </p:txBody>
      </p:sp>
      <p:pic>
        <p:nvPicPr>
          <p:cNvPr id="6" name="İçerik Yer Tutucusu 5">
            <a:extLst>
              <a:ext uri="{FF2B5EF4-FFF2-40B4-BE49-F238E27FC236}">
                <a16:creationId xmlns:a16="http://schemas.microsoft.com/office/drawing/2014/main" id="{6B73FED1-F048-050D-ABC0-59900E3741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7390" y="1928802"/>
            <a:ext cx="4970890" cy="3406744"/>
          </a:xfrm>
        </p:spPr>
      </p:pic>
      <p:sp>
        <p:nvSpPr>
          <p:cNvPr id="4" name="Metin Yer Tutucusu 3">
            <a:extLst>
              <a:ext uri="{FF2B5EF4-FFF2-40B4-BE49-F238E27FC236}">
                <a16:creationId xmlns:a16="http://schemas.microsoft.com/office/drawing/2014/main" id="{68873E3B-E7A3-CB52-34C5-D3C30A2C68E1}"/>
              </a:ext>
            </a:extLst>
          </p:cNvPr>
          <p:cNvSpPr>
            <a:spLocks noGrp="1"/>
          </p:cNvSpPr>
          <p:nvPr>
            <p:ph type="body" sz="half" idx="2"/>
          </p:nvPr>
        </p:nvSpPr>
        <p:spPr>
          <a:xfrm>
            <a:off x="457200" y="928670"/>
            <a:ext cx="3008313" cy="5929330"/>
          </a:xfrm>
        </p:spPr>
        <p:txBody>
          <a:bodyPr>
            <a:normAutofit/>
          </a:bodyPr>
          <a:lstStyle/>
          <a:p>
            <a:r>
              <a:rPr lang="tr-TR" dirty="0" err="1"/>
              <a:t>Niantic</a:t>
            </a:r>
            <a:r>
              <a:rPr lang="tr-TR" dirty="0"/>
              <a:t> , </a:t>
            </a:r>
            <a:r>
              <a:rPr lang="tr-TR" dirty="0" err="1"/>
              <a:t>The</a:t>
            </a:r>
            <a:r>
              <a:rPr lang="tr-TR" dirty="0"/>
              <a:t> </a:t>
            </a:r>
            <a:r>
              <a:rPr lang="tr-TR" dirty="0" err="1"/>
              <a:t>Pokémon</a:t>
            </a:r>
            <a:r>
              <a:rPr lang="tr-TR" dirty="0"/>
              <a:t> </a:t>
            </a:r>
            <a:r>
              <a:rPr lang="tr-TR" dirty="0" err="1"/>
              <a:t>Company</a:t>
            </a:r>
            <a:r>
              <a:rPr lang="tr-TR" dirty="0"/>
              <a:t> ve Nintendo'nun lisansı altında , Temmuz 2016'da </a:t>
            </a:r>
            <a:r>
              <a:rPr lang="tr-TR" dirty="0" err="1"/>
              <a:t>Pokémon</a:t>
            </a:r>
            <a:r>
              <a:rPr lang="tr-TR" dirty="0"/>
              <a:t> </a:t>
            </a:r>
            <a:r>
              <a:rPr lang="tr-TR" dirty="0" err="1"/>
              <a:t>Go'yu</a:t>
            </a:r>
            <a:r>
              <a:rPr lang="tr-TR" dirty="0"/>
              <a:t> cep telefonları için ücretsiz bir uygulama olarak piyasaya sürdü .</a:t>
            </a:r>
          </a:p>
          <a:p>
            <a:r>
              <a:rPr lang="tr-TR" dirty="0"/>
              <a:t>Oyuncuların gerçek hayatta </a:t>
            </a:r>
            <a:r>
              <a:rPr lang="tr-TR" dirty="0" err="1"/>
              <a:t>Pokémon'u</a:t>
            </a:r>
            <a:r>
              <a:rPr lang="tr-TR" dirty="0"/>
              <a:t> bulup yakalamaya çalışabilecekleri, yakındaki noktaları haritalamak için telefonların </a:t>
            </a:r>
            <a:r>
              <a:rPr lang="tr-TR" dirty="0" err="1"/>
              <a:t>GPS'ini</a:t>
            </a:r>
            <a:r>
              <a:rPr lang="tr-TR" dirty="0"/>
              <a:t> kullanıldığı bir oyun olarak ortaya çıktı.</a:t>
            </a:r>
          </a:p>
          <a:p>
            <a:r>
              <a:rPr lang="tr-TR" dirty="0" err="1"/>
              <a:t>Pokémon</a:t>
            </a:r>
            <a:r>
              <a:rPr lang="tr-TR" dirty="0"/>
              <a:t> </a:t>
            </a:r>
            <a:r>
              <a:rPr lang="tr-TR" dirty="0" err="1"/>
              <a:t>Go</a:t>
            </a:r>
            <a:r>
              <a:rPr lang="tr-TR" dirty="0"/>
              <a:t> rekor sayıda oyuncuya sahipti; hem ilk iOS hem de Android sürümleri, yayınlandıktan sonraki bir ay içinde dünya çapında 100 milyondan fazla oyuncuya ulaştı. Oyun, Ağustos 2016 itibarıyla Guinness Dünya Rekorları tarafından bir kilometre taşı olarak tanındı. </a:t>
            </a:r>
          </a:p>
          <a:p>
            <a:r>
              <a:rPr lang="tr-TR" dirty="0"/>
              <a:t>İnsanların oyunu oynamak için özel mülklere girmesi ve bazı özel alanların ihlaline sebep olması hatta bazı kişilerin düşüp yaşamını kaybetmesine kadar ilginç olaylara sebep olması nedeniyle büyük tartışmalar da açtı. </a:t>
            </a:r>
          </a:p>
        </p:txBody>
      </p:sp>
    </p:spTree>
    <p:extLst>
      <p:ext uri="{BB962C8B-B14F-4D97-AF65-F5344CB8AC3E}">
        <p14:creationId xmlns:p14="http://schemas.microsoft.com/office/powerpoint/2010/main" val="303978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F6B753-7074-A38E-7115-3FA152A36A2A}"/>
              </a:ext>
            </a:extLst>
          </p:cNvPr>
          <p:cNvSpPr>
            <a:spLocks noGrp="1"/>
          </p:cNvSpPr>
          <p:nvPr>
            <p:ph type="title"/>
          </p:nvPr>
        </p:nvSpPr>
        <p:spPr>
          <a:xfrm>
            <a:off x="285720" y="214290"/>
            <a:ext cx="3008313" cy="1162050"/>
          </a:xfrm>
        </p:spPr>
        <p:txBody>
          <a:bodyPr/>
          <a:lstStyle/>
          <a:p>
            <a:r>
              <a:rPr lang="tr-TR" b="1" dirty="0"/>
              <a:t>Yeni Gelişen </a:t>
            </a:r>
            <a:r>
              <a:rPr lang="tr-TR" b="1" dirty="0" err="1"/>
              <a:t>Teknoloji;Bulut</a:t>
            </a:r>
            <a:r>
              <a:rPr lang="tr-TR" b="1" dirty="0"/>
              <a:t> Oyunları</a:t>
            </a:r>
          </a:p>
        </p:txBody>
      </p:sp>
      <p:pic>
        <p:nvPicPr>
          <p:cNvPr id="6" name="İçerik Yer Tutucusu 5">
            <a:extLst>
              <a:ext uri="{FF2B5EF4-FFF2-40B4-BE49-F238E27FC236}">
                <a16:creationId xmlns:a16="http://schemas.microsoft.com/office/drawing/2014/main" id="{D0F3C782-20FB-D2C6-834F-A44D9AD8D4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1413" y="2071678"/>
            <a:ext cx="4629150" cy="3100535"/>
          </a:xfrm>
        </p:spPr>
      </p:pic>
      <p:sp>
        <p:nvSpPr>
          <p:cNvPr id="4" name="Metin Yer Tutucusu 3">
            <a:extLst>
              <a:ext uri="{FF2B5EF4-FFF2-40B4-BE49-F238E27FC236}">
                <a16:creationId xmlns:a16="http://schemas.microsoft.com/office/drawing/2014/main" id="{E86A06C0-B7BA-67ED-EB3A-270260123479}"/>
              </a:ext>
            </a:extLst>
          </p:cNvPr>
          <p:cNvSpPr>
            <a:spLocks noGrp="1"/>
          </p:cNvSpPr>
          <p:nvPr>
            <p:ph type="body" sz="half" idx="2"/>
          </p:nvPr>
        </p:nvSpPr>
        <p:spPr>
          <a:xfrm>
            <a:off x="285720" y="1428736"/>
            <a:ext cx="3711572" cy="5429264"/>
          </a:xfrm>
        </p:spPr>
        <p:txBody>
          <a:bodyPr>
            <a:normAutofit fontScale="92500"/>
          </a:bodyPr>
          <a:lstStyle/>
          <a:p>
            <a:r>
              <a:rPr lang="tr-TR" dirty="0"/>
              <a:t>Türkçesine ‘bulut tabanlı oyun servisleri’ diyebileceğimiz, ‘bulut oyunlar’ oynatan bu teknoloji sayesinde istediğiniz oyunu ek bir donanıma ihtiyaç duymadan oynayabiliyorsunuz. Bilgisayar, televizyon, telefon ve tablet gibi bir cihaz üzerinden servislerden birine bağlanıyorsunuz. Servis sağlayıcı oluşumun kurmuş olduğu sunucular üzerinden sizde olmayan konsollardan veri alarak istediğiniz oyunu oynuyorsunuz.</a:t>
            </a:r>
          </a:p>
          <a:p>
            <a:endParaRPr lang="tr-TR" dirty="0"/>
          </a:p>
          <a:p>
            <a:r>
              <a:rPr lang="tr-TR" dirty="0"/>
              <a:t>Bu sadece konsol sahibi olmayanlar için değil, bilgisayarı bazı oyunları oynamak için yeterli olmayanlar için de oldukça yararlı bir teknoloji.</a:t>
            </a:r>
          </a:p>
          <a:p>
            <a:r>
              <a:rPr lang="tr-TR" dirty="0"/>
              <a:t>Fikren ilk defa 1950’li yıllarda ortaya atılmış olmasına ve 2000’li yıllardan itibaren sürekli üzerinde bazı denemeler yapılmış olmasına rağmen 2019 yılına kadar oyun alanında işe yarar bir gelişme olmamıştır. 2019’da başlayan pandeminin de oyun sektörünün gelişimini arttırmasıyla beraber «</a:t>
            </a:r>
            <a:r>
              <a:rPr lang="tr-TR" dirty="0" err="1"/>
              <a:t>Nvidia</a:t>
            </a:r>
            <a:r>
              <a:rPr lang="tr-TR" dirty="0"/>
              <a:t> </a:t>
            </a:r>
            <a:r>
              <a:rPr lang="tr-TR" dirty="0" err="1"/>
              <a:t>GeForce</a:t>
            </a:r>
            <a:r>
              <a:rPr lang="tr-TR" dirty="0"/>
              <a:t> </a:t>
            </a:r>
            <a:r>
              <a:rPr lang="tr-TR" dirty="0" err="1"/>
              <a:t>Now</a:t>
            </a:r>
            <a:r>
              <a:rPr lang="tr-TR" dirty="0"/>
              <a:t>, Microsoft </a:t>
            </a:r>
            <a:r>
              <a:rPr lang="tr-TR" dirty="0" err="1"/>
              <a:t>xCloud,Vortex</a:t>
            </a:r>
            <a:r>
              <a:rPr lang="tr-TR" dirty="0"/>
              <a:t> ve </a:t>
            </a:r>
            <a:r>
              <a:rPr lang="tr-TR" dirty="0" err="1"/>
              <a:t>Stadia</a:t>
            </a:r>
            <a:r>
              <a:rPr lang="tr-TR" dirty="0"/>
              <a:t>» bu alanda önemli işlere imza atmış çalışmalardır.</a:t>
            </a:r>
          </a:p>
          <a:p>
            <a:r>
              <a:rPr lang="tr-TR" dirty="0"/>
              <a:t>Hala yeni bir teknoloji olması sebebiyle çok büyük bir popülerliğe sahip olmasa da gelecekte yaşanacak gelişmelerle oyun sektörüne yön verebileceği düşünülüyor.</a:t>
            </a:r>
          </a:p>
        </p:txBody>
      </p:sp>
    </p:spTree>
    <p:extLst>
      <p:ext uri="{BB962C8B-B14F-4D97-AF65-F5344CB8AC3E}">
        <p14:creationId xmlns:p14="http://schemas.microsoft.com/office/powerpoint/2010/main" val="4253302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33A4CC-DEA4-2385-3DE5-4EC672DFA317}"/>
              </a:ext>
            </a:extLst>
          </p:cNvPr>
          <p:cNvSpPr>
            <a:spLocks noGrp="1"/>
          </p:cNvSpPr>
          <p:nvPr>
            <p:ph type="title"/>
          </p:nvPr>
        </p:nvSpPr>
        <p:spPr/>
        <p:txBody>
          <a:bodyPr>
            <a:normAutofit/>
          </a:bodyPr>
          <a:lstStyle/>
          <a:p>
            <a:pPr algn="ctr"/>
            <a:r>
              <a:rPr lang="tr-TR" sz="3200" b="1" dirty="0">
                <a:latin typeface="Arial" panose="020B0604020202020204" pitchFamily="34" charset="0"/>
                <a:cs typeface="Arial" panose="020B0604020202020204" pitchFamily="34" charset="0"/>
              </a:rPr>
              <a:t>Mobil Oyun Platformlarının Avantajları                    Dezavantajları</a:t>
            </a:r>
          </a:p>
        </p:txBody>
      </p:sp>
      <p:sp>
        <p:nvSpPr>
          <p:cNvPr id="5" name="İçerik Yer Tutucusu 4">
            <a:extLst>
              <a:ext uri="{FF2B5EF4-FFF2-40B4-BE49-F238E27FC236}">
                <a16:creationId xmlns:a16="http://schemas.microsoft.com/office/drawing/2014/main" id="{B722D1B5-0FB0-1CBA-DCFD-B1B993CC91C6}"/>
              </a:ext>
            </a:extLst>
          </p:cNvPr>
          <p:cNvSpPr>
            <a:spLocks noGrp="1"/>
          </p:cNvSpPr>
          <p:nvPr>
            <p:ph sz="half" idx="1"/>
          </p:nvPr>
        </p:nvSpPr>
        <p:spPr>
          <a:xfrm>
            <a:off x="457200" y="1500174"/>
            <a:ext cx="4038600" cy="5257800"/>
          </a:xfrm>
        </p:spPr>
        <p:txBody>
          <a:bodyPr>
            <a:noAutofit/>
          </a:bodyPr>
          <a:lstStyle/>
          <a:p>
            <a:r>
              <a:rPr lang="tr-TR" sz="1400" b="1" dirty="0"/>
              <a:t>AVANTAJLARI</a:t>
            </a:r>
          </a:p>
          <a:p>
            <a:r>
              <a:rPr lang="tr-TR" sz="1400" dirty="0"/>
              <a:t>Taşınabilirlik: Mobil cihazlar, her yerde oyun oynamak için idealdir. Cebinizde veya çantanızda taşıyabileceğiniz için taşınabilirler.</a:t>
            </a:r>
          </a:p>
          <a:p>
            <a:endParaRPr lang="tr-TR" sz="1400" dirty="0"/>
          </a:p>
          <a:p>
            <a:r>
              <a:rPr lang="tr-TR" sz="1400" dirty="0"/>
              <a:t>Düşük Maliyet: Birçok mobil oyun, ücretsiz olarak sunulur veya düşük bir maliyetle indirilebilir. Oyun içi satın alımlar olsa da, giriş ücreti genellikle daha düşüktür.</a:t>
            </a:r>
          </a:p>
          <a:p>
            <a:endParaRPr lang="tr-TR" sz="1400" dirty="0"/>
          </a:p>
          <a:p>
            <a:r>
              <a:rPr lang="tr-TR" sz="1400" dirty="0"/>
              <a:t>Geniş Kitlelere Ulaşım: Mobil oyunlar, daha geniş bir kitleye ulaşma potansiyeline sahiptir, çünkü mobil cihazlara sahip olanların sayısı çok fazladır.</a:t>
            </a:r>
          </a:p>
          <a:p>
            <a:endParaRPr lang="tr-TR" sz="1400" dirty="0"/>
          </a:p>
          <a:p>
            <a:r>
              <a:rPr lang="tr-TR" sz="1400" dirty="0"/>
              <a:t>Hızlı Başlangıç: Mobil oyunlar, genellikle hızlı başlangıçlar ve kısa oyun seansları için uygundur. </a:t>
            </a:r>
          </a:p>
          <a:p>
            <a:endParaRPr lang="tr-TR" sz="1400" dirty="0"/>
          </a:p>
          <a:p>
            <a:r>
              <a:rPr lang="tr-TR" sz="1400" dirty="0"/>
              <a:t>Dokunmatik Kontroller: Mobil cihazlar, dokunmatik ekranlarla geliyor ve bazı oyunlar için bu tür kontroller uygun olabilir.</a:t>
            </a:r>
          </a:p>
        </p:txBody>
      </p:sp>
      <p:sp>
        <p:nvSpPr>
          <p:cNvPr id="6" name="İçerik Yer Tutucusu 5">
            <a:extLst>
              <a:ext uri="{FF2B5EF4-FFF2-40B4-BE49-F238E27FC236}">
                <a16:creationId xmlns:a16="http://schemas.microsoft.com/office/drawing/2014/main" id="{8C34939A-5288-E0D1-4595-42D19CA89B39}"/>
              </a:ext>
            </a:extLst>
          </p:cNvPr>
          <p:cNvSpPr>
            <a:spLocks noGrp="1"/>
          </p:cNvSpPr>
          <p:nvPr>
            <p:ph sz="half" idx="2"/>
          </p:nvPr>
        </p:nvSpPr>
        <p:spPr>
          <a:xfrm>
            <a:off x="4648200" y="1500174"/>
            <a:ext cx="4038600" cy="4525963"/>
          </a:xfrm>
        </p:spPr>
        <p:txBody>
          <a:bodyPr>
            <a:normAutofit/>
          </a:bodyPr>
          <a:lstStyle/>
          <a:p>
            <a:r>
              <a:rPr lang="tr-TR" sz="1400" b="1" dirty="0"/>
              <a:t>DEZAVANTAJLARI</a:t>
            </a:r>
          </a:p>
          <a:p>
            <a:r>
              <a:rPr lang="tr-TR" sz="1400" dirty="0"/>
              <a:t>Sınırlı Donanım Gücü: Mobil cihazlar, masaüstü bilgisayarlar ve konsollarla karşılaştırıldığında sınırlı donanım gücüne sahiptir, bu da grafik açısından daha sade oyun deneyimleri sunabilir.</a:t>
            </a:r>
          </a:p>
          <a:p>
            <a:endParaRPr lang="tr-TR" sz="1400" dirty="0"/>
          </a:p>
          <a:p>
            <a:r>
              <a:rPr lang="tr-TR" sz="1400" dirty="0"/>
              <a:t>Küçük Ekranlar: Mobil cihazlar, küçük ekranlara sahiptir, bu da bazı oyunlar için oyun deneyimini sınırlayabilir, özellikle daha büyük oyunlarda.</a:t>
            </a:r>
          </a:p>
          <a:p>
            <a:endParaRPr lang="tr-TR" sz="1400" dirty="0"/>
          </a:p>
          <a:p>
            <a:r>
              <a:rPr lang="tr-TR" sz="1400" dirty="0"/>
              <a:t>Pil Ömrü: Mobil oyunlar, pil ömrünü etkileyebilir ve daha uzun süre oyun oynamak için ekstra şarj ihtiyacı doğurabilir.</a:t>
            </a:r>
          </a:p>
          <a:p>
            <a:endParaRPr lang="tr-TR" sz="1400" dirty="0"/>
          </a:p>
          <a:p>
            <a:r>
              <a:rPr lang="tr-TR" sz="1400" dirty="0"/>
              <a:t>Bağlantı Sorunları: Mobil oyunlar, bazen bağlantı sorunlarına veya sınırlamalara (örneğin, internet gerektiren oyunlar için) neden olabilir.</a:t>
            </a:r>
          </a:p>
        </p:txBody>
      </p:sp>
    </p:spTree>
    <p:extLst>
      <p:ext uri="{BB962C8B-B14F-4D97-AF65-F5344CB8AC3E}">
        <p14:creationId xmlns:p14="http://schemas.microsoft.com/office/powerpoint/2010/main" val="1782557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736629-503D-61AC-7620-C9427884BEE5}"/>
              </a:ext>
            </a:extLst>
          </p:cNvPr>
          <p:cNvSpPr>
            <a:spLocks noGrp="1"/>
          </p:cNvSpPr>
          <p:nvPr>
            <p:ph type="title"/>
          </p:nvPr>
        </p:nvSpPr>
        <p:spPr/>
        <p:txBody>
          <a:bodyPr>
            <a:normAutofit fontScale="90000"/>
          </a:bodyPr>
          <a:lstStyle/>
          <a:p>
            <a:pPr algn="ctr"/>
            <a:r>
              <a:rPr lang="tr-TR" b="1" dirty="0"/>
              <a:t>Oyun Oynama Platformlarının İstatistiksel Olarak Karşılaştırılması</a:t>
            </a:r>
          </a:p>
        </p:txBody>
      </p:sp>
      <p:graphicFrame>
        <p:nvGraphicFramePr>
          <p:cNvPr id="9" name="İçerik Yer Tutucusu 8">
            <a:extLst>
              <a:ext uri="{FF2B5EF4-FFF2-40B4-BE49-F238E27FC236}">
                <a16:creationId xmlns:a16="http://schemas.microsoft.com/office/drawing/2014/main" id="{2AF6DC7C-32C4-E9B0-2C1D-AFCCC599FE03}"/>
              </a:ext>
            </a:extLst>
          </p:cNvPr>
          <p:cNvGraphicFramePr>
            <a:graphicFrameLocks noGrp="1"/>
          </p:cNvGraphicFramePr>
          <p:nvPr>
            <p:ph idx="1"/>
            <p:extLst>
              <p:ext uri="{D42A27DB-BD31-4B8C-83A1-F6EECF244321}">
                <p14:modId xmlns:p14="http://schemas.microsoft.com/office/powerpoint/2010/main" val="148270708"/>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0" name="Metin kutusu 9">
            <a:extLst>
              <a:ext uri="{FF2B5EF4-FFF2-40B4-BE49-F238E27FC236}">
                <a16:creationId xmlns:a16="http://schemas.microsoft.com/office/drawing/2014/main" id="{B4360A04-3C78-0694-3C27-7CDEF6463DC8}"/>
              </a:ext>
            </a:extLst>
          </p:cNvPr>
          <p:cNvSpPr txBox="1"/>
          <p:nvPr/>
        </p:nvSpPr>
        <p:spPr>
          <a:xfrm>
            <a:off x="339918" y="6176964"/>
            <a:ext cx="3965713" cy="500137"/>
          </a:xfrm>
          <a:prstGeom prst="rect">
            <a:avLst/>
          </a:prstGeom>
          <a:noFill/>
        </p:spPr>
        <p:txBody>
          <a:bodyPr wrap="square" rtlCol="0">
            <a:spAutoFit/>
          </a:bodyPr>
          <a:lstStyle/>
          <a:p>
            <a:r>
              <a:rPr lang="tr-TR" sz="1600" dirty="0"/>
              <a:t>Kaynak:</a:t>
            </a:r>
            <a:r>
              <a:rPr lang="en-US" sz="1050" dirty="0">
                <a:latin typeface="+mj-lt"/>
              </a:rPr>
              <a:t>Platform Comparison Between Games Console, Mobile Games And PC Games</a:t>
            </a:r>
            <a:r>
              <a:rPr lang="tr-TR" sz="1050" dirty="0">
                <a:latin typeface="+mj-lt"/>
              </a:rPr>
              <a:t>,</a:t>
            </a:r>
            <a:r>
              <a:rPr lang="en-US" sz="1050" dirty="0">
                <a:latin typeface="+mj-lt"/>
              </a:rPr>
              <a:t> Article in </a:t>
            </a:r>
            <a:r>
              <a:rPr lang="en-US" sz="1050" dirty="0" err="1">
                <a:latin typeface="+mj-lt"/>
              </a:rPr>
              <a:t>Sisforma</a:t>
            </a:r>
            <a:r>
              <a:rPr lang="en-US" sz="1050" dirty="0">
                <a:latin typeface="+mj-lt"/>
              </a:rPr>
              <a:t>, published May 2015</a:t>
            </a:r>
            <a:r>
              <a:rPr lang="tr-TR" sz="1050" dirty="0">
                <a:latin typeface="+mj-lt"/>
              </a:rPr>
              <a:t>.  </a:t>
            </a:r>
          </a:p>
        </p:txBody>
      </p:sp>
    </p:spTree>
    <p:extLst>
      <p:ext uri="{BB962C8B-B14F-4D97-AF65-F5344CB8AC3E}">
        <p14:creationId xmlns:p14="http://schemas.microsoft.com/office/powerpoint/2010/main" val="4024328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a:extLst>
              <a:ext uri="{FF2B5EF4-FFF2-40B4-BE49-F238E27FC236}">
                <a16:creationId xmlns:a16="http://schemas.microsoft.com/office/drawing/2014/main" id="{800B19CE-0D15-DD73-A150-67C46BA89506}"/>
              </a:ext>
            </a:extLst>
          </p:cNvPr>
          <p:cNvGraphicFramePr>
            <a:graphicFrameLocks noGrp="1"/>
          </p:cNvGraphicFramePr>
          <p:nvPr>
            <p:ph idx="1"/>
            <p:extLst>
              <p:ext uri="{D42A27DB-BD31-4B8C-83A1-F6EECF244321}">
                <p14:modId xmlns:p14="http://schemas.microsoft.com/office/powerpoint/2010/main" val="1606638574"/>
              </p:ext>
            </p:extLst>
          </p:nvPr>
        </p:nvGraphicFramePr>
        <p:xfrm>
          <a:off x="551125" y="358212"/>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Metin kutusu 7">
            <a:extLst>
              <a:ext uri="{FF2B5EF4-FFF2-40B4-BE49-F238E27FC236}">
                <a16:creationId xmlns:a16="http://schemas.microsoft.com/office/drawing/2014/main" id="{B9F089C1-A122-AA65-D5F1-5BFFC9D81DE0}"/>
              </a:ext>
            </a:extLst>
          </p:cNvPr>
          <p:cNvSpPr txBox="1"/>
          <p:nvPr/>
        </p:nvSpPr>
        <p:spPr>
          <a:xfrm>
            <a:off x="232576" y="6130456"/>
            <a:ext cx="3089081" cy="523220"/>
          </a:xfrm>
          <a:prstGeom prst="rect">
            <a:avLst/>
          </a:prstGeom>
          <a:noFill/>
        </p:spPr>
        <p:txBody>
          <a:bodyPr wrap="square" rtlCol="0">
            <a:spAutoFit/>
          </a:bodyPr>
          <a:lstStyle/>
          <a:p>
            <a:r>
              <a:rPr lang="tr-TR" sz="1600" dirty="0"/>
              <a:t>Kaynak: </a:t>
            </a:r>
            <a:r>
              <a:rPr lang="en-US" sz="1200" dirty="0">
                <a:latin typeface="+mj-lt"/>
              </a:rPr>
              <a:t>New Consumers of the Digital Age: Game Players</a:t>
            </a:r>
            <a:endParaRPr lang="tr-TR" sz="1200" dirty="0">
              <a:latin typeface="+mj-lt"/>
            </a:endParaRPr>
          </a:p>
        </p:txBody>
      </p:sp>
      <p:sp>
        <p:nvSpPr>
          <p:cNvPr id="10" name="Metin kutusu 9">
            <a:extLst>
              <a:ext uri="{FF2B5EF4-FFF2-40B4-BE49-F238E27FC236}">
                <a16:creationId xmlns:a16="http://schemas.microsoft.com/office/drawing/2014/main" id="{3DE7BB02-8643-048D-A31B-F357A274EDB7}"/>
              </a:ext>
            </a:extLst>
          </p:cNvPr>
          <p:cNvSpPr txBox="1"/>
          <p:nvPr/>
        </p:nvSpPr>
        <p:spPr>
          <a:xfrm>
            <a:off x="214282" y="5000636"/>
            <a:ext cx="4571006" cy="954107"/>
          </a:xfrm>
          <a:prstGeom prst="rect">
            <a:avLst/>
          </a:prstGeom>
          <a:noFill/>
        </p:spPr>
        <p:txBody>
          <a:bodyPr wrap="square">
            <a:spAutoFit/>
          </a:bodyPr>
          <a:lstStyle/>
          <a:p>
            <a:r>
              <a:rPr lang="tr-TR" sz="1400" dirty="0"/>
              <a:t>Bu çalışmada fikirleri alınan kişiler Almanya’da düzenlenen </a:t>
            </a:r>
            <a:r>
              <a:rPr lang="tr-TR" sz="1400" dirty="0" err="1"/>
              <a:t>Gamescom</a:t>
            </a:r>
            <a:r>
              <a:rPr lang="tr-TR" sz="1400" dirty="0"/>
              <a:t> fuarına katılan kişilerdir. Bu yüzden bu kişilerin çoğunun </a:t>
            </a:r>
            <a:r>
              <a:rPr lang="tr-TR" sz="1400" dirty="0" err="1"/>
              <a:t>gamer</a:t>
            </a:r>
            <a:r>
              <a:rPr lang="tr-TR" sz="1400" dirty="0"/>
              <a:t> olduğunu varsayarak bu çalışmayı incelemek en doğrusu olur.</a:t>
            </a:r>
          </a:p>
        </p:txBody>
      </p:sp>
    </p:spTree>
    <p:extLst>
      <p:ext uri="{BB962C8B-B14F-4D97-AF65-F5344CB8AC3E}">
        <p14:creationId xmlns:p14="http://schemas.microsoft.com/office/powerpoint/2010/main" val="3053691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8">
            <a:extLst>
              <a:ext uri="{FF2B5EF4-FFF2-40B4-BE49-F238E27FC236}">
                <a16:creationId xmlns:a16="http://schemas.microsoft.com/office/drawing/2014/main" id="{F065DB86-7F1C-B121-5BE8-4947391816DB}"/>
              </a:ext>
            </a:extLst>
          </p:cNvPr>
          <p:cNvGraphicFramePr>
            <a:graphicFrameLocks noGrp="1"/>
          </p:cNvGraphicFramePr>
          <p:nvPr>
            <p:ph sz="half" idx="1"/>
            <p:extLst>
              <p:ext uri="{D42A27DB-BD31-4B8C-83A1-F6EECF244321}">
                <p14:modId xmlns:p14="http://schemas.microsoft.com/office/powerpoint/2010/main" val="3283142461"/>
              </p:ext>
            </p:extLst>
          </p:nvPr>
        </p:nvGraphicFramePr>
        <p:xfrm>
          <a:off x="560567" y="473903"/>
          <a:ext cx="38862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İçerik Yer Tutucusu 11">
            <a:extLst>
              <a:ext uri="{FF2B5EF4-FFF2-40B4-BE49-F238E27FC236}">
                <a16:creationId xmlns:a16="http://schemas.microsoft.com/office/drawing/2014/main" id="{14B14FEE-0745-BB31-F086-BAAC7A9AC314}"/>
              </a:ext>
            </a:extLst>
          </p:cNvPr>
          <p:cNvGraphicFramePr>
            <a:graphicFrameLocks noGrp="1"/>
          </p:cNvGraphicFramePr>
          <p:nvPr>
            <p:ph sz="half" idx="2"/>
            <p:extLst>
              <p:ext uri="{D42A27DB-BD31-4B8C-83A1-F6EECF244321}">
                <p14:modId xmlns:p14="http://schemas.microsoft.com/office/powerpoint/2010/main" val="1277053386"/>
              </p:ext>
            </p:extLst>
          </p:nvPr>
        </p:nvGraphicFramePr>
        <p:xfrm>
          <a:off x="4561067" y="473903"/>
          <a:ext cx="38862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3" name="Metin kutusu 12">
            <a:extLst>
              <a:ext uri="{FF2B5EF4-FFF2-40B4-BE49-F238E27FC236}">
                <a16:creationId xmlns:a16="http://schemas.microsoft.com/office/drawing/2014/main" id="{377F4AF8-8D3E-1AFE-7F58-2669B76610C1}"/>
              </a:ext>
            </a:extLst>
          </p:cNvPr>
          <p:cNvSpPr txBox="1"/>
          <p:nvPr/>
        </p:nvSpPr>
        <p:spPr>
          <a:xfrm>
            <a:off x="119269" y="6215082"/>
            <a:ext cx="3083120" cy="769441"/>
          </a:xfrm>
          <a:prstGeom prst="rect">
            <a:avLst/>
          </a:prstGeom>
          <a:noFill/>
        </p:spPr>
        <p:txBody>
          <a:bodyPr wrap="square" rtlCol="0">
            <a:spAutoFit/>
          </a:bodyPr>
          <a:lstStyle/>
          <a:p>
            <a:r>
              <a:rPr lang="tr-TR" sz="1400" dirty="0"/>
              <a:t>Kaynak: </a:t>
            </a:r>
            <a:r>
              <a:rPr lang="en-US" sz="1200" dirty="0">
                <a:latin typeface="+mj-lt"/>
              </a:rPr>
              <a:t>New Consumers of the Digital Age: Game Players</a:t>
            </a:r>
            <a:endParaRPr lang="tr-TR" sz="1200" dirty="0">
              <a:latin typeface="+mj-lt"/>
            </a:endParaRPr>
          </a:p>
          <a:p>
            <a:endParaRPr lang="tr-TR" dirty="0"/>
          </a:p>
        </p:txBody>
      </p:sp>
      <p:sp>
        <p:nvSpPr>
          <p:cNvPr id="14" name="Metin kutusu 13">
            <a:extLst>
              <a:ext uri="{FF2B5EF4-FFF2-40B4-BE49-F238E27FC236}">
                <a16:creationId xmlns:a16="http://schemas.microsoft.com/office/drawing/2014/main" id="{363619ED-65B5-404C-C51C-96D492D06D36}"/>
              </a:ext>
            </a:extLst>
          </p:cNvPr>
          <p:cNvSpPr txBox="1"/>
          <p:nvPr/>
        </p:nvSpPr>
        <p:spPr>
          <a:xfrm>
            <a:off x="119269" y="5286388"/>
            <a:ext cx="5587779" cy="738664"/>
          </a:xfrm>
          <a:prstGeom prst="rect">
            <a:avLst/>
          </a:prstGeom>
          <a:noFill/>
        </p:spPr>
        <p:txBody>
          <a:bodyPr wrap="square" rtlCol="0">
            <a:spAutoFit/>
          </a:bodyPr>
          <a:lstStyle/>
          <a:p>
            <a:r>
              <a:rPr lang="tr-TR" sz="1400" dirty="0"/>
              <a:t>Bu çalışmada fikirleri alınan kişiler Almanya’da düzenlenen </a:t>
            </a:r>
            <a:r>
              <a:rPr lang="tr-TR" sz="1400" dirty="0" err="1"/>
              <a:t>Gamescom</a:t>
            </a:r>
            <a:r>
              <a:rPr lang="tr-TR" sz="1400" dirty="0"/>
              <a:t> fuarına katılan kişilerdir. Bu yüzden bu kişilerin çoğunun </a:t>
            </a:r>
            <a:r>
              <a:rPr lang="tr-TR" sz="1400" dirty="0" err="1"/>
              <a:t>gamer</a:t>
            </a:r>
            <a:r>
              <a:rPr lang="tr-TR" sz="1400" dirty="0"/>
              <a:t> olduğunu varsayarak bu çalışmayı incelemek en doğrusu olur.</a:t>
            </a:r>
          </a:p>
        </p:txBody>
      </p:sp>
    </p:spTree>
    <p:extLst>
      <p:ext uri="{BB962C8B-B14F-4D97-AF65-F5344CB8AC3E}">
        <p14:creationId xmlns:p14="http://schemas.microsoft.com/office/powerpoint/2010/main" val="865974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İçerik Yer Tutucusu 16">
            <a:extLst>
              <a:ext uri="{FF2B5EF4-FFF2-40B4-BE49-F238E27FC236}">
                <a16:creationId xmlns:a16="http://schemas.microsoft.com/office/drawing/2014/main" id="{A77623BE-CBF1-9B74-0D10-70F237CA2EDF}"/>
              </a:ext>
            </a:extLst>
          </p:cNvPr>
          <p:cNvGraphicFramePr>
            <a:graphicFrameLocks noGrp="1"/>
          </p:cNvGraphicFramePr>
          <p:nvPr>
            <p:ph idx="1"/>
            <p:extLst>
              <p:ext uri="{D42A27DB-BD31-4B8C-83A1-F6EECF244321}">
                <p14:modId xmlns:p14="http://schemas.microsoft.com/office/powerpoint/2010/main" val="1000040199"/>
              </p:ext>
            </p:extLst>
          </p:nvPr>
        </p:nvGraphicFramePr>
        <p:xfrm>
          <a:off x="628650" y="529562"/>
          <a:ext cx="78867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Diyagram 17">
            <a:extLst>
              <a:ext uri="{FF2B5EF4-FFF2-40B4-BE49-F238E27FC236}">
                <a16:creationId xmlns:a16="http://schemas.microsoft.com/office/drawing/2014/main" id="{C1975001-2DD5-BC28-533B-C656E2E816B5}"/>
              </a:ext>
            </a:extLst>
          </p:cNvPr>
          <p:cNvGraphicFramePr/>
          <p:nvPr>
            <p:extLst>
              <p:ext uri="{D42A27DB-BD31-4B8C-83A1-F6EECF244321}">
                <p14:modId xmlns:p14="http://schemas.microsoft.com/office/powerpoint/2010/main" val="1310163920"/>
              </p:ext>
            </p:extLst>
          </p:nvPr>
        </p:nvGraphicFramePr>
        <p:xfrm>
          <a:off x="6157624" y="4691270"/>
          <a:ext cx="2066261" cy="1836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Metin kutusu 18">
            <a:extLst>
              <a:ext uri="{FF2B5EF4-FFF2-40B4-BE49-F238E27FC236}">
                <a16:creationId xmlns:a16="http://schemas.microsoft.com/office/drawing/2014/main" id="{2E882EED-CA3A-9062-D55C-12635FFCC3EF}"/>
              </a:ext>
            </a:extLst>
          </p:cNvPr>
          <p:cNvSpPr txBox="1"/>
          <p:nvPr/>
        </p:nvSpPr>
        <p:spPr>
          <a:xfrm>
            <a:off x="280284" y="5901654"/>
            <a:ext cx="4472609" cy="307777"/>
          </a:xfrm>
          <a:prstGeom prst="rect">
            <a:avLst/>
          </a:prstGeom>
          <a:noFill/>
        </p:spPr>
        <p:txBody>
          <a:bodyPr wrap="square" rtlCol="0">
            <a:spAutoFit/>
          </a:bodyPr>
          <a:lstStyle/>
          <a:p>
            <a:r>
              <a:rPr lang="tr-TR" sz="1400" dirty="0"/>
              <a:t>Kaynak: </a:t>
            </a:r>
            <a:r>
              <a:rPr lang="tr-TR" sz="1200" dirty="0" err="1">
                <a:latin typeface="+mj-lt"/>
              </a:rPr>
              <a:t>Newzoo</a:t>
            </a:r>
            <a:r>
              <a:rPr lang="tr-TR" sz="1200" dirty="0">
                <a:latin typeface="+mj-lt"/>
              </a:rPr>
              <a:t> | Global Games Market Report</a:t>
            </a:r>
          </a:p>
        </p:txBody>
      </p:sp>
    </p:spTree>
    <p:extLst>
      <p:ext uri="{BB962C8B-B14F-4D97-AF65-F5344CB8AC3E}">
        <p14:creationId xmlns:p14="http://schemas.microsoft.com/office/powerpoint/2010/main" val="2742477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çerik Yer Tutucusu" descr="gaming-platforms-01-768x542.jpg"/>
          <p:cNvPicPr>
            <a:picLocks noGrp="1" noChangeAspect="1"/>
          </p:cNvPicPr>
          <p:nvPr>
            <p:ph idx="1"/>
          </p:nvPr>
        </p:nvPicPr>
        <p:blipFill>
          <a:blip r:embed="rId2"/>
          <a:stretch>
            <a:fillRect/>
          </a:stretch>
        </p:blipFill>
        <p:spPr>
          <a:xfrm>
            <a:off x="3575050" y="1395851"/>
            <a:ext cx="5111750" cy="3607511"/>
          </a:xfrm>
        </p:spPr>
      </p:pic>
      <p:sp>
        <p:nvSpPr>
          <p:cNvPr id="7" name="6 Metin Yer Tutucusu"/>
          <p:cNvSpPr>
            <a:spLocks noGrp="1"/>
          </p:cNvSpPr>
          <p:nvPr>
            <p:ph type="body" sz="half" idx="2"/>
          </p:nvPr>
        </p:nvSpPr>
        <p:spPr/>
        <p:txBody>
          <a:bodyPr/>
          <a:lstStyle/>
          <a:p>
            <a:r>
              <a:rPr lang="tr-TR" dirty="0"/>
              <a:t>Her ne kadar piyasada en büyük kullanıcı sayısına mobil oyuncu kitlesi sahip olsa da, 2019 yılında </a:t>
            </a:r>
            <a:r>
              <a:rPr lang="tr-TR" dirty="0" err="1"/>
              <a:t>Statista</a:t>
            </a:r>
            <a:r>
              <a:rPr lang="tr-TR" dirty="0"/>
              <a:t> tarafından yapılan bir araştırmaya göre; oyun tasarımında etkin rol alan kimselerin en çok ilgilendiği ve hali hazırda üzerinde çalıştığı oyun platformunun bilgisayarlar olduğunu görüyoruz. Çok daha fazla kontrol ve kullanım seçeneği olması ve kendi içinde geleneksel bir kitleye sahip olması ve diğer oyun platformlarına kıyasla çok daha büyük,detaylı oyunlara kucak açması sebebiyle hala oyun yapımcılarının en gözde oyun platformu olarak kişisel bilgisayarlar yerini korumakta.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çerik Yer Tutucusu" descr="tennis.png"/>
          <p:cNvPicPr>
            <a:picLocks noGrp="1" noChangeAspect="1"/>
          </p:cNvPicPr>
          <p:nvPr>
            <p:ph sz="half" idx="1"/>
          </p:nvPr>
        </p:nvPicPr>
        <p:blipFill>
          <a:blip r:embed="rId2"/>
          <a:stretch>
            <a:fillRect/>
          </a:stretch>
        </p:blipFill>
        <p:spPr>
          <a:xfrm>
            <a:off x="457200" y="2724858"/>
            <a:ext cx="4038600" cy="2276646"/>
          </a:xfrm>
        </p:spPr>
      </p:pic>
      <p:pic>
        <p:nvPicPr>
          <p:cNvPr id="8" name="7 İçerik Yer Tutucusu" descr="computer quiz.png"/>
          <p:cNvPicPr>
            <a:picLocks noGrp="1" noChangeAspect="1"/>
          </p:cNvPicPr>
          <p:nvPr>
            <p:ph sz="half" idx="2"/>
          </p:nvPr>
        </p:nvPicPr>
        <p:blipFill>
          <a:blip r:embed="rId3" cstate="print"/>
          <a:stretch>
            <a:fillRect/>
          </a:stretch>
        </p:blipFill>
        <p:spPr>
          <a:xfrm>
            <a:off x="5000628" y="1357298"/>
            <a:ext cx="3385653" cy="4066838"/>
          </a:xfrm>
        </p:spPr>
      </p:pic>
      <p:sp>
        <p:nvSpPr>
          <p:cNvPr id="9" name="8 Metin kutusu"/>
          <p:cNvSpPr txBox="1"/>
          <p:nvPr/>
        </p:nvSpPr>
        <p:spPr>
          <a:xfrm>
            <a:off x="5072066" y="785794"/>
            <a:ext cx="3071834" cy="369332"/>
          </a:xfrm>
          <a:prstGeom prst="rect">
            <a:avLst/>
          </a:prstGeom>
          <a:noFill/>
        </p:spPr>
        <p:txBody>
          <a:bodyPr wrap="square" rtlCol="0">
            <a:spAutoFit/>
          </a:bodyPr>
          <a:lstStyle/>
          <a:p>
            <a:pPr algn="ctr"/>
            <a:r>
              <a:rPr lang="tr-TR" dirty="0">
                <a:latin typeface="Arial Black" pitchFamily="34" charset="0"/>
              </a:rPr>
              <a:t>1968</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87B09-06C3-F515-B537-9EAF13EF6A52}"/>
              </a:ext>
            </a:extLst>
          </p:cNvPr>
          <p:cNvSpPr>
            <a:spLocks noGrp="1"/>
          </p:cNvSpPr>
          <p:nvPr>
            <p:ph type="title"/>
          </p:nvPr>
        </p:nvSpPr>
        <p:spPr/>
        <p:txBody>
          <a:bodyPr>
            <a:normAutofit fontScale="90000"/>
          </a:bodyPr>
          <a:lstStyle/>
          <a:p>
            <a:pPr algn="ctr"/>
            <a:r>
              <a:rPr lang="tr-TR" b="1" dirty="0">
                <a:latin typeface="+mn-lt"/>
              </a:rPr>
              <a:t>Oyun Oynama Platformları Arasındaki Değişime İlginç Bir Örnek</a:t>
            </a:r>
          </a:p>
        </p:txBody>
      </p:sp>
      <p:sp>
        <p:nvSpPr>
          <p:cNvPr id="8" name="Metin Yer Tutucusu 7">
            <a:extLst>
              <a:ext uri="{FF2B5EF4-FFF2-40B4-BE49-F238E27FC236}">
                <a16:creationId xmlns:a16="http://schemas.microsoft.com/office/drawing/2014/main" id="{2F94C5B1-B0EF-4B63-7703-7814B8A6F26D}"/>
              </a:ext>
            </a:extLst>
          </p:cNvPr>
          <p:cNvSpPr>
            <a:spLocks noGrp="1"/>
          </p:cNvSpPr>
          <p:nvPr>
            <p:ph type="body" idx="1"/>
          </p:nvPr>
        </p:nvSpPr>
        <p:spPr>
          <a:xfrm>
            <a:off x="500034" y="1714488"/>
            <a:ext cx="4040188" cy="639762"/>
          </a:xfrm>
        </p:spPr>
        <p:txBody>
          <a:bodyPr>
            <a:noAutofit/>
          </a:bodyPr>
          <a:lstStyle/>
          <a:p>
            <a:r>
              <a:rPr lang="tr-TR" sz="1200" dirty="0">
                <a:latin typeface="+mj-lt"/>
              </a:rPr>
              <a:t>Bu dönemde kullanıcıların bu oyun oynama platformunu seçmedeki en önemli etkeninin «oyunların çekici gelmesi» olmuştur. Ardından da «kullanım pratikliği-rahatlık» gelmektedir.</a:t>
            </a:r>
          </a:p>
        </p:txBody>
      </p:sp>
      <p:graphicFrame>
        <p:nvGraphicFramePr>
          <p:cNvPr id="14" name="İçerik Yer Tutucusu 13">
            <a:extLst>
              <a:ext uri="{FF2B5EF4-FFF2-40B4-BE49-F238E27FC236}">
                <a16:creationId xmlns:a16="http://schemas.microsoft.com/office/drawing/2014/main" id="{8CDC85F8-7F68-7773-C546-B119DA929689}"/>
              </a:ext>
            </a:extLst>
          </p:cNvPr>
          <p:cNvGraphicFramePr>
            <a:graphicFrameLocks noGrp="1"/>
          </p:cNvGraphicFramePr>
          <p:nvPr>
            <p:ph sz="half" idx="2"/>
            <p:extLst>
              <p:ext uri="{D42A27DB-BD31-4B8C-83A1-F6EECF244321}">
                <p14:modId xmlns:p14="http://schemas.microsoft.com/office/powerpoint/2010/main" val="4115974415"/>
              </p:ext>
            </p:extLst>
          </p:nvPr>
        </p:nvGraphicFramePr>
        <p:xfrm>
          <a:off x="629842" y="2505075"/>
          <a:ext cx="3868340" cy="3684588"/>
        </p:xfrm>
        <a:graphic>
          <a:graphicData uri="http://schemas.openxmlformats.org/drawingml/2006/chart">
            <c:chart xmlns:c="http://schemas.openxmlformats.org/drawingml/2006/chart" xmlns:r="http://schemas.openxmlformats.org/officeDocument/2006/relationships" r:id="rId2"/>
          </a:graphicData>
        </a:graphic>
      </p:graphicFrame>
      <p:sp>
        <p:nvSpPr>
          <p:cNvPr id="10" name="Metin Yer Tutucusu 9">
            <a:extLst>
              <a:ext uri="{FF2B5EF4-FFF2-40B4-BE49-F238E27FC236}">
                <a16:creationId xmlns:a16="http://schemas.microsoft.com/office/drawing/2014/main" id="{FF1E22B9-BE9A-F6FF-D08B-4A25FC592FCA}"/>
              </a:ext>
            </a:extLst>
          </p:cNvPr>
          <p:cNvSpPr>
            <a:spLocks noGrp="1"/>
          </p:cNvSpPr>
          <p:nvPr>
            <p:ph type="body" sz="quarter" idx="3"/>
          </p:nvPr>
        </p:nvSpPr>
        <p:spPr>
          <a:xfrm>
            <a:off x="4645025" y="1535112"/>
            <a:ext cx="4041775" cy="822317"/>
          </a:xfrm>
        </p:spPr>
        <p:txBody>
          <a:bodyPr>
            <a:noAutofit/>
          </a:bodyPr>
          <a:lstStyle/>
          <a:p>
            <a:r>
              <a:rPr lang="tr-TR" sz="1200" dirty="0">
                <a:latin typeface="+mj-lt"/>
              </a:rPr>
              <a:t>Bu dönemde ise kullanıcıların bu platformları seçmedeki en önemli etkeni büyük bir artışlar «kullanım pratikliği-rahatlık» olarak değişmiş, «oyunların çekici gelmesi» etkeni ikinci sıraya gerilemiştir.</a:t>
            </a:r>
          </a:p>
        </p:txBody>
      </p:sp>
      <p:graphicFrame>
        <p:nvGraphicFramePr>
          <p:cNvPr id="17" name="İçerik Yer Tutucusu 16">
            <a:extLst>
              <a:ext uri="{FF2B5EF4-FFF2-40B4-BE49-F238E27FC236}">
                <a16:creationId xmlns:a16="http://schemas.microsoft.com/office/drawing/2014/main" id="{056DC829-FDDE-CD17-AAC8-817B0F3E1AE5}"/>
              </a:ext>
            </a:extLst>
          </p:cNvPr>
          <p:cNvGraphicFramePr>
            <a:graphicFrameLocks noGrp="1"/>
          </p:cNvGraphicFramePr>
          <p:nvPr>
            <p:ph sz="quarter" idx="4"/>
            <p:extLst>
              <p:ext uri="{D42A27DB-BD31-4B8C-83A1-F6EECF244321}">
                <p14:modId xmlns:p14="http://schemas.microsoft.com/office/powerpoint/2010/main" val="2856868537"/>
              </p:ext>
            </p:extLst>
          </p:nvPr>
        </p:nvGraphicFramePr>
        <p:xfrm>
          <a:off x="4629150" y="2505075"/>
          <a:ext cx="3887391"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18" name="Metin kutusu 17">
            <a:extLst>
              <a:ext uri="{FF2B5EF4-FFF2-40B4-BE49-F238E27FC236}">
                <a16:creationId xmlns:a16="http://schemas.microsoft.com/office/drawing/2014/main" id="{54AF79B1-ADCB-E41E-7A9F-8568B90F867E}"/>
              </a:ext>
            </a:extLst>
          </p:cNvPr>
          <p:cNvSpPr txBox="1"/>
          <p:nvPr/>
        </p:nvSpPr>
        <p:spPr>
          <a:xfrm>
            <a:off x="119269" y="6273580"/>
            <a:ext cx="8283272" cy="461665"/>
          </a:xfrm>
          <a:prstGeom prst="rect">
            <a:avLst/>
          </a:prstGeom>
          <a:noFill/>
        </p:spPr>
        <p:txBody>
          <a:bodyPr wrap="square" rtlCol="0">
            <a:spAutoFit/>
          </a:bodyPr>
          <a:lstStyle/>
          <a:p>
            <a:r>
              <a:rPr lang="tr-TR" sz="1200" dirty="0"/>
              <a:t>Kaynak:COVID-19 Pandemisi Öncesi ve Sonrası Ortaokul Öğrencilerinin Dijital Oyun Oynama Alışkanlıklarının Öğrenci Bakış Açısından İncelenmesi Eray TAŞTEKİN , Dr. Öğr. Üyesi Mehmet Emin KORKUSUZ</a:t>
            </a:r>
          </a:p>
        </p:txBody>
      </p:sp>
    </p:spTree>
    <p:extLst>
      <p:ext uri="{BB962C8B-B14F-4D97-AF65-F5344CB8AC3E}">
        <p14:creationId xmlns:p14="http://schemas.microsoft.com/office/powerpoint/2010/main" val="1233488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title"/>
          </p:nvPr>
        </p:nvSpPr>
        <p:spPr/>
        <p:txBody>
          <a:bodyPr/>
          <a:lstStyle/>
          <a:p>
            <a:r>
              <a:rPr lang="tr-TR" dirty="0">
                <a:latin typeface="Arial Black" pitchFamily="34" charset="0"/>
              </a:rPr>
              <a:t>Kaynakça</a:t>
            </a:r>
          </a:p>
        </p:txBody>
      </p:sp>
      <p:sp>
        <p:nvSpPr>
          <p:cNvPr id="8" name="7 İçerik Yer Tutucusu"/>
          <p:cNvSpPr>
            <a:spLocks noGrp="1"/>
          </p:cNvSpPr>
          <p:nvPr>
            <p:ph idx="1"/>
          </p:nvPr>
        </p:nvSpPr>
        <p:spPr/>
        <p:txBody>
          <a:bodyPr>
            <a:normAutofit/>
          </a:bodyPr>
          <a:lstStyle/>
          <a:p>
            <a:r>
              <a:rPr lang="tr-TR" sz="1400" dirty="0"/>
              <a:t>1. </a:t>
            </a:r>
            <a:r>
              <a:rPr lang="tr-TR" sz="1400" dirty="0" err="1"/>
              <a:t>Newzoo</a:t>
            </a:r>
            <a:r>
              <a:rPr lang="tr-TR" sz="1400" dirty="0"/>
              <a:t> </a:t>
            </a:r>
            <a:r>
              <a:rPr lang="tr-TR" sz="1400" dirty="0" err="1"/>
              <a:t>Game</a:t>
            </a:r>
            <a:r>
              <a:rPr lang="tr-TR" sz="1400" dirty="0"/>
              <a:t> Market </a:t>
            </a:r>
            <a:r>
              <a:rPr lang="tr-TR" sz="1400" dirty="0" err="1"/>
              <a:t>Reports</a:t>
            </a:r>
            <a:endParaRPr lang="tr-TR" sz="1400" dirty="0"/>
          </a:p>
          <a:p>
            <a:r>
              <a:rPr lang="tr-TR" sz="1400" dirty="0"/>
              <a:t>2. </a:t>
            </a:r>
            <a:r>
              <a:rPr lang="tr-TR" sz="1400" dirty="0">
                <a:hlinkClick r:id="rId2"/>
              </a:rPr>
              <a:t>https://mainleaf.com/all-gaming-platforms-know-the-most-popular-ones/</a:t>
            </a:r>
            <a:endParaRPr lang="tr-TR" sz="1400" dirty="0"/>
          </a:p>
          <a:p>
            <a:r>
              <a:rPr lang="tr-TR" sz="1400" dirty="0"/>
              <a:t>3. </a:t>
            </a:r>
            <a:r>
              <a:rPr lang="tr-TR" sz="1400" dirty="0">
                <a:hlinkClick r:id="rId3"/>
              </a:rPr>
              <a:t>https://pinglestudio.com/blog/industry-news/whats-the-most-popular-gaming-platform-in-2023</a:t>
            </a:r>
            <a:endParaRPr lang="tr-TR" sz="1400" dirty="0"/>
          </a:p>
          <a:p>
            <a:r>
              <a:rPr lang="tr-TR" sz="1400" dirty="0"/>
              <a:t>4. </a:t>
            </a:r>
            <a:r>
              <a:rPr lang="tr-TR" sz="1400" dirty="0">
                <a:hlinkClick r:id="rId4"/>
              </a:rPr>
              <a:t>https://starloopstudios.com/what-are-the-best-platforms-for-video-games/</a:t>
            </a:r>
            <a:endParaRPr lang="tr-TR" sz="1400" dirty="0"/>
          </a:p>
          <a:p>
            <a:r>
              <a:rPr lang="tr-TR" sz="1400" dirty="0"/>
              <a:t>5. </a:t>
            </a:r>
            <a:r>
              <a:rPr lang="tr-TR" sz="1400" dirty="0">
                <a:hlinkClick r:id="rId5"/>
              </a:rPr>
              <a:t>https://arstechnica.com/features/2005/10/gaming-evolution/</a:t>
            </a:r>
            <a:endParaRPr lang="tr-TR" sz="1400" dirty="0"/>
          </a:p>
          <a:p>
            <a:r>
              <a:rPr lang="tr-TR" sz="1400" dirty="0"/>
              <a:t>6. </a:t>
            </a:r>
            <a:r>
              <a:rPr lang="tr-TR" sz="1400" dirty="0">
                <a:hlinkClick r:id="rId6"/>
              </a:rPr>
              <a:t>https://www.realgear.net/video-game-consoles-evolution-1967-2017-50-years-glory/</a:t>
            </a:r>
            <a:endParaRPr lang="tr-TR" sz="1400" dirty="0"/>
          </a:p>
          <a:p>
            <a:r>
              <a:rPr lang="tr-TR" sz="1400" dirty="0"/>
              <a:t>7.https://www.hongkiat.com/blog/evolution-of-home-video-game-consoles-1967-2011/</a:t>
            </a:r>
          </a:p>
          <a:p>
            <a:r>
              <a:rPr lang="tr-TR" sz="1400" dirty="0"/>
              <a:t>8. COVİD-19 DÖNEMİNDE VİDEO OYUNU OYNAMA ORANLARININ VE OYUN ALIŞKANLIKLARININ ARAŞTIRILMASI – </a:t>
            </a:r>
            <a:r>
              <a:rPr lang="tr-TR" sz="1400" dirty="0" err="1"/>
              <a:t>Dr.Ögr</a:t>
            </a:r>
            <a:r>
              <a:rPr lang="tr-TR" sz="1400" dirty="0"/>
              <a:t>. Üyesi Yılmaz AĞCA</a:t>
            </a:r>
          </a:p>
          <a:p>
            <a:r>
              <a:rPr lang="tr-TR" sz="1400" dirty="0"/>
              <a:t>9. </a:t>
            </a:r>
            <a:r>
              <a:rPr lang="tr-TR" sz="1400" dirty="0">
                <a:hlinkClick r:id="rId7"/>
              </a:rPr>
              <a:t>https://tr.wikipedia.org</a:t>
            </a:r>
            <a:endParaRPr lang="tr-TR" sz="1400" dirty="0"/>
          </a:p>
          <a:p>
            <a:r>
              <a:rPr lang="tr-TR" sz="1400" dirty="0"/>
              <a:t>10. </a:t>
            </a:r>
            <a:r>
              <a:rPr lang="tr-TR" sz="1400" dirty="0">
                <a:hlinkClick r:id="rId8"/>
              </a:rPr>
              <a:t>https://en.wikipedia.org</a:t>
            </a:r>
            <a:endParaRPr lang="tr-TR" sz="1400" dirty="0"/>
          </a:p>
          <a:p>
            <a:r>
              <a:rPr lang="tr-TR" sz="1400" dirty="0"/>
              <a:t>11.</a:t>
            </a:r>
            <a:r>
              <a:rPr lang="en-US" sz="1400" dirty="0"/>
              <a:t> New Consumers of the Digital Age: Game Players</a:t>
            </a:r>
            <a:r>
              <a:rPr lang="tr-TR" sz="1400" dirty="0"/>
              <a:t>- Erkan Bil-Hande </a:t>
            </a:r>
            <a:r>
              <a:rPr lang="tr-TR" sz="1400" dirty="0" err="1"/>
              <a:t>Kandur</a:t>
            </a:r>
            <a:r>
              <a:rPr lang="tr-TR" sz="1400" dirty="0"/>
              <a:t>-Senem </a:t>
            </a:r>
            <a:r>
              <a:rPr lang="tr-TR" sz="1400" dirty="0" err="1"/>
              <a:t>Ergan</a:t>
            </a:r>
            <a:endParaRPr lang="tr-TR" sz="1400" dirty="0"/>
          </a:p>
          <a:p>
            <a:r>
              <a:rPr lang="tr-TR" sz="1400" dirty="0"/>
              <a:t>12. Platform </a:t>
            </a:r>
            <a:r>
              <a:rPr lang="tr-TR" sz="1400" dirty="0" err="1"/>
              <a:t>Comparison</a:t>
            </a:r>
            <a:r>
              <a:rPr lang="tr-TR" sz="1400" dirty="0"/>
              <a:t> </a:t>
            </a:r>
            <a:r>
              <a:rPr lang="tr-TR" sz="1400" dirty="0" err="1"/>
              <a:t>Between</a:t>
            </a:r>
            <a:r>
              <a:rPr lang="tr-TR" sz="1400" dirty="0"/>
              <a:t> </a:t>
            </a:r>
            <a:r>
              <a:rPr lang="tr-TR" sz="1400" dirty="0" err="1"/>
              <a:t>Games</a:t>
            </a:r>
            <a:r>
              <a:rPr lang="tr-TR" sz="1400" dirty="0"/>
              <a:t> </a:t>
            </a:r>
            <a:r>
              <a:rPr lang="tr-TR" sz="1400" dirty="0" err="1"/>
              <a:t>Console</a:t>
            </a:r>
            <a:r>
              <a:rPr lang="tr-TR" sz="1400" dirty="0"/>
              <a:t>, Mobile </a:t>
            </a:r>
            <a:r>
              <a:rPr lang="tr-TR" sz="1400" dirty="0" err="1"/>
              <a:t>Games</a:t>
            </a:r>
            <a:r>
              <a:rPr lang="tr-TR" sz="1400" dirty="0"/>
              <a:t> </a:t>
            </a:r>
            <a:r>
              <a:rPr lang="tr-TR" sz="1400" dirty="0" err="1"/>
              <a:t>And</a:t>
            </a:r>
            <a:r>
              <a:rPr lang="tr-TR" sz="1400" dirty="0"/>
              <a:t> PC </a:t>
            </a:r>
            <a:r>
              <a:rPr lang="tr-TR" sz="1400" dirty="0" err="1"/>
              <a:t>Games</a:t>
            </a:r>
            <a:r>
              <a:rPr lang="tr-TR" sz="1400" dirty="0"/>
              <a:t> -- </a:t>
            </a:r>
            <a:r>
              <a:rPr lang="tr-TR" sz="1400" dirty="0" err="1"/>
              <a:t>Geraldus</a:t>
            </a:r>
            <a:r>
              <a:rPr lang="tr-TR" sz="1400" dirty="0"/>
              <a:t> </a:t>
            </a:r>
            <a:r>
              <a:rPr lang="tr-TR" sz="1400" dirty="0" err="1"/>
              <a:t>Galehantomo</a:t>
            </a:r>
            <a:endParaRPr lang="tr-TR" sz="1400" dirty="0"/>
          </a:p>
          <a:p>
            <a:r>
              <a:rPr lang="tr-TR" sz="1400" dirty="0"/>
              <a:t>13. </a:t>
            </a:r>
            <a:r>
              <a:rPr lang="tr-TR" sz="1400" dirty="0">
                <a:hlinkClick r:id="rId9"/>
              </a:rPr>
              <a:t>https://www.gameopedia.com/the-history-evolution-and-future-of-mobile-gaming/</a:t>
            </a:r>
            <a:endParaRPr lang="tr-TR" sz="1400" dirty="0"/>
          </a:p>
          <a:p>
            <a:r>
              <a:rPr lang="tr-TR" sz="1400" dirty="0"/>
              <a:t>14. https://www.ralphbaer.com/</a:t>
            </a:r>
            <a:endParaRPr lang="en-US" sz="1400" dirty="0"/>
          </a:p>
          <a:p>
            <a:endParaRPr lang="tr-TR" sz="1400" dirty="0"/>
          </a:p>
          <a:p>
            <a:endParaRPr lang="tr-T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çerik Yer Tutucusu" descr="space race.png"/>
          <p:cNvPicPr>
            <a:picLocks noGrp="1" noChangeAspect="1"/>
          </p:cNvPicPr>
          <p:nvPr>
            <p:ph sz="half" idx="1"/>
          </p:nvPr>
        </p:nvPicPr>
        <p:blipFill>
          <a:blip r:embed="rId2"/>
          <a:stretch>
            <a:fillRect/>
          </a:stretch>
        </p:blipFill>
        <p:spPr>
          <a:xfrm>
            <a:off x="594843" y="1142984"/>
            <a:ext cx="3763313" cy="4525963"/>
          </a:xfrm>
        </p:spPr>
      </p:pic>
      <p:pic>
        <p:nvPicPr>
          <p:cNvPr id="5" name="4 İçerik Yer Tutucusu" descr="shark.png"/>
          <p:cNvPicPr>
            <a:picLocks noGrp="1" noChangeAspect="1"/>
          </p:cNvPicPr>
          <p:nvPr>
            <p:ph sz="half" idx="2"/>
          </p:nvPr>
        </p:nvPicPr>
        <p:blipFill>
          <a:blip r:embed="rId3" cstate="print"/>
          <a:stretch>
            <a:fillRect/>
          </a:stretch>
        </p:blipFill>
        <p:spPr>
          <a:xfrm>
            <a:off x="4714876" y="2357430"/>
            <a:ext cx="4038600" cy="2039461"/>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latin typeface="Arial Black" pitchFamily="34" charset="0"/>
              </a:rPr>
              <a:t>Oyun Konsolu Nedir?</a:t>
            </a:r>
          </a:p>
        </p:txBody>
      </p:sp>
      <p:sp>
        <p:nvSpPr>
          <p:cNvPr id="5" name="4 İçerik Yer Tutucusu"/>
          <p:cNvSpPr>
            <a:spLocks noGrp="1"/>
          </p:cNvSpPr>
          <p:nvPr>
            <p:ph idx="1"/>
          </p:nvPr>
        </p:nvSpPr>
        <p:spPr/>
        <p:txBody>
          <a:bodyPr>
            <a:normAutofit fontScale="85000" lnSpcReduction="20000"/>
          </a:bodyPr>
          <a:lstStyle/>
          <a:p>
            <a:r>
              <a:rPr lang="tr-TR" dirty="0"/>
              <a:t>Oyun konsolu, elektronik oyunları oynamak için tasarlanmış bir tür video oyunu cihazıdır. Genellikle televizyon veya monitöre bağlanarak oynanır.</a:t>
            </a:r>
          </a:p>
          <a:p>
            <a:r>
              <a:rPr lang="tr-TR" dirty="0"/>
              <a:t>Oyun konsolları, oyunlar için özel olarak tasarlanmış donanım ve kontrol mekanizmaları içerir ve genellikle oyun geliştiricileri tarafından bu platforma özel oyunlar üretilir. Oyun konsolları, yalnızca video oyunlarını çalıştırmak için optimize edilirler. Bu nedenle, oyun konsolları, oyunların performansını en üst düzeye çıkarmak ve oyun deneyimini daha keyifli hale getirmek için tasarlanmış yüksek teknolojik donanımlara sahiptirler.</a:t>
            </a: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TotalTime>
  <Words>6200</Words>
  <Application>Microsoft Office PowerPoint</Application>
  <PresentationFormat>Ekran Gösterisi (4:3)</PresentationFormat>
  <Paragraphs>348</Paragraphs>
  <Slides>71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71</vt:i4>
      </vt:variant>
    </vt:vector>
  </HeadingPairs>
  <TitlesOfParts>
    <vt:vector size="77" baseType="lpstr">
      <vt:lpstr>Arial</vt:lpstr>
      <vt:lpstr>Arial Black</vt:lpstr>
      <vt:lpstr>Calibri</vt:lpstr>
      <vt:lpstr>source-serif-pro</vt:lpstr>
      <vt:lpstr>Wingdings</vt:lpstr>
      <vt:lpstr>Ofis Teması</vt:lpstr>
      <vt:lpstr>Oyun Oynama Platformları</vt:lpstr>
      <vt:lpstr>PowerPoint Sunusu</vt:lpstr>
      <vt:lpstr>PowerPoint Sunusu</vt:lpstr>
      <vt:lpstr>Video Oyunlarının Gelişimi</vt:lpstr>
      <vt:lpstr>Video Oyunlarının Gelişimi</vt:lpstr>
      <vt:lpstr>PowerPoint Sunusu</vt:lpstr>
      <vt:lpstr>PowerPoint Sunusu</vt:lpstr>
      <vt:lpstr>PowerPoint Sunusu</vt:lpstr>
      <vt:lpstr>Oyun Konsolu Nedir?</vt:lpstr>
      <vt:lpstr>PowerPoint Sunusu</vt:lpstr>
      <vt:lpstr>İlk Oyun Konsolu</vt:lpstr>
      <vt:lpstr>Ralph Baer</vt:lpstr>
      <vt:lpstr>Brown Box</vt:lpstr>
      <vt:lpstr>Magnavox Odyssey</vt:lpstr>
      <vt:lpstr>ÖNEMLİ OYUN KONSOLLARI</vt:lpstr>
      <vt:lpstr>PowerPoint Sunusu</vt:lpstr>
      <vt:lpstr>PowerPoint Sunusu</vt:lpstr>
      <vt:lpstr>PowerPoint Sunusu</vt:lpstr>
      <vt:lpstr>PowerPoint Sunusu</vt:lpstr>
      <vt:lpstr>PowerPoint Sunusu</vt:lpstr>
      <vt:lpstr>PowerPoint Sunusu</vt:lpstr>
      <vt:lpstr>Sekizinci ve Dokuzuncu Nesil Konsollar(2011-Günümüz)</vt:lpstr>
      <vt:lpstr>PowerPoint Sunusu</vt:lpstr>
      <vt:lpstr>Denetleyiciler</vt:lpstr>
      <vt:lpstr>PowerPoint Sunusu</vt:lpstr>
      <vt:lpstr>PowerPoint Sunusu</vt:lpstr>
      <vt:lpstr>PowerPoint Sunusu</vt:lpstr>
      <vt:lpstr>PowerPoint Sunusu</vt:lpstr>
      <vt:lpstr>Oyun Konsollarının Avantajları</vt:lpstr>
      <vt:lpstr>Oyun Konsollarının Dezavantajları</vt:lpstr>
      <vt:lpstr>Bilgisayar</vt:lpstr>
      <vt:lpstr>Mainframe</vt:lpstr>
      <vt:lpstr>Minicomputer</vt:lpstr>
      <vt:lpstr>Microcomputer (PC)</vt:lpstr>
      <vt:lpstr>Taşınabilir Bilgisayarlar</vt:lpstr>
      <vt:lpstr>Günümüz Kişisel Bilgisayarları ve Dizüstü Bilgisayarlar</vt:lpstr>
      <vt:lpstr>Oyun Oynama Platformu Olarak Bilgisayarların Avantajları ve Dezavantajları</vt:lpstr>
      <vt:lpstr>Taşınabilir Oyun Cihazları ve Mobil Oyun Cihazlarına Geçiş</vt:lpstr>
      <vt:lpstr>İlk Taşınabilir Oyun Konsolu</vt:lpstr>
      <vt:lpstr>PowerPoint Sunusu</vt:lpstr>
      <vt:lpstr>PowerPoint Sunusu</vt:lpstr>
      <vt:lpstr>PowerPoint Sunusu</vt:lpstr>
      <vt:lpstr>Mobil Oyun Cihazlarına Geçiş</vt:lpstr>
      <vt:lpstr>PowerPoint Sunusu</vt:lpstr>
      <vt:lpstr>PowerPoint Sunusu</vt:lpstr>
      <vt:lpstr>Mobil Oyunların Tetikleyicisi</vt:lpstr>
      <vt:lpstr>PowerPoint Sunusu</vt:lpstr>
      <vt:lpstr>PowerPoint Sunusu</vt:lpstr>
      <vt:lpstr>PowerPoint Sunusu</vt:lpstr>
      <vt:lpstr>Akıllı Telefonların Yükselişi</vt:lpstr>
      <vt:lpstr>PowerPoint Sunusu</vt:lpstr>
      <vt:lpstr>PowerPoint Sunusu</vt:lpstr>
      <vt:lpstr>PowerPoint Sunusu</vt:lpstr>
      <vt:lpstr>PowerPoint Sunusu</vt:lpstr>
      <vt:lpstr>PowerPoint Sunusu</vt:lpstr>
      <vt:lpstr>Uygulama İçi Satın Alımlara Geçiş</vt:lpstr>
      <vt:lpstr>PowerPoint Sunusu</vt:lpstr>
      <vt:lpstr>Tabletlerin Sahneye Çıkışı</vt:lpstr>
      <vt:lpstr>Freemium Modeli ve Web Tarayıcı temelli oyunlar</vt:lpstr>
      <vt:lpstr>Clash of Clans ve Çok oyunculu rol yapma deneyimi</vt:lpstr>
      <vt:lpstr>Hyper-Casual Oyunlar</vt:lpstr>
      <vt:lpstr>Konuma Dayalı Oyunlar</vt:lpstr>
      <vt:lpstr>Yeni Gelişen Teknoloji;Bulut Oyunları</vt:lpstr>
      <vt:lpstr>Mobil Oyun Platformlarının Avantajları                    Dezavantajları</vt:lpstr>
      <vt:lpstr>Oyun Oynama Platformlarının İstatistiksel Olarak Karşılaştırılması</vt:lpstr>
      <vt:lpstr>PowerPoint Sunusu</vt:lpstr>
      <vt:lpstr>PowerPoint Sunusu</vt:lpstr>
      <vt:lpstr>PowerPoint Sunusu</vt:lpstr>
      <vt:lpstr>PowerPoint Sunusu</vt:lpstr>
      <vt:lpstr>Oyun Oynama Platformları Arasındaki Değişime İlginç Bir Örnek</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Oyun Oynama Platformları</dc:title>
  <dc:creator>Ali</dc:creator>
  <cp:lastModifiedBy>Özkan Anıl Töral</cp:lastModifiedBy>
  <cp:revision>81</cp:revision>
  <dcterms:created xsi:type="dcterms:W3CDTF">2023-10-15T12:22:19Z</dcterms:created>
  <dcterms:modified xsi:type="dcterms:W3CDTF">2023-10-16T15:04:59Z</dcterms:modified>
</cp:coreProperties>
</file>