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y="5143500" cx="9144000"/>
  <p:notesSz cx="6858000" cy="9144000"/>
  <p:embeddedFontLst>
    <p:embeddedFont>
      <p:font typeface="Montserrat"/>
      <p:regular r:id="rId55"/>
      <p:bold r:id="rId56"/>
      <p:italic r:id="rId57"/>
      <p:boldItalic r:id="rId58"/>
    </p:embeddedFont>
    <p:embeddedFont>
      <p:font typeface="Lato"/>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Lato-boldItalic.fntdata"/><Relationship Id="rId61" Type="http://schemas.openxmlformats.org/officeDocument/2006/relationships/font" Target="fonts/Lato-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Lato-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Montserrat-regular.fntdata"/><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Montserrat-italic.fntdata"/><Relationship Id="rId12" Type="http://schemas.openxmlformats.org/officeDocument/2006/relationships/slide" Target="slides/slide7.xml"/><Relationship Id="rId56" Type="http://schemas.openxmlformats.org/officeDocument/2006/relationships/font" Target="fonts/Montserrat-bold.fntdata"/><Relationship Id="rId15" Type="http://schemas.openxmlformats.org/officeDocument/2006/relationships/slide" Target="slides/slide10.xml"/><Relationship Id="rId59" Type="http://schemas.openxmlformats.org/officeDocument/2006/relationships/font" Target="fonts/Lato-regular.fntdata"/><Relationship Id="rId14" Type="http://schemas.openxmlformats.org/officeDocument/2006/relationships/slide" Target="slides/slide9.xml"/><Relationship Id="rId58" Type="http://schemas.openxmlformats.org/officeDocument/2006/relationships/font" Target="fonts/Montserrat-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949ed7ce4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949ed7ce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94956b274e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94956b274e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949ed7ce40_1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949ed7ce40_1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949ed7ce40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949ed7ce40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94c1d2691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94c1d2691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94c1d2691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94c1d2691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94c1d2691e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94c1d2691e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94c1d2691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94c1d2691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949ed7ce40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949ed7ce40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949ed7ce40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949ed7ce40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94956b274e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94956b274e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949ed7ce40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949ed7ce40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949ed7ce40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949ed7ce40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94c1d2691e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94c1d2691e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94c1d2691e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94c1d2691e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949ed7ce40_1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949ed7ce40_1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949ed7ce40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949ed7ce40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949ed7ce40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949ed7ce40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949ed7ce40_1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949ed7ce40_1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949ed7ce40_1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949ed7ce40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949ed7ce40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949ed7ce40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94956b27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94956b27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949ed7ce40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949ed7ce40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949ed7ce40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949ed7ce40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949ed7ce40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949ed7ce40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949ed7ce40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949ed7ce40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949ed7ce40_1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949ed7ce40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949ed7ce40_1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949ed7ce40_1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949ed7ce40_1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949ed7ce40_1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949ed7ce40_1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949ed7ce40_1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949ed7ce40_1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949ed7ce40_1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949ed7ce40_1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949ed7ce40_1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94956b274e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94956b274e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949ed7ce40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949ed7ce40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949ed7ce40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949ed7ce40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94c1d2691e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94c1d2691e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94c1d2691e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94c1d2691e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94c1d2691e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94c1d2691e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94c1d2691e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94c1d2691e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94c1d2691e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94c1d2691e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94c1d2691e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94c1d2691e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94c1d2691e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94c1d2691e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94c1d2691e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294c1d2691e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94956b274e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94956b274e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94956b274e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94956b274e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94956b274e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94956b274e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94956b274e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94956b274e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94956b274e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94956b274e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6.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8.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5.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7.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2.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4.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1.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3"/>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Oyun Motorları Bileşenleri</a:t>
            </a:r>
            <a:endParaRPr/>
          </a:p>
        </p:txBody>
      </p:sp>
      <p:sp>
        <p:nvSpPr>
          <p:cNvPr id="135" name="Google Shape;135;p13"/>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Yiğit Bora Teke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96" name="Google Shape;196;p22"/>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7" name="Google Shape;197;p22"/>
          <p:cNvPicPr preferRelativeResize="0"/>
          <p:nvPr/>
        </p:nvPicPr>
        <p:blipFill rotWithShape="1">
          <a:blip r:embed="rId3">
            <a:alphaModFix/>
          </a:blip>
          <a:srcRect b="0" l="0" r="0" t="6244"/>
          <a:stretch/>
        </p:blipFill>
        <p:spPr>
          <a:xfrm>
            <a:off x="2743325" y="1334920"/>
            <a:ext cx="3657350" cy="2473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3"/>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Grafik motoru (Rendering Engine)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03" name="Google Shape;203;p23"/>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Grafik kütüphanelerinin zor ve karmaşık dünyasından geliştiricileri kurtaran bu bileşen o</a:t>
            </a:r>
            <a:r>
              <a:rPr lang="en"/>
              <a:t>yunlardaki tüm ekrana yansıyan tüm grafiksel öğelerden sorumludur. </a:t>
            </a:r>
            <a:endParaRPr/>
          </a:p>
          <a:p>
            <a:pPr indent="0" lvl="0" marL="0" rtl="0" algn="l">
              <a:spcBef>
                <a:spcPts val="1200"/>
              </a:spcBef>
              <a:spcAft>
                <a:spcPts val="0"/>
              </a:spcAft>
              <a:buNone/>
            </a:pPr>
            <a:r>
              <a:t/>
            </a:r>
            <a:endParaRPr/>
          </a:p>
          <a:p>
            <a:pPr indent="-311150" lvl="0" marL="457200" rtl="0" algn="l">
              <a:spcBef>
                <a:spcPts val="1200"/>
              </a:spcBef>
              <a:spcAft>
                <a:spcPts val="0"/>
              </a:spcAft>
              <a:buSzPts val="1300"/>
              <a:buChar char="●"/>
            </a:pPr>
            <a:r>
              <a:rPr lang="en"/>
              <a:t>Grafik Veri Hattı</a:t>
            </a:r>
            <a:endParaRPr/>
          </a:p>
          <a:p>
            <a:pPr indent="-311150" lvl="0" marL="457200" rtl="0" algn="l">
              <a:spcBef>
                <a:spcPts val="0"/>
              </a:spcBef>
              <a:spcAft>
                <a:spcPts val="0"/>
              </a:spcAft>
              <a:buSzPts val="1300"/>
              <a:buChar char="●"/>
            </a:pPr>
            <a:r>
              <a:rPr lang="en"/>
              <a:t>3 Boyutlu Rendering</a:t>
            </a:r>
            <a:endParaRPr/>
          </a:p>
          <a:p>
            <a:pPr indent="-311150" lvl="0" marL="457200" rtl="0" algn="l">
              <a:spcBef>
                <a:spcPts val="0"/>
              </a:spcBef>
              <a:spcAft>
                <a:spcPts val="0"/>
              </a:spcAft>
              <a:buSzPts val="1300"/>
              <a:buChar char="●"/>
            </a:pPr>
            <a:r>
              <a:rPr lang="en"/>
              <a:t>Shaderlar</a:t>
            </a:r>
            <a:endParaRPr/>
          </a:p>
          <a:p>
            <a:pPr indent="-311150" lvl="0" marL="457200" rtl="0" algn="l">
              <a:spcBef>
                <a:spcPts val="0"/>
              </a:spcBef>
              <a:spcAft>
                <a:spcPts val="0"/>
              </a:spcAft>
              <a:buSzPts val="1300"/>
              <a:buChar char="●"/>
            </a:pPr>
            <a:r>
              <a:rPr lang="en"/>
              <a:t>Görüntü Optimizasyonu</a:t>
            </a:r>
            <a:endParaRPr/>
          </a:p>
          <a:p>
            <a:pPr indent="-311150" lvl="0" marL="457200" rtl="0" algn="l">
              <a:spcBef>
                <a:spcPts val="0"/>
              </a:spcBef>
              <a:spcAft>
                <a:spcPts val="0"/>
              </a:spcAft>
              <a:buSzPts val="1300"/>
              <a:buChar char="●"/>
            </a:pPr>
            <a:r>
              <a:rPr lang="en"/>
              <a:t>Video Efektleri</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09" name="Google Shape;209;p2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0" name="Google Shape;210;p24"/>
          <p:cNvPicPr preferRelativeResize="0"/>
          <p:nvPr/>
        </p:nvPicPr>
        <p:blipFill>
          <a:blip r:embed="rId3">
            <a:alphaModFix/>
          </a:blip>
          <a:stretch>
            <a:fillRect/>
          </a:stretch>
        </p:blipFill>
        <p:spPr>
          <a:xfrm>
            <a:off x="1063400" y="235163"/>
            <a:ext cx="7507100" cy="4673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5"/>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6" name="Google Shape;216;p25"/>
          <p:cNvPicPr preferRelativeResize="0"/>
          <p:nvPr/>
        </p:nvPicPr>
        <p:blipFill>
          <a:blip r:embed="rId3">
            <a:alphaModFix/>
          </a:blip>
          <a:stretch>
            <a:fillRect/>
          </a:stretch>
        </p:blipFill>
        <p:spPr>
          <a:xfrm>
            <a:off x="2185988" y="757238"/>
            <a:ext cx="4772025" cy="3629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22" name="Google Shape;222;p26"/>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3" name="Google Shape;223;p26"/>
          <p:cNvPicPr preferRelativeResize="0"/>
          <p:nvPr/>
        </p:nvPicPr>
        <p:blipFill>
          <a:blip r:embed="rId3">
            <a:alphaModFix/>
          </a:blip>
          <a:stretch>
            <a:fillRect/>
          </a:stretch>
        </p:blipFill>
        <p:spPr>
          <a:xfrm>
            <a:off x="1850613" y="801200"/>
            <a:ext cx="5305425" cy="3724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29" name="Google Shape;229;p27"/>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0" name="Google Shape;230;p27"/>
          <p:cNvPicPr preferRelativeResize="0"/>
          <p:nvPr/>
        </p:nvPicPr>
        <p:blipFill>
          <a:blip r:embed="rId3">
            <a:alphaModFix/>
          </a:blip>
          <a:stretch>
            <a:fillRect/>
          </a:stretch>
        </p:blipFill>
        <p:spPr>
          <a:xfrm>
            <a:off x="1316725" y="602875"/>
            <a:ext cx="7000451" cy="3937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36" name="Google Shape;236;p28"/>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7" name="Google Shape;237;p28"/>
          <p:cNvPicPr preferRelativeResize="0"/>
          <p:nvPr/>
        </p:nvPicPr>
        <p:blipFill>
          <a:blip r:embed="rId3">
            <a:alphaModFix/>
          </a:blip>
          <a:stretch>
            <a:fillRect/>
          </a:stretch>
        </p:blipFill>
        <p:spPr>
          <a:xfrm>
            <a:off x="1210400" y="682525"/>
            <a:ext cx="6723175" cy="3778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43" name="Google Shape;243;p29"/>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4" name="Google Shape;244;p29"/>
          <p:cNvPicPr preferRelativeResize="0"/>
          <p:nvPr/>
        </p:nvPicPr>
        <p:blipFill>
          <a:blip r:embed="rId3">
            <a:alphaModFix/>
          </a:blip>
          <a:stretch>
            <a:fillRect/>
          </a:stretch>
        </p:blipFill>
        <p:spPr>
          <a:xfrm>
            <a:off x="1352550" y="762000"/>
            <a:ext cx="6438900" cy="3619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Fizik motoru</a:t>
            </a:r>
            <a:endParaRPr/>
          </a:p>
        </p:txBody>
      </p:sp>
      <p:sp>
        <p:nvSpPr>
          <p:cNvPr id="250" name="Google Shape;250;p30"/>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F</a:t>
            </a:r>
            <a:r>
              <a:rPr lang="en"/>
              <a:t>izik motorları, bir oyunun içindeki objelerin fiziksel davranışlarını ve etkileşimlerini simüle etmek için kullanılan bileşenlerdir. Bu fizik motorları, 2D veya 3D oyun dünyalarında nesnelerin hareketi, çarpışmaları, yerçekimi etkileri ve diğer fiziksel olayların doğru bir şekilde işlenmesini sağlar.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Çarpışma tespit etme</a:t>
            </a:r>
            <a:endParaRPr/>
          </a:p>
        </p:txBody>
      </p:sp>
      <p:sp>
        <p:nvSpPr>
          <p:cNvPr id="256" name="Google Shape;256;p31"/>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Fizik motorları, nesnelerin ne zaman ve nasıl birbirleriyle etkileşime gireceğinin kurallarını belirlerler.</a:t>
            </a:r>
            <a:endParaRPr/>
          </a:p>
        </p:txBody>
      </p:sp>
      <p:pic>
        <p:nvPicPr>
          <p:cNvPr id="257" name="Google Shape;257;p31"/>
          <p:cNvPicPr preferRelativeResize="0"/>
          <p:nvPr/>
        </p:nvPicPr>
        <p:blipFill>
          <a:blip r:embed="rId3">
            <a:alphaModFix/>
          </a:blip>
          <a:stretch>
            <a:fillRect/>
          </a:stretch>
        </p:blipFill>
        <p:spPr>
          <a:xfrm>
            <a:off x="2781950" y="2077497"/>
            <a:ext cx="5682425" cy="2766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Oyun Motoru Nedir?</a:t>
            </a:r>
            <a:endParaRPr/>
          </a:p>
        </p:txBody>
      </p:sp>
      <p:sp>
        <p:nvSpPr>
          <p:cNvPr id="141" name="Google Shape;141;p14"/>
          <p:cNvSpPr txBox="1"/>
          <p:nvPr>
            <p:ph idx="1" type="body"/>
          </p:nvPr>
        </p:nvSpPr>
        <p:spPr>
          <a:xfrm>
            <a:off x="1297500" y="12627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Oyun motoru, oyun </a:t>
            </a:r>
            <a:r>
              <a:rPr lang="en"/>
              <a:t>geliştiricilerinin oyun üretmek amacıyla kullandığı birçok aracın, kütüphanenin ve karmaşık özelliklerin bulunduğu bir yazılımdır.</a:t>
            </a:r>
            <a:endParaRPr/>
          </a:p>
          <a:p>
            <a:pPr indent="0" lvl="0" marL="0" rtl="0" algn="l">
              <a:spcBef>
                <a:spcPts val="1200"/>
              </a:spcBef>
              <a:spcAft>
                <a:spcPts val="0"/>
              </a:spcAft>
              <a:buNone/>
            </a:pPr>
            <a:r>
              <a:rPr lang="en"/>
              <a:t>Bu kompleks yazılımlar birçok alt bileşenlerden oluşur ve bileşenlerin her biri kendi başına ayrı bir yazılım büyüklüğüne ve karmaşıklığa sahiptir. </a:t>
            </a:r>
            <a:endParaRPr/>
          </a:p>
          <a:p>
            <a:pPr indent="0" lvl="0" marL="0" rtl="0" algn="l">
              <a:spcBef>
                <a:spcPts val="1200"/>
              </a:spcBef>
              <a:spcAft>
                <a:spcPts val="1200"/>
              </a:spcAft>
              <a:buNone/>
            </a:pPr>
            <a:r>
              <a:t/>
            </a:r>
            <a:endParaRPr/>
          </a:p>
        </p:txBody>
      </p:sp>
      <p:pic>
        <p:nvPicPr>
          <p:cNvPr id="142" name="Google Shape;142;p14"/>
          <p:cNvPicPr preferRelativeResize="0"/>
          <p:nvPr/>
        </p:nvPicPr>
        <p:blipFill>
          <a:blip r:embed="rId3">
            <a:alphaModFix/>
          </a:blip>
          <a:stretch>
            <a:fillRect/>
          </a:stretch>
        </p:blipFill>
        <p:spPr>
          <a:xfrm>
            <a:off x="2548575" y="2803900"/>
            <a:ext cx="4046851" cy="19096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Yerçekimi</a:t>
            </a:r>
            <a:endParaRPr/>
          </a:p>
        </p:txBody>
      </p:sp>
      <p:sp>
        <p:nvSpPr>
          <p:cNvPr id="263" name="Google Shape;263;p32"/>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Fizik motorları, nesneler üzerine etki eden yerçekimi kuvvetini hesaplar. Bu, nesnelerin düşerken veya yükselirken gerçek dünyaya benzer şekilde davranmasını sağlar.</a:t>
            </a:r>
            <a:endParaRPr/>
          </a:p>
        </p:txBody>
      </p:sp>
      <p:pic>
        <p:nvPicPr>
          <p:cNvPr id="264" name="Google Shape;264;p32"/>
          <p:cNvPicPr preferRelativeResize="0"/>
          <p:nvPr/>
        </p:nvPicPr>
        <p:blipFill>
          <a:blip r:embed="rId3">
            <a:alphaModFix/>
          </a:blip>
          <a:stretch>
            <a:fillRect/>
          </a:stretch>
        </p:blipFill>
        <p:spPr>
          <a:xfrm>
            <a:off x="4233599" y="2287875"/>
            <a:ext cx="4910401" cy="2762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Fiziksel </a:t>
            </a:r>
            <a:r>
              <a:rPr lang="en"/>
              <a:t>Simülasyonlar</a:t>
            </a:r>
            <a:endParaRPr/>
          </a:p>
        </p:txBody>
      </p:sp>
      <p:sp>
        <p:nvSpPr>
          <p:cNvPr id="270" name="Google Shape;270;p33"/>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Fizik motorları bazı özel fiziksel nesneleri ve olayları simüle etmek için kullanılabilir. Bunlara örnek olarak sıvı, saç ve kumaş simülasyonları verilebilir.</a:t>
            </a:r>
            <a:endParaRPr/>
          </a:p>
        </p:txBody>
      </p:sp>
      <p:pic>
        <p:nvPicPr>
          <p:cNvPr id="271" name="Google Shape;271;p33"/>
          <p:cNvPicPr preferRelativeResize="0"/>
          <p:nvPr/>
        </p:nvPicPr>
        <p:blipFill>
          <a:blip r:embed="rId3">
            <a:alphaModFix/>
          </a:blip>
          <a:stretch>
            <a:fillRect/>
          </a:stretch>
        </p:blipFill>
        <p:spPr>
          <a:xfrm>
            <a:off x="2420100" y="2327550"/>
            <a:ext cx="4303808" cy="2420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Kumaş Simülasyonları</a:t>
            </a:r>
            <a:endParaRPr/>
          </a:p>
        </p:txBody>
      </p:sp>
      <p:sp>
        <p:nvSpPr>
          <p:cNvPr id="277" name="Google Shape;277;p34"/>
          <p:cNvSpPr txBox="1"/>
          <p:nvPr>
            <p:ph idx="1" type="body"/>
          </p:nvPr>
        </p:nvSpPr>
        <p:spPr>
          <a:xfrm>
            <a:off x="1297500" y="1567550"/>
            <a:ext cx="31746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Oyun motorlarındaki kumaş simülasyonları, video oyunlarında gerçekçi ve dinamik kumaş davranışları oluşturmak için kullanılır. Bu teknoloji, karakter giyiminde, bayraklarda, pankartlarda, perdelerde ve diğer kumaş benzeri nesnelerde gerçekçilik elde etmek için önemlidir.</a:t>
            </a:r>
            <a:endParaRPr/>
          </a:p>
        </p:txBody>
      </p:sp>
      <p:pic>
        <p:nvPicPr>
          <p:cNvPr id="278" name="Google Shape;278;p34"/>
          <p:cNvPicPr preferRelativeResize="0"/>
          <p:nvPr/>
        </p:nvPicPr>
        <p:blipFill>
          <a:blip r:embed="rId3">
            <a:alphaModFix/>
          </a:blip>
          <a:stretch>
            <a:fillRect/>
          </a:stretch>
        </p:blipFill>
        <p:spPr>
          <a:xfrm>
            <a:off x="4633050" y="1567550"/>
            <a:ext cx="4270801" cy="2420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Saç Simülasyonları</a:t>
            </a:r>
            <a:endParaRPr/>
          </a:p>
        </p:txBody>
      </p:sp>
      <p:sp>
        <p:nvSpPr>
          <p:cNvPr id="284" name="Google Shape;284;p35"/>
          <p:cNvSpPr txBox="1"/>
          <p:nvPr>
            <p:ph idx="1" type="body"/>
          </p:nvPr>
        </p:nvSpPr>
        <p:spPr>
          <a:xfrm>
            <a:off x="1297500" y="1567550"/>
            <a:ext cx="26724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Saç telleri, </a:t>
            </a:r>
            <a:r>
              <a:rPr lang="en"/>
              <a:t>baş ve vücut hareketine, rüzgara, yer çekimine ve diğer kuvvetlere tepki verirken belirli bir şekilde hareket eder.</a:t>
            </a:r>
            <a:endParaRPr/>
          </a:p>
          <a:p>
            <a:pPr indent="0" lvl="0" marL="0" rtl="0" algn="l">
              <a:spcBef>
                <a:spcPts val="1200"/>
              </a:spcBef>
              <a:spcAft>
                <a:spcPts val="1200"/>
              </a:spcAft>
              <a:buNone/>
            </a:pPr>
            <a:r>
              <a:rPr lang="en"/>
              <a:t>Gerçekçi saç animasyonu elde etmek genellikle fizik tabanlı bir simülasyon kullanılarak gerçekleştirilir. Böyle karmaşık bir simülasyonun çalışma zamanında çalıştırılması hesaplama açısından çok pahalı olabilir.</a:t>
            </a:r>
            <a:endParaRPr/>
          </a:p>
        </p:txBody>
      </p:sp>
      <p:pic>
        <p:nvPicPr>
          <p:cNvPr id="285" name="Google Shape;285;p35"/>
          <p:cNvPicPr preferRelativeResize="0"/>
          <p:nvPr/>
        </p:nvPicPr>
        <p:blipFill>
          <a:blip r:embed="rId3">
            <a:alphaModFix/>
          </a:blip>
          <a:stretch>
            <a:fillRect/>
          </a:stretch>
        </p:blipFill>
        <p:spPr>
          <a:xfrm>
            <a:off x="4221600" y="1686525"/>
            <a:ext cx="4791150" cy="2448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2200">
                <a:latin typeface="Lato"/>
                <a:ea typeface="Lato"/>
                <a:cs typeface="Lato"/>
                <a:sym typeface="Lato"/>
              </a:rPr>
              <a:t>Scripting Motoru</a:t>
            </a:r>
            <a:endParaRPr/>
          </a:p>
        </p:txBody>
      </p:sp>
      <p:sp>
        <p:nvSpPr>
          <p:cNvPr id="291" name="Google Shape;291;p36"/>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t>Scripting bileşeni oyun geliştirmede çok önemli bir yere sahiptir.  Oyun geliştiricilerine daha yüksek seviyeli diller yardımıyla oyun içindeki karakterlerin nasıl davranacağını, oyunun genel kurallarını ve etkileşimleri kolaylıkla yaratılmasına olanak sağlar.</a:t>
            </a:r>
            <a:endParaRPr sz="1600"/>
          </a:p>
          <a:p>
            <a:pPr indent="0" lvl="0" marL="457200" rtl="0" algn="l">
              <a:spcBef>
                <a:spcPts val="1200"/>
              </a:spcBef>
              <a:spcAft>
                <a:spcPts val="0"/>
              </a:spcAft>
              <a:buNone/>
            </a:pPr>
            <a:r>
              <a:t/>
            </a:r>
            <a:endParaRPr sz="1600"/>
          </a:p>
          <a:p>
            <a:pPr indent="0" lvl="0" marL="0" rtl="0" algn="l">
              <a:spcBef>
                <a:spcPts val="1200"/>
              </a:spcBef>
              <a:spcAft>
                <a:spcPts val="120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Görsel Programlama (Visual Scripting)</a:t>
            </a:r>
            <a:endParaRPr/>
          </a:p>
        </p:txBody>
      </p:sp>
      <p:sp>
        <p:nvSpPr>
          <p:cNvPr id="297" name="Google Shape;297;p37"/>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Kodsuz sistemler oyun motorları arasında giderek daha yaygın hale geliyor. Görsel programlama yazılımcıların metin üzerinden yaptığı programlama işlerini, grafiksel bir arayüze taşıyarak </a:t>
            </a:r>
            <a:r>
              <a:rPr lang="en"/>
              <a:t>yazılımcı kökeni olmayan oyun geliştiricilerine görsel bir arayüz sağlayarak oyun geliştirme sürecini kolaylaştırıyor.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03" name="Google Shape;303;p38"/>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4" name="Google Shape;304;p38"/>
          <p:cNvPicPr preferRelativeResize="0"/>
          <p:nvPr/>
        </p:nvPicPr>
        <p:blipFill rotWithShape="1">
          <a:blip r:embed="rId3">
            <a:alphaModFix/>
          </a:blip>
          <a:srcRect b="11239" l="22696" r="25519" t="8244"/>
          <a:stretch/>
        </p:blipFill>
        <p:spPr>
          <a:xfrm>
            <a:off x="2527088" y="114575"/>
            <a:ext cx="4579725" cy="49143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10" name="Google Shape;310;p39"/>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11" name="Google Shape;311;p39"/>
          <p:cNvPicPr preferRelativeResize="0"/>
          <p:nvPr/>
        </p:nvPicPr>
        <p:blipFill>
          <a:blip r:embed="rId3">
            <a:alphaModFix/>
          </a:blip>
          <a:stretch>
            <a:fillRect/>
          </a:stretch>
        </p:blipFill>
        <p:spPr>
          <a:xfrm>
            <a:off x="744400" y="520000"/>
            <a:ext cx="7655201" cy="410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17" name="Google Shape;317;p40"/>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18" name="Google Shape;318;p40"/>
          <p:cNvPicPr preferRelativeResize="0"/>
          <p:nvPr/>
        </p:nvPicPr>
        <p:blipFill>
          <a:blip r:embed="rId3">
            <a:alphaModFix/>
          </a:blip>
          <a:stretch>
            <a:fillRect/>
          </a:stretch>
        </p:blipFill>
        <p:spPr>
          <a:xfrm>
            <a:off x="3179064" y="0"/>
            <a:ext cx="3121572"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24" name="Google Shape;324;p41"/>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25" name="Google Shape;325;p41"/>
          <p:cNvPicPr preferRelativeResize="0"/>
          <p:nvPr/>
        </p:nvPicPr>
        <p:blipFill>
          <a:blip r:embed="rId3">
            <a:alphaModFix/>
          </a:blip>
          <a:stretch>
            <a:fillRect/>
          </a:stretch>
        </p:blipFill>
        <p:spPr>
          <a:xfrm>
            <a:off x="41817" y="0"/>
            <a:ext cx="9060366"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5"/>
          <p:cNvSpPr txBox="1"/>
          <p:nvPr>
            <p:ph idx="1" type="body"/>
          </p:nvPr>
        </p:nvSpPr>
        <p:spPr>
          <a:xfrm>
            <a:off x="1297500" y="362975"/>
            <a:ext cx="7038900" cy="41160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en" sz="2200"/>
              <a:t>Grafik </a:t>
            </a:r>
            <a:r>
              <a:rPr lang="en" sz="2200"/>
              <a:t>motoru (Rendering Engine)</a:t>
            </a:r>
            <a:endParaRPr sz="2200"/>
          </a:p>
          <a:p>
            <a:pPr indent="-368300" lvl="0" marL="457200" rtl="0" algn="l">
              <a:spcBef>
                <a:spcPts val="0"/>
              </a:spcBef>
              <a:spcAft>
                <a:spcPts val="0"/>
              </a:spcAft>
              <a:buSzPts val="2200"/>
              <a:buChar char="●"/>
            </a:pPr>
            <a:r>
              <a:rPr lang="en" sz="2200"/>
              <a:t>Fizik motoru</a:t>
            </a:r>
            <a:endParaRPr sz="2200"/>
          </a:p>
          <a:p>
            <a:pPr indent="-368300" lvl="0" marL="457200" rtl="0" algn="l">
              <a:spcBef>
                <a:spcPts val="0"/>
              </a:spcBef>
              <a:spcAft>
                <a:spcPts val="0"/>
              </a:spcAft>
              <a:buSzPts val="2200"/>
              <a:buChar char="●"/>
            </a:pPr>
            <a:r>
              <a:rPr lang="en" sz="2200"/>
              <a:t>Scripting Motoru</a:t>
            </a:r>
            <a:endParaRPr sz="2200"/>
          </a:p>
          <a:p>
            <a:pPr indent="-368300" lvl="0" marL="457200" rtl="0" algn="l">
              <a:spcBef>
                <a:spcPts val="0"/>
              </a:spcBef>
              <a:spcAft>
                <a:spcPts val="0"/>
              </a:spcAft>
              <a:buSzPts val="2200"/>
              <a:buChar char="●"/>
            </a:pPr>
            <a:r>
              <a:rPr lang="en" sz="2200"/>
              <a:t>Ses Motoru</a:t>
            </a:r>
            <a:endParaRPr sz="2200"/>
          </a:p>
          <a:p>
            <a:pPr indent="-368300" lvl="0" marL="457200" rtl="0" algn="l">
              <a:spcBef>
                <a:spcPts val="0"/>
              </a:spcBef>
              <a:spcAft>
                <a:spcPts val="0"/>
              </a:spcAft>
              <a:buSzPts val="2200"/>
              <a:buChar char="●"/>
            </a:pPr>
            <a:r>
              <a:rPr lang="en" sz="2200"/>
              <a:t>Input Sistemi</a:t>
            </a:r>
            <a:endParaRPr sz="2200"/>
          </a:p>
          <a:p>
            <a:pPr indent="-368300" lvl="0" marL="457200" rtl="0" algn="l">
              <a:spcBef>
                <a:spcPts val="0"/>
              </a:spcBef>
              <a:spcAft>
                <a:spcPts val="0"/>
              </a:spcAft>
              <a:buSzPts val="2200"/>
              <a:buChar char="●"/>
            </a:pPr>
            <a:r>
              <a:rPr lang="en" sz="2200"/>
              <a:t>Animasyon</a:t>
            </a:r>
            <a:endParaRPr sz="2200"/>
          </a:p>
          <a:p>
            <a:pPr indent="-368300" lvl="0" marL="457200" rtl="0" algn="l">
              <a:spcBef>
                <a:spcPts val="0"/>
              </a:spcBef>
              <a:spcAft>
                <a:spcPts val="0"/>
              </a:spcAft>
              <a:buSzPts val="2200"/>
              <a:buChar char="●"/>
            </a:pPr>
            <a:r>
              <a:rPr lang="en" sz="2200"/>
              <a:t>Kullanıcı Arayüzü</a:t>
            </a:r>
            <a:endParaRPr sz="2200"/>
          </a:p>
          <a:p>
            <a:pPr indent="-368300" lvl="0" marL="457200" rtl="0" algn="l">
              <a:spcBef>
                <a:spcPts val="0"/>
              </a:spcBef>
              <a:spcAft>
                <a:spcPts val="0"/>
              </a:spcAft>
              <a:buSzPts val="2200"/>
              <a:buChar char="●"/>
            </a:pPr>
            <a:r>
              <a:rPr lang="en" sz="2200"/>
              <a:t>Yapay Zeka</a:t>
            </a:r>
            <a:endParaRPr sz="2200"/>
          </a:p>
          <a:p>
            <a:pPr indent="-368300" lvl="0" marL="457200" rtl="0" algn="l">
              <a:spcBef>
                <a:spcPts val="0"/>
              </a:spcBef>
              <a:spcAft>
                <a:spcPts val="0"/>
              </a:spcAft>
              <a:buSzPts val="2200"/>
              <a:buChar char="●"/>
            </a:pPr>
            <a:r>
              <a:rPr lang="en" sz="2200"/>
              <a:t>Ağ sistemleri (Networking)</a:t>
            </a:r>
            <a:endParaRPr sz="2200"/>
          </a:p>
          <a:p>
            <a:pPr indent="-368300" lvl="0" marL="457200" rtl="0" algn="l">
              <a:spcBef>
                <a:spcPts val="0"/>
              </a:spcBef>
              <a:spcAft>
                <a:spcPts val="0"/>
              </a:spcAft>
              <a:buSzPts val="2200"/>
              <a:buChar char="●"/>
            </a:pPr>
            <a:r>
              <a:rPr lang="en" sz="2200"/>
              <a:t>Çapraz Platform Desteği</a:t>
            </a:r>
            <a:endParaRPr sz="22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Input Sistemi</a:t>
            </a:r>
            <a:endParaRPr/>
          </a:p>
        </p:txBody>
      </p:sp>
      <p:sp>
        <p:nvSpPr>
          <p:cNvPr id="331" name="Google Shape;331;p42"/>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a:t>
            </a:r>
            <a:r>
              <a:rPr lang="en"/>
              <a:t>nput sistemi, oyuncunun oyunu nasıl kontrol ettiği ve etkileşimde </a:t>
            </a:r>
            <a:r>
              <a:rPr lang="en"/>
              <a:t>bulunduğu</a:t>
            </a:r>
            <a:r>
              <a:rPr lang="en"/>
              <a:t> sistemi ifade eder. Bu sistem, oyuncuların klavye, fare, oyun kolları veya diğer giriş cihazları aracılığıyla oyun dünyasıyla etkileşimde bulunmalarını sağlar. Input sistemi, bu giriş cihazlarından gelen verileri işler ve oyun dünyası içindeki karakterlerin, nesnelerin ve diğer oyun unsurlarının bu girişlere yanıt vermesini sağlar.</a:t>
            </a:r>
            <a:endParaRPr/>
          </a:p>
          <a:p>
            <a:pPr indent="0" lvl="0" marL="0" rtl="0" algn="l">
              <a:spcBef>
                <a:spcPts val="1200"/>
              </a:spcBef>
              <a:spcAft>
                <a:spcPts val="120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37" name="Google Shape;337;p43"/>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38" name="Google Shape;338;p43"/>
          <p:cNvPicPr preferRelativeResize="0"/>
          <p:nvPr/>
        </p:nvPicPr>
        <p:blipFill>
          <a:blip r:embed="rId3">
            <a:alphaModFix/>
          </a:blip>
          <a:stretch>
            <a:fillRect/>
          </a:stretch>
        </p:blipFill>
        <p:spPr>
          <a:xfrm>
            <a:off x="1299238" y="731637"/>
            <a:ext cx="6545525" cy="36802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44" name="Google Shape;344;p4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45" name="Google Shape;345;p44"/>
          <p:cNvPicPr preferRelativeResize="0"/>
          <p:nvPr/>
        </p:nvPicPr>
        <p:blipFill>
          <a:blip r:embed="rId3">
            <a:alphaModFix/>
          </a:blip>
          <a:stretch>
            <a:fillRect/>
          </a:stretch>
        </p:blipFill>
        <p:spPr>
          <a:xfrm>
            <a:off x="1251651" y="417037"/>
            <a:ext cx="7130601" cy="43094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Kullanıcı Arayüzü Sistemi</a:t>
            </a:r>
            <a:endParaRPr/>
          </a:p>
        </p:txBody>
      </p:sp>
      <p:sp>
        <p:nvSpPr>
          <p:cNvPr id="351" name="Google Shape;351;p45"/>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Çoğu oyunda, bazı bilgileri oyununuzun kullanıcı arayüzü aracılığıyla oyuncularınıza iletmek istersiniz.  Ana Menüler, oyun içi duraklatma ekranları, can ve deneyim bilgisi gibi oyun içi değişkenler, envanter içeriği veya oyunculara belirli bir durumda ne yapmaları gerektiğini bildiren yardım metni ekranlar kullanıcı arayüzü sistemi tarafından oluşturulur.</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57" name="Google Shape;357;p46"/>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58" name="Google Shape;358;p46"/>
          <p:cNvPicPr preferRelativeResize="0"/>
          <p:nvPr/>
        </p:nvPicPr>
        <p:blipFill>
          <a:blip r:embed="rId3">
            <a:alphaModFix/>
          </a:blip>
          <a:stretch>
            <a:fillRect/>
          </a:stretch>
        </p:blipFill>
        <p:spPr>
          <a:xfrm>
            <a:off x="1280575" y="514613"/>
            <a:ext cx="6582848" cy="41142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64" name="Google Shape;364;p47"/>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65" name="Google Shape;365;p47"/>
          <p:cNvPicPr preferRelativeResize="0"/>
          <p:nvPr/>
        </p:nvPicPr>
        <p:blipFill>
          <a:blip r:embed="rId3">
            <a:alphaModFix/>
          </a:blip>
          <a:stretch>
            <a:fillRect/>
          </a:stretch>
        </p:blipFill>
        <p:spPr>
          <a:xfrm>
            <a:off x="1265014" y="342824"/>
            <a:ext cx="7103875" cy="44578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4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71" name="Google Shape;371;p48"/>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72" name="Google Shape;372;p48"/>
          <p:cNvPicPr preferRelativeResize="0"/>
          <p:nvPr/>
        </p:nvPicPr>
        <p:blipFill>
          <a:blip r:embed="rId3">
            <a:alphaModFix/>
          </a:blip>
          <a:stretch>
            <a:fillRect/>
          </a:stretch>
        </p:blipFill>
        <p:spPr>
          <a:xfrm>
            <a:off x="2530950" y="1143000"/>
            <a:ext cx="4572000" cy="2857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Yapay Zeka Sistemi</a:t>
            </a:r>
            <a:endParaRPr/>
          </a:p>
        </p:txBody>
      </p:sp>
      <p:sp>
        <p:nvSpPr>
          <p:cNvPr id="378" name="Google Shape;378;p49"/>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Yapay Zeka sistemi temel olarak oyun dünyasındaki oynanamaz karakterlerin zeki canlıların sergiledikleri davranışları sergilemeleri için gerekli olan bilişsel yeteneklerin bütününü kapsar. Günümüzde oyunları daha dinamik oyunlar sunmak için kullanılan bu bileşen oyun deneyimini arttırmak için kullanılan önemli bir araç haline gelmiştir.</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Yol bulma</a:t>
            </a:r>
            <a:endParaRPr/>
          </a:p>
        </p:txBody>
      </p:sp>
      <p:sp>
        <p:nvSpPr>
          <p:cNvPr id="384" name="Google Shape;384;p50"/>
          <p:cNvSpPr txBox="1"/>
          <p:nvPr>
            <p:ph idx="1" type="body"/>
          </p:nvPr>
        </p:nvSpPr>
        <p:spPr>
          <a:xfrm>
            <a:off x="1297500" y="1567550"/>
            <a:ext cx="29502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Yol bulma algoritmaları, karakterlerin oyun dünyasında gezinmeleri için en verimli rotayı belirlemek için kullanılır. Bu algoritmalara oyuncu olmayan karakterlerin (NPC) oyun dünyasında düzgün ve mantıklı hareket edebilmeleri için gereklidir.</a:t>
            </a:r>
            <a:endParaRPr/>
          </a:p>
        </p:txBody>
      </p:sp>
      <p:pic>
        <p:nvPicPr>
          <p:cNvPr id="385" name="Google Shape;385;p50"/>
          <p:cNvPicPr preferRelativeResize="0"/>
          <p:nvPr/>
        </p:nvPicPr>
        <p:blipFill>
          <a:blip r:embed="rId3">
            <a:alphaModFix/>
          </a:blip>
          <a:stretch>
            <a:fillRect/>
          </a:stretch>
        </p:blipFill>
        <p:spPr>
          <a:xfrm>
            <a:off x="4471601" y="1730775"/>
            <a:ext cx="4487023" cy="25847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Davranış Ağaçları</a:t>
            </a:r>
            <a:endParaRPr/>
          </a:p>
        </p:txBody>
      </p:sp>
      <p:sp>
        <p:nvSpPr>
          <p:cNvPr id="391" name="Google Shape;391;p51"/>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D</a:t>
            </a:r>
            <a:r>
              <a:rPr lang="en"/>
              <a:t>avranış ağaçları, oyunlardaki yapay zeka davranışlarını modellemenin yaygın bir yoludur. Yapay zeka aracıları için bir dizi görev veya eylemi tanımlayan hiyerarşik yapılardır. Bu ağaçların içeriği, temel karar verme kadar basit veya karmaşık, </a:t>
            </a:r>
            <a:r>
              <a:rPr lang="en"/>
              <a:t> oyuncu olmayan karakterlerin (NPC)</a:t>
            </a:r>
            <a:r>
              <a:rPr lang="en"/>
              <a:t> davranışlarını düzenlemek olabilir.</a:t>
            </a:r>
            <a:endParaRPr/>
          </a:p>
        </p:txBody>
      </p:sp>
      <p:pic>
        <p:nvPicPr>
          <p:cNvPr id="392" name="Google Shape;392;p51"/>
          <p:cNvPicPr preferRelativeResize="0"/>
          <p:nvPr/>
        </p:nvPicPr>
        <p:blipFill>
          <a:blip r:embed="rId3">
            <a:alphaModFix/>
          </a:blip>
          <a:stretch>
            <a:fillRect/>
          </a:stretch>
        </p:blipFill>
        <p:spPr>
          <a:xfrm>
            <a:off x="4085450" y="2380625"/>
            <a:ext cx="4664676" cy="26238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Grafik Kütüphaneleri</a:t>
            </a:r>
            <a:endParaRPr/>
          </a:p>
        </p:txBody>
      </p:sp>
      <p:sp>
        <p:nvSpPr>
          <p:cNvPr id="153" name="Google Shape;153;p16"/>
          <p:cNvSpPr txBox="1"/>
          <p:nvPr>
            <p:ph idx="1" type="body"/>
          </p:nvPr>
        </p:nvSpPr>
        <p:spPr>
          <a:xfrm>
            <a:off x="1297500" y="1567550"/>
            <a:ext cx="7038900" cy="1004100"/>
          </a:xfrm>
          <a:prstGeom prst="rect">
            <a:avLst/>
          </a:prstGeom>
        </p:spPr>
        <p:txBody>
          <a:bodyPr anchorCtr="0" anchor="t" bIns="91425" lIns="91425" spcFirstLastPara="1" rIns="91425" wrap="square" tIns="91425">
            <a:noAutofit/>
          </a:bodyPr>
          <a:lstStyle/>
          <a:p>
            <a:pPr indent="-311467" lvl="0" marL="457200" rtl="0" algn="l">
              <a:lnSpc>
                <a:spcPct val="95000"/>
              </a:lnSpc>
              <a:spcBef>
                <a:spcPts val="0"/>
              </a:spcBef>
              <a:spcAft>
                <a:spcPts val="0"/>
              </a:spcAft>
              <a:buSzPts val="1305"/>
              <a:buChar char="●"/>
            </a:pPr>
            <a:r>
              <a:rPr lang="en" sz="1305"/>
              <a:t>Grafik kütüphaneleri (Rendering API) grafiksel içerik üretiminde kullanılan yazılım geliştirme araçlarıdır. Bu tür API'lar, geliştiricilere grafik işleme işlevlerine erişim sağlar ve işletim sistemleri veya donanım ile iletişim kurarak grafiksel çıktı oluşturmalarına yardımcı olur.</a:t>
            </a:r>
            <a:endParaRPr sz="1305"/>
          </a:p>
          <a:p>
            <a:pPr indent="0" lvl="0" marL="0" rtl="0" algn="l">
              <a:lnSpc>
                <a:spcPct val="95000"/>
              </a:lnSpc>
              <a:spcBef>
                <a:spcPts val="1200"/>
              </a:spcBef>
              <a:spcAft>
                <a:spcPts val="1200"/>
              </a:spcAft>
              <a:buSzPts val="935"/>
              <a:buNone/>
            </a:pPr>
            <a:r>
              <a:t/>
            </a:r>
            <a:endParaRPr sz="1305"/>
          </a:p>
        </p:txBody>
      </p:sp>
      <p:pic>
        <p:nvPicPr>
          <p:cNvPr id="154" name="Google Shape;154;p16"/>
          <p:cNvPicPr preferRelativeResize="0"/>
          <p:nvPr/>
        </p:nvPicPr>
        <p:blipFill>
          <a:blip r:embed="rId3">
            <a:alphaModFix/>
          </a:blip>
          <a:stretch>
            <a:fillRect/>
          </a:stretch>
        </p:blipFill>
        <p:spPr>
          <a:xfrm>
            <a:off x="4799350" y="2610375"/>
            <a:ext cx="3815076" cy="1990475"/>
          </a:xfrm>
          <a:prstGeom prst="rect">
            <a:avLst/>
          </a:prstGeom>
          <a:noFill/>
          <a:ln>
            <a:noFill/>
          </a:ln>
        </p:spPr>
      </p:pic>
      <p:sp>
        <p:nvSpPr>
          <p:cNvPr id="155" name="Google Shape;155;p16"/>
          <p:cNvSpPr txBox="1"/>
          <p:nvPr/>
        </p:nvSpPr>
        <p:spPr>
          <a:xfrm>
            <a:off x="1243425" y="2610375"/>
            <a:ext cx="3390300" cy="22782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chemeClr val="lt1"/>
              </a:buClr>
              <a:buSzPts val="1300"/>
              <a:buFont typeface="Lato"/>
              <a:buChar char="●"/>
            </a:pPr>
            <a:r>
              <a:rPr lang="en" sz="1300">
                <a:solidFill>
                  <a:schemeClr val="lt1"/>
                </a:solidFill>
                <a:latin typeface="Lato"/>
                <a:ea typeface="Lato"/>
                <a:cs typeface="Lato"/>
                <a:sym typeface="Lato"/>
              </a:rPr>
              <a:t>Basit oyun geliştiricileri için fazla karmaşık olan bu kütüphaneler oyun motorları tarafından soyutlaştırılarak geliştiricilere daha kolay bir şekilde oyun geliştirme imkanı sunmaktadır.</a:t>
            </a:r>
            <a:endParaRPr sz="1300">
              <a:solidFill>
                <a:schemeClr val="lt1"/>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Yöntemsel İçerik Üretimi</a:t>
            </a:r>
            <a:endParaRPr/>
          </a:p>
        </p:txBody>
      </p:sp>
      <p:sp>
        <p:nvSpPr>
          <p:cNvPr id="398" name="Google Shape;398;p52"/>
          <p:cNvSpPr txBox="1"/>
          <p:nvPr>
            <p:ph idx="1" type="body"/>
          </p:nvPr>
        </p:nvSpPr>
        <p:spPr>
          <a:xfrm>
            <a:off x="1297500" y="1567550"/>
            <a:ext cx="32127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Oyun motorlarında yapay zeka sistemleri sadece karakterlerin davranışlarını için kullanılmamaktadır. Yapay zeka sistemlerinin içinde yöntemsel içerik üretebilmeye yarayan bazı algoritmalar bulunur. Bu </a:t>
            </a:r>
            <a:r>
              <a:rPr lang="en"/>
              <a:t>algoritmalar</a:t>
            </a:r>
            <a:r>
              <a:rPr lang="en"/>
              <a:t> ile birlikte dinamik dünyalar, haritalar, bölümler yaratmak mümkündür.</a:t>
            </a:r>
            <a:endParaRPr/>
          </a:p>
        </p:txBody>
      </p:sp>
      <p:pic>
        <p:nvPicPr>
          <p:cNvPr id="399" name="Google Shape;399;p52"/>
          <p:cNvPicPr preferRelativeResize="0"/>
          <p:nvPr/>
        </p:nvPicPr>
        <p:blipFill>
          <a:blip r:embed="rId3">
            <a:alphaModFix/>
          </a:blip>
          <a:stretch>
            <a:fillRect/>
          </a:stretch>
        </p:blipFill>
        <p:spPr>
          <a:xfrm>
            <a:off x="4842300" y="1606375"/>
            <a:ext cx="3857625" cy="25717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Ses Motoru</a:t>
            </a:r>
            <a:endParaRPr/>
          </a:p>
        </p:txBody>
      </p:sp>
      <p:sp>
        <p:nvSpPr>
          <p:cNvPr id="405" name="Google Shape;405;p53"/>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Sesli oyun motoru, oyun motoru içinde ses efektleri ve müzik gibi seslerin oluşturulmasını ve yönetilmesini sağlayan özel bir bileşendir. Ses motoru genellikle birden fazla ses parçasını aynı anda oynatmak için bir ses kanalları sistemi kullanır. Ayrıca mekansallaştırma hissi yaratmak için 3D ses işleme yeteneğine sahiptir, böylece ses oyun dünyasında farklı yönlerden geliyormuş gibi hissedilir. Ek olarak ses motoru, sesin ses düzeyini ve perdesini ayarlamanın yanı sıra yankı gibi efektleri eklemek için araçlar içerir.</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5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Animasyon Sistemleri</a:t>
            </a:r>
            <a:endParaRPr/>
          </a:p>
        </p:txBody>
      </p:sp>
      <p:sp>
        <p:nvSpPr>
          <p:cNvPr id="411" name="Google Shape;411;p5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Oyun motorlarındaki animasyon sistemleri, oyun geliştiricilerinin dinamik ve gerçekçi hareketler yaratıp kontrol ederek karakterlere, nesnelere ve ortamlara hayat vermesini sağlayan önemli bileşenlerdir. Bu sistemler, karakter animasyonları, nesne animasyonları ve hatta rüzgarda sallanan su veya yapraklar gibi çevresel animasyonlar dahil olmak üzere çeşitli animasyon türlerinin oynatılmasını yönetmekten sorumludur.</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Durum Makinesi (State Machines)</a:t>
            </a:r>
            <a:endParaRPr/>
          </a:p>
        </p:txBody>
      </p:sp>
      <p:sp>
        <p:nvSpPr>
          <p:cNvPr id="417" name="Google Shape;417;p55"/>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Bir karakterin veya başka bir animasyonlu oyun nesnesinin oyunda gerçekleştirebileceği farklı eylemlere karşılık gelen birkaç farklı animasyona sahip olması yaygındır. Örneğin, bir karakter boştayken nefes alabilir veya hafifçe sallanabilir, kendisine komut verildiğinde yürüyebilir ve bir platformdan düşerken panik içinde kollarını kaldırabilir. Bir kapının açılma, kapanma, sıkışma, kırılma gibi animasyonları olabilir. Oyun motorları, karakterinizde veya nesnenizde kullanmak istediğiniz animasyon kliplerini kontrol etmenizi ve sıralamanızı sağlayacak bir durum makinesini temsil etmek için akış şemasına benzer bir görsel düzen sistemi kullanır.</a:t>
            </a:r>
            <a:endParaRPr/>
          </a:p>
          <a:p>
            <a:pPr indent="0" lvl="0" marL="0" rtl="0" algn="l">
              <a:spcBef>
                <a:spcPts val="1200"/>
              </a:spcBef>
              <a:spcAft>
                <a:spcPts val="120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5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423" name="Google Shape;423;p56"/>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24" name="Google Shape;424;p56"/>
          <p:cNvPicPr preferRelativeResize="0"/>
          <p:nvPr/>
        </p:nvPicPr>
        <p:blipFill>
          <a:blip r:embed="rId3">
            <a:alphaModFix/>
          </a:blip>
          <a:stretch>
            <a:fillRect/>
          </a:stretch>
        </p:blipFill>
        <p:spPr>
          <a:xfrm>
            <a:off x="771773" y="1417188"/>
            <a:ext cx="8090366" cy="23091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5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430" name="Google Shape;430;p57"/>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31" name="Google Shape;431;p57"/>
          <p:cNvPicPr preferRelativeResize="0"/>
          <p:nvPr/>
        </p:nvPicPr>
        <p:blipFill>
          <a:blip r:embed="rId3">
            <a:alphaModFix/>
          </a:blip>
          <a:stretch>
            <a:fillRect/>
          </a:stretch>
        </p:blipFill>
        <p:spPr>
          <a:xfrm>
            <a:off x="340550" y="247949"/>
            <a:ext cx="8462901" cy="4647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5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Ağ sistemleri (Networking)</a:t>
            </a:r>
            <a:endParaRPr/>
          </a:p>
        </p:txBody>
      </p:sp>
      <p:sp>
        <p:nvSpPr>
          <p:cNvPr id="437" name="Google Shape;437;p58"/>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Oyun motorlarındaki ağ sistemleri, çok oyunculu oynanışın ve bir oyun içindeki farklı oyuncular veya istemciler arasındaki iletişimin sağlanması açısından çok önemlidir. Bu sistemler, uyumlu bir çok oyunculu deneyim oluşturmak için oyuncu konumları, oyun durumu ve eylemler gibi veri alışverişini kolaylaştırır.</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5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Senkronizasyon</a:t>
            </a:r>
            <a:endParaRPr/>
          </a:p>
        </p:txBody>
      </p:sp>
      <p:sp>
        <p:nvSpPr>
          <p:cNvPr id="443" name="Google Shape;443;p59"/>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Çok oyunculu bir oyunda tüm istemcileri yani oyunculari senkronize tutmak önemlidir. Bu, her oyuncunun tutarlı bir oyun durumu görmesini sağlamak anlamına gelir. Sunucu, istemcilere düzenli aralıklarla güncellemeler göndererek onları oyunun durumu hakkında bilgilendirir ve güncel tutar.</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Tahminleme ve Gecikme Telafisi</a:t>
            </a:r>
            <a:endParaRPr/>
          </a:p>
        </p:txBody>
      </p:sp>
      <p:sp>
        <p:nvSpPr>
          <p:cNvPr id="449" name="Google Shape;449;p60"/>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Oyunun duyarlı olmasını sağlamak için  oyunun oynandığı makinalar genellikle eylemlerin sonuçlarını sunucu onaylamadan önce göstermek için tahmin algoritmaları kullanır. Eylemlerin tüm oyuncular için adil görünmesini sağlamak amacıyla ağ gecikmesini hesaba katmak için gecikme telafisi algoritmaları kullanılır.</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6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Çapraz Platform Desteği</a:t>
            </a:r>
            <a:endParaRPr/>
          </a:p>
        </p:txBody>
      </p:sp>
      <p:sp>
        <p:nvSpPr>
          <p:cNvPr id="455" name="Google Shape;455;p61"/>
          <p:cNvSpPr txBox="1"/>
          <p:nvPr>
            <p:ph idx="1" type="body"/>
          </p:nvPr>
        </p:nvSpPr>
        <p:spPr>
          <a:xfrm>
            <a:off x="1014975" y="1567550"/>
            <a:ext cx="3624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Birçok modern oyun motoru, oyunları birden fazla platforma aktarma olanağı sağlar. Bu bileşen ile oyun geliştiricisi, her platform için ayrı ayrı oyun geliştirme sürecine girmeden, farklı platformlarda çalışabilen bir oyuna sahip olur.</a:t>
            </a:r>
            <a:endParaRPr/>
          </a:p>
        </p:txBody>
      </p:sp>
      <p:pic>
        <p:nvPicPr>
          <p:cNvPr id="456" name="Google Shape;456;p61"/>
          <p:cNvPicPr preferRelativeResize="0"/>
          <p:nvPr/>
        </p:nvPicPr>
        <p:blipFill>
          <a:blip r:embed="rId3">
            <a:alphaModFix/>
          </a:blip>
          <a:stretch>
            <a:fillRect/>
          </a:stretch>
        </p:blipFill>
        <p:spPr>
          <a:xfrm>
            <a:off x="4784800" y="1859375"/>
            <a:ext cx="4137875" cy="23275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61" name="Google Shape;161;p17"/>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2" name="Google Shape;162;p17"/>
          <p:cNvPicPr preferRelativeResize="0"/>
          <p:nvPr/>
        </p:nvPicPr>
        <p:blipFill>
          <a:blip r:embed="rId3">
            <a:alphaModFix/>
          </a:blip>
          <a:stretch>
            <a:fillRect/>
          </a:stretch>
        </p:blipFill>
        <p:spPr>
          <a:xfrm>
            <a:off x="1900142" y="0"/>
            <a:ext cx="5343717"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68" name="Google Shape;168;p18"/>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9" name="Google Shape;169;p18"/>
          <p:cNvPicPr preferRelativeResize="0"/>
          <p:nvPr/>
        </p:nvPicPr>
        <p:blipFill rotWithShape="1">
          <a:blip r:embed="rId3">
            <a:alphaModFix/>
          </a:blip>
          <a:srcRect b="0" l="0" r="6147" t="0"/>
          <a:stretch/>
        </p:blipFill>
        <p:spPr>
          <a:xfrm>
            <a:off x="1571949" y="0"/>
            <a:ext cx="60001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75" name="Google Shape;175;p19"/>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6" name="Google Shape;176;p19"/>
          <p:cNvPicPr preferRelativeResize="0"/>
          <p:nvPr/>
        </p:nvPicPr>
        <p:blipFill>
          <a:blip r:embed="rId3">
            <a:alphaModFix/>
          </a:blip>
          <a:stretch>
            <a:fillRect/>
          </a:stretch>
        </p:blipFill>
        <p:spPr>
          <a:xfrm>
            <a:off x="1948400" y="0"/>
            <a:ext cx="5247200"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82" name="Google Shape;182;p20"/>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3" name="Google Shape;183;p20"/>
          <p:cNvPicPr preferRelativeResize="0"/>
          <p:nvPr/>
        </p:nvPicPr>
        <p:blipFill>
          <a:blip r:embed="rId3">
            <a:alphaModFix/>
          </a:blip>
          <a:stretch>
            <a:fillRect/>
          </a:stretch>
        </p:blipFill>
        <p:spPr>
          <a:xfrm>
            <a:off x="1024912" y="387575"/>
            <a:ext cx="7094175" cy="43683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89" name="Google Shape;189;p21"/>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0" name="Google Shape;190;p21"/>
          <p:cNvPicPr preferRelativeResize="0"/>
          <p:nvPr/>
        </p:nvPicPr>
        <p:blipFill rotWithShape="1">
          <a:blip r:embed="rId3">
            <a:alphaModFix/>
          </a:blip>
          <a:srcRect b="0" l="0" r="37961" t="0"/>
          <a:stretch/>
        </p:blipFill>
        <p:spPr>
          <a:xfrm>
            <a:off x="1980688" y="729300"/>
            <a:ext cx="5672525" cy="3684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