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74"/>
  </p:notesMasterIdLst>
  <p:handoutMasterIdLst>
    <p:handoutMasterId r:id="rId75"/>
  </p:handoutMasterIdLst>
  <p:sldIdLst>
    <p:sldId id="256" r:id="rId5"/>
    <p:sldId id="257" r:id="rId6"/>
    <p:sldId id="261" r:id="rId7"/>
    <p:sldId id="285" r:id="rId8"/>
    <p:sldId id="286" r:id="rId9"/>
    <p:sldId id="262" r:id="rId10"/>
    <p:sldId id="287" r:id="rId11"/>
    <p:sldId id="288" r:id="rId12"/>
    <p:sldId id="263" r:id="rId13"/>
    <p:sldId id="289" r:id="rId14"/>
    <p:sldId id="264" r:id="rId15"/>
    <p:sldId id="290" r:id="rId16"/>
    <p:sldId id="291" r:id="rId17"/>
    <p:sldId id="265" r:id="rId18"/>
    <p:sldId id="292" r:id="rId19"/>
    <p:sldId id="293" r:id="rId20"/>
    <p:sldId id="266" r:id="rId21"/>
    <p:sldId id="294" r:id="rId22"/>
    <p:sldId id="295" r:id="rId23"/>
    <p:sldId id="267" r:id="rId24"/>
    <p:sldId id="268" r:id="rId25"/>
    <p:sldId id="296" r:id="rId26"/>
    <p:sldId id="297" r:id="rId27"/>
    <p:sldId id="269" r:id="rId28"/>
    <p:sldId id="298" r:id="rId29"/>
    <p:sldId id="299" r:id="rId30"/>
    <p:sldId id="270" r:id="rId31"/>
    <p:sldId id="300" r:id="rId32"/>
    <p:sldId id="301" r:id="rId33"/>
    <p:sldId id="302" r:id="rId34"/>
    <p:sldId id="303" r:id="rId35"/>
    <p:sldId id="271" r:id="rId36"/>
    <p:sldId id="304" r:id="rId37"/>
    <p:sldId id="305" r:id="rId38"/>
    <p:sldId id="272" r:id="rId39"/>
    <p:sldId id="306" r:id="rId40"/>
    <p:sldId id="307" r:id="rId41"/>
    <p:sldId id="273" r:id="rId42"/>
    <p:sldId id="274" r:id="rId43"/>
    <p:sldId id="308" r:id="rId44"/>
    <p:sldId id="309" r:id="rId45"/>
    <p:sldId id="275" r:id="rId46"/>
    <p:sldId id="310" r:id="rId47"/>
    <p:sldId id="311" r:id="rId48"/>
    <p:sldId id="276" r:id="rId49"/>
    <p:sldId id="312" r:id="rId50"/>
    <p:sldId id="277" r:id="rId51"/>
    <p:sldId id="313" r:id="rId52"/>
    <p:sldId id="314" r:id="rId53"/>
    <p:sldId id="278" r:id="rId54"/>
    <p:sldId id="315" r:id="rId55"/>
    <p:sldId id="316" r:id="rId56"/>
    <p:sldId id="279" r:id="rId57"/>
    <p:sldId id="317" r:id="rId58"/>
    <p:sldId id="318" r:id="rId59"/>
    <p:sldId id="280" r:id="rId60"/>
    <p:sldId id="319" r:id="rId61"/>
    <p:sldId id="281" r:id="rId62"/>
    <p:sldId id="320" r:id="rId63"/>
    <p:sldId id="321" r:id="rId64"/>
    <p:sldId id="282" r:id="rId65"/>
    <p:sldId id="283" r:id="rId66"/>
    <p:sldId id="322" r:id="rId67"/>
    <p:sldId id="327" r:id="rId68"/>
    <p:sldId id="323" r:id="rId69"/>
    <p:sldId id="324" r:id="rId70"/>
    <p:sldId id="284" r:id="rId71"/>
    <p:sldId id="325" r:id="rId72"/>
    <p:sldId id="326" r:id="rId73"/>
  </p:sldIdLst>
  <p:sldSz cx="12192000" cy="6858000"/>
  <p:notesSz cx="6858000" cy="9144000"/>
  <p:defaultTextStyle>
    <a:defPPr rtl="0">
      <a:defRPr lang="tr-T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E85B7BC-BB76-441E-88FB-CCA8A4B09312}">
          <p14:sldIdLst>
            <p14:sldId id="256"/>
            <p14:sldId id="257"/>
            <p14:sldId id="261"/>
            <p14:sldId id="285"/>
            <p14:sldId id="286"/>
            <p14:sldId id="262"/>
            <p14:sldId id="287"/>
            <p14:sldId id="288"/>
            <p14:sldId id="263"/>
            <p14:sldId id="289"/>
            <p14:sldId id="264"/>
            <p14:sldId id="290"/>
            <p14:sldId id="291"/>
            <p14:sldId id="265"/>
            <p14:sldId id="292"/>
            <p14:sldId id="293"/>
            <p14:sldId id="266"/>
            <p14:sldId id="294"/>
            <p14:sldId id="295"/>
            <p14:sldId id="267"/>
            <p14:sldId id="268"/>
            <p14:sldId id="296"/>
            <p14:sldId id="297"/>
            <p14:sldId id="269"/>
            <p14:sldId id="298"/>
            <p14:sldId id="299"/>
            <p14:sldId id="270"/>
            <p14:sldId id="300"/>
            <p14:sldId id="301"/>
            <p14:sldId id="302"/>
            <p14:sldId id="303"/>
            <p14:sldId id="271"/>
            <p14:sldId id="304"/>
            <p14:sldId id="305"/>
            <p14:sldId id="272"/>
            <p14:sldId id="306"/>
            <p14:sldId id="307"/>
            <p14:sldId id="273"/>
            <p14:sldId id="274"/>
            <p14:sldId id="308"/>
            <p14:sldId id="309"/>
            <p14:sldId id="275"/>
            <p14:sldId id="310"/>
            <p14:sldId id="311"/>
            <p14:sldId id="276"/>
            <p14:sldId id="312"/>
            <p14:sldId id="277"/>
            <p14:sldId id="313"/>
            <p14:sldId id="314"/>
          </p14:sldIdLst>
        </p14:section>
        <p14:section name="Başlıksız Bölüm" id="{10363897-93D6-4242-A816-C46C2A1264A7}">
          <p14:sldIdLst>
            <p14:sldId id="278"/>
            <p14:sldId id="315"/>
            <p14:sldId id="316"/>
            <p14:sldId id="279"/>
            <p14:sldId id="317"/>
            <p14:sldId id="318"/>
            <p14:sldId id="280"/>
            <p14:sldId id="319"/>
            <p14:sldId id="281"/>
            <p14:sldId id="320"/>
            <p14:sldId id="321"/>
            <p14:sldId id="282"/>
            <p14:sldId id="283"/>
            <p14:sldId id="322"/>
            <p14:sldId id="327"/>
            <p14:sldId id="323"/>
            <p14:sldId id="324"/>
            <p14:sldId id="284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xmlns="" id="{A311F7F0-7328-4A78-9961-005328BFBC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55484862-FCCE-434C-BD60-4B874F718D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0F713-7E7A-4012-99DD-A62497D6682D}" type="datetimeFigureOut">
              <a:rPr lang="tr-TR" smtClean="0"/>
              <a:t>5.11.2023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13994C96-D7E0-4332-BDD9-770919D5DF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B04729C2-EB76-40F5-ACD1-BB788B520E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1A854-EBA2-4D78-A515-11CB7D5BEB2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2513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E721B-9D80-41C4-BA69-26A474198C2D}" type="datetimeFigureOut">
              <a:rPr lang="tr-TR" smtClean="0"/>
              <a:t>5.11.2023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755B7-7676-4FA0-986B-B3FBA4A8392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941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755B7-7676-4FA0-986B-B3FBA4A8392B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544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755B7-7676-4FA0-986B-B3FBA4A8392B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560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tr-TR" noProof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345DC737-2214-4803-8BA3-96C844802AFB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  <p:cxnSp>
        <p:nvCxnSpPr>
          <p:cNvPr id="8" name="Düz Bağlayıcı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9979E6-6BA0-4AFA-8CC1-29EBC4500DEB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2B46CD-F579-4DCB-B6BA-451BB01D733D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92EBDA-7242-4685-A33E-C562900F3CC0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FC3123-5744-4418-8846-BDA98B579DE6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  <p:cxnSp>
        <p:nvCxnSpPr>
          <p:cNvPr id="7" name="Düz Bağlayıcı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62F2B4-1777-4BB3-83D0-D18B6A1594EB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47B2F4-45BB-4178-AE05-573C4B679605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002FD3-6E3A-4B6D-B91F-E25F9811AA9E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4C55DA-85C7-4F6B-AF20-384EF607F248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33AE6-E8B8-45CB-A125-AFA7F4DD2A15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FCD786-CC46-4BDC-A420-5AB0BCA6ACB3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-TR" noProof="0"/>
              <a:t>Asıl başlık stilini düzenlemek için tıklayın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/>
              <a:t>Asıl metin stillerini düzenle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492A150-506A-414A-A35D-5D81BA0204DA}" type="datetime1">
              <a:rPr lang="tr-TR" noProof="0" smtClean="0"/>
              <a:t>5.11.2023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
              </a:t>
            </a:r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1.png"/><Relationship Id="rId5" Type="http://schemas.microsoft.com/office/2007/relationships/media" Target="../media/media3.mp4"/><Relationship Id="rId10" Type="http://schemas.openxmlformats.org/officeDocument/2006/relationships/image" Target="../media/image60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66.png"/><Relationship Id="rId4" Type="http://schemas.openxmlformats.org/officeDocument/2006/relationships/video" Target="../media/media6.mp4"/><Relationship Id="rId9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Düz Bağlayıcı 41">
            <a:extLst>
              <a:ext uri="{FF2B5EF4-FFF2-40B4-BE49-F238E27FC236}">
                <a16:creationId xmlns:a16="http://schemas.microsoft.com/office/drawing/2014/main" xmlns="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745604"/>
            <a:ext cx="9966960" cy="1325880"/>
          </a:xfrm>
        </p:spPr>
        <p:txBody>
          <a:bodyPr rtlCol="0">
            <a:normAutofit/>
          </a:bodyPr>
          <a:lstStyle/>
          <a:p>
            <a:r>
              <a:rPr lang="tr-TR" sz="6600" cap="none" dirty="0"/>
              <a:t>Oyun Sektöründeki Roller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28" y="2079078"/>
            <a:ext cx="3407438" cy="1501737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73" y="2460402"/>
            <a:ext cx="512221" cy="681279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589330"/>
            <a:ext cx="600331" cy="841058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53" y="309920"/>
            <a:ext cx="1138279" cy="1502753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25" y="594906"/>
            <a:ext cx="644204" cy="848308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32" y="732982"/>
            <a:ext cx="707617" cy="937592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63" y="2326487"/>
            <a:ext cx="721990" cy="944957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00" y="665833"/>
            <a:ext cx="712192" cy="1007752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22" y="2053110"/>
            <a:ext cx="1131261" cy="1491712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4" y="2392796"/>
            <a:ext cx="589849" cy="777791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04" y="1384016"/>
            <a:ext cx="478857" cy="673245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2" y="613082"/>
            <a:ext cx="626457" cy="830132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70" y="1139256"/>
            <a:ext cx="598755" cy="789535"/>
          </a:xfrm>
          <a:prstGeom prst="rect">
            <a:avLst/>
          </a:prstGeom>
        </p:spPr>
      </p:pic>
      <p:pic>
        <p:nvPicPr>
          <p:cNvPr id="47" name="Resim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7" y="571294"/>
            <a:ext cx="647802" cy="857384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91" y="2264794"/>
            <a:ext cx="627856" cy="827908"/>
          </a:xfrm>
          <a:prstGeom prst="rect">
            <a:avLst/>
          </a:prstGeom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27" y="1375804"/>
            <a:ext cx="511766" cy="673246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48" y="2489308"/>
            <a:ext cx="485262" cy="681279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326487"/>
            <a:ext cx="712192" cy="944957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0" y="2115074"/>
            <a:ext cx="1070992" cy="1429748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10" y="287546"/>
            <a:ext cx="1068661" cy="142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8" y="1674421"/>
            <a:ext cx="1924319" cy="2534004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901058" y="930746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E-Spor Yöneticisi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2927266" y="1549559"/>
            <a:ext cx="76027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'E-spor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u bilmek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oyunlara karşı hevesli olmak, sektör hakkında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farkındalığa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sahip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‘E-spor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' topluluğunu bilmek,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severler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ile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bağlanabilmeli,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farklı deneyimlere sahip insanlar ile çalışabilmeli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Etkinlik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güzel bir etkinliğin nasıl yapılacağını bilmeli, teknik ve lojistik gereksinimleri bilmeli, organize olabilmeli, iş sağlığı ve güvenliği gereksinimleri açısından bilgili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Hızlı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Düşünme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baskı altında çözüm bulabilmeli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Pazarlama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Etkinliğin kimin için yapıldığını anlamalı 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severleri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bilgilendirip gelmek istemelerini sağlamalı.</a:t>
            </a:r>
          </a:p>
        </p:txBody>
      </p:sp>
    </p:spTree>
    <p:extLst>
      <p:ext uri="{BB962C8B-B14F-4D97-AF65-F5344CB8AC3E}">
        <p14:creationId xmlns:p14="http://schemas.microsoft.com/office/powerpoint/2010/main" val="118520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974768" y="1541052"/>
            <a:ext cx="75527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yapımcıları yapım sürecinin gözleri, kulaklarıdır. Yatırımı bulurlar, yetenekli kimseleri toparlarlar ve en iyi oyunu yapmaya çalışırlar.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Üretim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başlamadan önce yapımcılar, tasarımcılar, baş sanatçı ve baş yazılımcı ile çalışırlar.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Yapımcılar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küçük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şirketlerde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proje yönetimi de yaparlar.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Yayımcılar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ile oyuncular üzerinde fikir denemeleri yaparlar, kimin için yapıldığını belirlerler 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var olan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ürünlerden neden farklı olduğunu açıklarlar.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61674" y="93668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Yapımcısı</a:t>
            </a:r>
            <a:endParaRPr lang="en-US" sz="3600" dirty="0"/>
          </a:p>
        </p:txBody>
      </p:sp>
      <p:pic>
        <p:nvPicPr>
          <p:cNvPr id="8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4" y="1520042"/>
            <a:ext cx="1905266" cy="252447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12" y="4936726"/>
            <a:ext cx="1651473" cy="16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5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4" y="1520042"/>
            <a:ext cx="1905266" cy="252447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879766" y="1520042"/>
            <a:ext cx="73914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İkili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farklı deneyimlere sahip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insanlarla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çalışabilmeli, pazarlık edebilmeli ederek müşterileri tutabilmeli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Pazarlama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Oyunun kimin için yapıldığını bilmeli ve ona göre bir oyun üretmeli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Oyunun yapım süreci hakkında bilgili olmalı ve neyin ne zaman gerçekleşmesi gerektiğini anlamalı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Hukuk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Farkında olmalı ve pazarlık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edebilmeli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sektöre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Dükkanlar, Platformlar, oyun, hedef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hakkında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derin bilgi sahibi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Bütçe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Yüksek meblağlı bütçeler ile çalışmayı bilmeli.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61674" y="93668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Yapımcısı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04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86354" y="1773151"/>
            <a:ext cx="702425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Diploma in Games Animation and VFX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Business: Marketing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Business: Marketing Communications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 Games Art and Design/Design Production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Digital Media Production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Media (Digital Content for Interactive Media) </a:t>
            </a:r>
          </a:p>
        </p:txBody>
      </p:sp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4" y="1520042"/>
            <a:ext cx="1905266" cy="2524477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961674" y="93668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/>
              <a:t>Oyun Yapımcısı Nasıl Olunur? </a:t>
            </a:r>
            <a:endParaRPr lang="en-US" sz="36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12" y="4936726"/>
            <a:ext cx="1651473" cy="16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003507" y="1703939"/>
            <a:ext cx="81711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Yayımlayıcılar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oyun yapımı için üreticilere parayı ulaştırır. Anlaşılan şekilde zamanında ve bütçe içerisinde oyunun yapılması için yakından çalışır.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Yayımlayıcılar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pazarlama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kalite kontrol için yardımda bulunur.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Ürün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marka yönetiminde bulunurlar, oyunun vizyonu ve stratejisini aktarırlar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üreticiler yayımcıları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kullanmazlar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uygulamalar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üzerinden satılır.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Ancak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üreticiler kaynak, pazarlama, fiziki kopya, markalaşma, reklam gibi durumlar için yine de ihtiyaç duyarlar. </a:t>
            </a:r>
          </a:p>
        </p:txBody>
      </p:sp>
      <p:pic>
        <p:nvPicPr>
          <p:cNvPr id="8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703939"/>
            <a:ext cx="1943371" cy="2543530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1060136" y="1043563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Yayımcısı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903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703939"/>
            <a:ext cx="1943371" cy="2543530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1060136" y="1043563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Yayımcısı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3176648" y="1703769"/>
            <a:ext cx="8544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yapım sürecini bilmeli, bu süreci planlayabilmeli ve neyin ne zaman gerçekleşeceğinden haberdar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Oyunun markasını yaratmalı ve bunu müşterilere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aktarabilmeli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Sektörü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pazarı hakkında derin bilgi sahibi olmalı, insanların nerede astın aldıklarını, hangi platformlar sevdiklerini, hangi oyunların sattıklarını ve sırada ne olacağını 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Hukuk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Telif Hakkı, Lisans hakkında bilgi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sahibi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olup pazarlık edebilmeli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Bütçe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Yüksek meblağlı bütçeler ile çalışmayı bilmeli.</a:t>
            </a:r>
          </a:p>
        </p:txBody>
      </p:sp>
    </p:spTree>
    <p:extLst>
      <p:ext uri="{BB962C8B-B14F-4D97-AF65-F5344CB8AC3E}">
        <p14:creationId xmlns:p14="http://schemas.microsoft.com/office/powerpoint/2010/main" val="179771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17273" y="2237040"/>
            <a:ext cx="635329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Games Design and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Games Animation and VFX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 Games Art and Design Production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Content for Interactive Media</a:t>
            </a:r>
            <a:endParaRPr kumimoji="0" lang="tr-T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703939"/>
            <a:ext cx="1943371" cy="2543530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782094" y="1097001"/>
            <a:ext cx="916320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Yayımcısı Nasıl Olunur? </a:t>
            </a:r>
            <a:endParaRPr lang="en-US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68" y="4312784"/>
            <a:ext cx="4180362" cy="20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557708"/>
            <a:ext cx="1905266" cy="2695951"/>
          </a:xfr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657692" y="101608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Pazarlamacısı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2965402" y="1557708"/>
            <a:ext cx="63631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Pazarlama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sorumlusu ilgili oyuncuların yeni bir oyunun ve ya bir eklentinin pazara ne zaman geleceğini bilmesini ve satın almasını sağlar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Kampanyalar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düzenleyerek belirli topluluklara oyunun temel özelliklerini iletirler.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Sosyal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medya, değerlendirmeler, reklamlar, online topluluklar vb. kullanırlar.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içi görsellerin,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promo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vidyolarının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online reklamların, basına açım, incelemelerin, değerlendirmeleri koordine ederler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Büyük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şirketlerde oyun çıkmaya hazır olunca, küçük şirketlerde daha sürecin başından dahil olabilirler. '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larla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oyun konseptini test edebilirler. Topluluk Yöneticilerine destek olabilirler.</a:t>
            </a:r>
          </a:p>
        </p:txBody>
      </p:sp>
    </p:spTree>
    <p:extLst>
      <p:ext uri="{BB962C8B-B14F-4D97-AF65-F5344CB8AC3E}">
        <p14:creationId xmlns:p14="http://schemas.microsoft.com/office/powerpoint/2010/main" val="59204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65401" y="1557708"/>
            <a:ext cx="7383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Pazarlama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Yaratıcı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analitik düşünebilmeli, etkili içerik üreterek oyunun kitlesine ulaştırabilmeli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Sosyal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Sosyal medyayı kullanabilmeli ve planlama yazılımlarını 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Farklı deneyimlere sahip insanlar ile etkileşimde bulunabilmeli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sektörü hakkında bilgi sahibi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farklı oyunlar ve platformlar hakkında geniş bir bilgiye sahip, en son trendlere ayak uydurabilmeli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Bütçe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Yüksek meblağlı bütçeler ile çalışmayı bilmeli.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57692" y="101608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Pazarlamacısı</a:t>
            </a:r>
            <a:endParaRPr lang="en-US" sz="3600" dirty="0"/>
          </a:p>
        </p:txBody>
      </p:sp>
      <p:pic>
        <p:nvPicPr>
          <p:cNvPr id="8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557708"/>
            <a:ext cx="1905266" cy="2695951"/>
          </a:xfrm>
        </p:spPr>
      </p:pic>
    </p:spTree>
    <p:extLst>
      <p:ext uri="{BB962C8B-B14F-4D97-AF65-F5344CB8AC3E}">
        <p14:creationId xmlns:p14="http://schemas.microsoft.com/office/powerpoint/2010/main" val="89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96031" y="1936187"/>
            <a:ext cx="45146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 in Marketing Communications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 in Marketing. 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" y="1557708"/>
            <a:ext cx="1905266" cy="2695951"/>
          </a:xfr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657692" y="101608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Pazarlamacısı Nasıl Olunur?</a:t>
            </a:r>
            <a:endParaRPr lang="en-US" sz="36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31" y="4013860"/>
            <a:ext cx="2392878" cy="23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024588" y="438561"/>
            <a:ext cx="9875520" cy="1356360"/>
          </a:xfrm>
        </p:spPr>
        <p:txBody>
          <a:bodyPr/>
          <a:lstStyle/>
          <a:p>
            <a:r>
              <a:rPr lang="tr-TR" dirty="0" smtClean="0"/>
              <a:t>Üretim / Yapım</a:t>
            </a:r>
            <a:endParaRPr lang="en-US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5" y="1537788"/>
            <a:ext cx="9872663" cy="2104377"/>
          </a:xfrm>
        </p:spPr>
      </p:pic>
      <p:sp>
        <p:nvSpPr>
          <p:cNvPr id="8" name="Dikdörtgen 7"/>
          <p:cNvSpPr/>
          <p:nvPr/>
        </p:nvSpPr>
        <p:spPr>
          <a:xfrm>
            <a:off x="1169314" y="3747420"/>
            <a:ext cx="987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Oyunun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yaratılışını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yapımını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zamanında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bütçe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gerçekleştirir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Tasarım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57" y="1529242"/>
            <a:ext cx="9872663" cy="2567616"/>
          </a:xfrm>
        </p:spPr>
      </p:pic>
      <p:sp>
        <p:nvSpPr>
          <p:cNvPr id="5" name="Dikdörtgen 4"/>
          <p:cNvSpPr/>
          <p:nvPr/>
        </p:nvSpPr>
        <p:spPr>
          <a:xfrm>
            <a:off x="1474114" y="4293520"/>
            <a:ext cx="987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Oyunun görünüşünü, oynanışını, hissiyatını ve hikayesini oluşturur.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94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773966" y="564823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Oynanabilirlik Tasarımcısı</a:t>
            </a:r>
            <a:endParaRPr lang="en-US" sz="3600" dirty="0"/>
          </a:p>
        </p:txBody>
      </p:sp>
      <p:sp>
        <p:nvSpPr>
          <p:cNvPr id="5" name="Dikdörtgen 4"/>
          <p:cNvSpPr/>
          <p:nvPr/>
        </p:nvSpPr>
        <p:spPr>
          <a:xfrm>
            <a:off x="2965401" y="1106446"/>
            <a:ext cx="733688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Oynanabilirlik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tasarımcısı oyunun temel tecrübesini ve nasıl oynanacağından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sorumludur.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mekaniklerini –karakterlerin ne kadar zıplayabilecekleri, nasıl puan elde edilir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vb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- tasarlarlar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yapısını, kurallarını, karakterlerini, objelerini, eşyalarını-araçlarını planlarlar ve belirlerler -Hikaye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modu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ile çoklu oyuncu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modu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gibi değişik oynanış şekillerini belirlerler.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Oynanabilirlik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Tasarımcıları teknik ve sanat ekipleri arasında bir köprü oluşturur. Oynanışın elde edilmesi eğer teknik olarak çok zor ise mümkün olanı bularak tekrardan işlerler.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şekilde yazılım tarafında motor içerisinde yeni ve etkileyici içerikler var ise bu içerikleri oyuna nasıl aktarabileceğini bulur.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aşamasında da içeriği anlatarak doğru test edilmesini sağlarlar. 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7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65401" y="1415205"/>
            <a:ext cx="87199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hakkında bilgi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en iyi tecrübe için oynanış ve oyun mekaniklerinin hayal edilebilmesi.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Farklı düşünceler ve oyunun nasıl gelişmesi hakkında taviz verebilmeli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motorlarını ve sınırlarını bilmeli, UI/UX ve programlama konusunda biraz bilgili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Birliği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Baş tasarımcı, oynanış yazılımcısı, AI yazılımcısı, sanat ekibi ile birlikte çalışabilmeli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Oyunun nasıl oynanabileceğini herkesin anlayabileceği bir dilde anlatabilmeli.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Oyunun içeriğini planlayabilmeli.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773965" y="873582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Oynanabilirlik Tasarımcısı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003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53148" y="1823336"/>
            <a:ext cx="672592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and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communication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Computer science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Mathematics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Physics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934283" y="1015340"/>
            <a:ext cx="6125598" cy="542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Oynanabilirlik </a:t>
            </a:r>
            <a:r>
              <a:rPr lang="tr-TR" sz="3600" dirty="0" smtClean="0"/>
              <a:t>Tasarımcısı Nasıl Olunur?</a:t>
            </a:r>
            <a:endParaRPr lang="en-US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513" y="4720442"/>
            <a:ext cx="1745486" cy="17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872396" y="101608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Baş Oyun Tasarımcısı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3063832" y="1557708"/>
            <a:ext cx="84196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tasarımcıları oyunun nasıl göründüğünden ve nasıl oynandığından sorumlulardır.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Küçük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bir takım ile karakterlere ve içeriğe ne olacağını oluştururlar, sonra bütün ekibe iletirler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yapılmaya başladığında teslim tarihlerine uyulması ve bütçe dahilinde kalınmasına emin olurlar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Daha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küçük şirketlerde daha değişik işler de yapabilirler; sanat, yazılım ve pazarlama. Ancak daha büyük şirketlerde yazarlar, baş animatörler, kreatif direktörler ve oynanış tasarımcılarından yardım alırlar.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47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65401" y="1557708"/>
            <a:ext cx="68509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hakkında bilgi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en iyi tecrübe için oynanış ve oyun mekaniklerinin hayal edilebilmesi.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motorlarını ve sınırlarını bilmeli, UI/UX ve programlama konusunda biraz bilgili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Oyunun vizyonunu sanatçılar, yazılımcılar ve pazarlama ekibi ile paylaşabilmek – yayımcılara karşı ikna yeteneği kuvvetli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Pazarı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Endüstri deki en son trendlerden haberdar olarak oyun içeriğini bu çerçeve içerisinde açıklayabilmeli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Oyunun üretim aşamasını planlayabilmeli. </a:t>
            </a:r>
          </a:p>
          <a:p>
            <a:endParaRPr lang="tr-TR" dirty="0"/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872396" y="101608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Baş Oyun Tasarımcısı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0358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557708"/>
            <a:ext cx="1943371" cy="256258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36" y="5094515"/>
            <a:ext cx="1556446" cy="135502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56642" y="1557706"/>
            <a:ext cx="605047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and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communication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Computer science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Mathematics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digital media production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Games Animation and VFX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Games Design and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Computing for Creative Industries 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934283" y="1015340"/>
            <a:ext cx="6125598" cy="542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Tasarımcısı Nasıl Olunur?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1388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" y="1557708"/>
            <a:ext cx="1924319" cy="2705478"/>
          </a:xfr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934283" y="1015338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Seviye Tasarımcısı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2965401" y="1615044"/>
            <a:ext cx="87911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Seviye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Tasarımcıları oynanışı neyin iyi yaptığını anlarlar.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tasarlarlar ama sadece bir kısmını, ‘seviyeler’.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Tasarımcısı tarafından belirlenen konsepti daha detaylandırarak canlandırırlar – etkinlikler, objeler, çevre/mekan.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Karakterleri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ve davranışlarını tasarlarlar.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tasarımcısı  oynanış tecrübesini hayal ederek kendilerini oyuncuların yerine koyarlar ve bütün mümkün olan yapı taşları ile etkileşimde bulunurlar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Olayların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mantık ve akışı, neyin ne zaman nasıl olacağını ve oyuncuların neler ile karşılaşacaklarını tasarlaralar.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50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65400" y="1557708"/>
            <a:ext cx="85714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Yaratıcılık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yeni imtihanlar ve görevler düşünebilmek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 hayal ederek, görselleştirerek oynanış mekaniklerini yaratabilmek.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Yazılımı anlayabilmek ve ‘Scripting Language’ yeterliliğini biraz sahip olmak.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Fizik kanunları içerisinde objelerin tepkilerini bilmek.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Üç boyutlu bir bakış açısı farkındalığına sahip olmak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Diğer sanat ve tasarım ekipleri ile çalışarak oyun yazılımcılarına bu vizyonu aktarabilmek.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" y="1557708"/>
            <a:ext cx="1924319" cy="2705478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934283" y="1015338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Seviye Tasarımcısı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2170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65401" y="1756285"/>
            <a:ext cx="59896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and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communication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Computer science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Mathematics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digital media production </a:t>
            </a:r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" y="1557708"/>
            <a:ext cx="1924319" cy="2705478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934283" y="1015338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Seviye </a:t>
            </a:r>
            <a:r>
              <a:rPr lang="tr-TR" sz="3600" dirty="0" smtClean="0"/>
              <a:t>Tasarımcısı Nasıl Olunur?</a:t>
            </a:r>
            <a:endParaRPr lang="en-US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29" y="4720442"/>
            <a:ext cx="2550581" cy="16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0964" y="1073250"/>
            <a:ext cx="4382871" cy="541623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Asistan Oyun Üreticisi</a:t>
            </a:r>
            <a:endParaRPr lang="en-US" sz="36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62893" y="1719779"/>
            <a:ext cx="87639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Projenin günlük ihtiyacını karşılar; neye ihtiyaç duyulursa o görevi üstlenir.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Genellikle pazarlama, reklam ve basın için 'Game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lerini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dosyalarlar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oncept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rtwork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 videolar, fotoğraflar).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Üretim planlamasında yer alabilirler ve son teslim tarihlerini kontrol ederler.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Her zaman projenin nerede ve ne aşamada olduğu hakkında bilgi sahibidirler.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Yayımcılara oyunun ulaştırılması ve lokalizasyon için yardımda bulurlar.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son aşamasına girerken basın ziyaretleri, oyun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larının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aktarımı ve fotoğraf çekimleri (PR) ayarlarlar.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4" y="1719779"/>
            <a:ext cx="1924319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1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" y="1128639"/>
            <a:ext cx="10614570" cy="50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6" y="454231"/>
            <a:ext cx="10892125" cy="5722830"/>
          </a:xfrm>
        </p:spPr>
      </p:pic>
    </p:spTree>
    <p:extLst>
      <p:ext uri="{BB962C8B-B14F-4D97-AF65-F5344CB8AC3E}">
        <p14:creationId xmlns:p14="http://schemas.microsoft.com/office/powerpoint/2010/main" val="1648880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8" y="1035194"/>
            <a:ext cx="1933845" cy="2562583"/>
          </a:xfr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690388" y="407475"/>
            <a:ext cx="882602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Kullanıcı Deneyimi (UX/UI) Tasarımcısı</a:t>
            </a:r>
            <a:endParaRPr lang="en-US" sz="3600" dirty="0"/>
          </a:p>
        </p:txBody>
      </p:sp>
      <p:sp>
        <p:nvSpPr>
          <p:cNvPr id="7" name="Dikdörtgen 6"/>
          <p:cNvSpPr/>
          <p:nvPr/>
        </p:nvSpPr>
        <p:spPr>
          <a:xfrm>
            <a:off x="2970163" y="1035194"/>
            <a:ext cx="88977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UX tasarımcıları oyunun kullanımının kolay ve rahat olmasını sağlarlar.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Oyuncuların oyundan açık ve etkili bir şekilde geri dönüş almalarını sağlarlar.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Temel hedefleri oyunun kötü bir şekilde açıklanarak oyun tecrübesini kötü etkilememesidir.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UI tasarımcıları kullanıcı arabirimi ile ilgilenirler ve oyunun hissiyatını (HUD) nasıl göründüğünü tasarlarlar.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Menülerin ve açıklamaların net olmasına çabalarlar.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Daha büyük şirketlerde UI ve UX roller farklı kimseler tarafından üstlenilebilir ama daha küçük şirketlerde birleştirilebilir.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UX tasarımcıları daha çok oyunun akışının daha iyileştirilmesi için verilen bilgiye odaklanırlar.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UI tasarımcıları bu bilginin nasıl aktarıldığına odaklanırlar.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47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70163" y="1035194"/>
            <a:ext cx="87877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oyuncu olmak nasıl bir his, oyun kullanışlı mı? Her zaman oyuncuyu desteklemeli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Kullanıcı arabirimi için güzel ve kullanışlı oyunun stilinle uygun tasarımlarda bulunmalı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Animasyon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UI tasarımı destekleyecek hareketler tasarlayabilmeli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Oyunculara net bilgiyi verebilmeli, tasarım ekibi ile iş birliğinde bulunabilmeli, oyun tasarımcılarının ve yazılımcıların ne yapmak istediğini anlayabilmeli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Analitik Düşünce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Yapılması mümkün olan şeyler tasarlamalı, oyun motorunun ve araçlarının neler yapabileceğini bilmeli, durumu anlayarak en uygun çözümü bulabilmeli. </a:t>
            </a:r>
          </a:p>
          <a:p>
            <a:endParaRPr lang="tr-TR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90388" y="407475"/>
            <a:ext cx="882602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Kullanıcı Deneyimi (UX/UI) Tasarımcısı</a:t>
            </a:r>
            <a:endParaRPr lang="en-US" sz="3600" dirty="0"/>
          </a:p>
        </p:txBody>
      </p:sp>
      <p:pic>
        <p:nvPicPr>
          <p:cNvPr id="8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8" y="1035194"/>
            <a:ext cx="1933845" cy="2562583"/>
          </a:xfrm>
        </p:spPr>
      </p:pic>
    </p:spTree>
    <p:extLst>
      <p:ext uri="{BB962C8B-B14F-4D97-AF65-F5344CB8AC3E}">
        <p14:creationId xmlns:p14="http://schemas.microsoft.com/office/powerpoint/2010/main" val="98757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54927" y="128945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Art and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Graphic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Graphic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Computer science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Creative digital media production</a:t>
            </a:r>
          </a:p>
        </p:txBody>
      </p:sp>
      <p:pic>
        <p:nvPicPr>
          <p:cNvPr id="5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8" y="1035194"/>
            <a:ext cx="1933845" cy="2562583"/>
          </a:xfr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690388" y="407475"/>
            <a:ext cx="882602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Kullanıcı Deneyimi (UX/UI) Tasarımcısı</a:t>
            </a:r>
            <a:endParaRPr lang="en-US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8428" y="4560124"/>
            <a:ext cx="2468880" cy="176348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8" y="3812425"/>
            <a:ext cx="4860972" cy="25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6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782382" y="1154795"/>
            <a:ext cx="5668294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Yazarı / Anlatı Tasarımcısı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965401" y="1708972"/>
            <a:ext cx="87496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Yazarları oyunun hikayesini oluştururlar. Sanatçılar canavarların nasıl görüneceğini tasarlarken, oyun yazarları bu canavarlara işin vererek nasıl bir canavara dönüştüğünü ve neden yok edilmesi gerektiğini açıklar.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yazarlığı fazla iş birliği gerektiren bir süreçtir. Genellikle oyun yazarlarına tam anlamıyla bağlanmamış olaylar ve yerleşkeler verilir ve bir şekilde bunu ‘çalışmasını sağlamalarını’ isterler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yazarları geliştirme sürecinde olan değişiklikleri birbirine etkili bir şekilde bağlayabilmeli oynayıcıyı inandırabilmeli.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Oyunlarda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oyuncu bulunduğu etkileşimlerle hikayeye katkı sağlayabileceğinden oyun yazarı oyuncuyu oyuna davet ederek hikayeyi anlamalarını sağlarlar. </a:t>
            </a:r>
          </a:p>
          <a:p>
            <a:endParaRPr lang="tr-TR" dirty="0"/>
          </a:p>
        </p:txBody>
      </p:sp>
      <p:pic>
        <p:nvPicPr>
          <p:cNvPr id="9" name="İçerik Yer Tutucus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700603"/>
            <a:ext cx="1943371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4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65401" y="1700603"/>
            <a:ext cx="78366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Dramatik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Yazarlık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İnteraktif platformlar için hikaye yazabilmeli, kesin başı sonu ve ortası olmayan hikayeler oluşturabilmeli.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Nitelendirme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Etkileyici karakterleri, hikaye dünyası, kişilikleri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oluşturabilmeli.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Birliği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Tasarımcılar ve yazılımcılarla çalışarak, hikayeler hakkında geri bildirimler alıp buna göre hikayeyi değiştirebilmeli.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Oynanışın, oyun motorunun kabiliyetlerini, oyuncunun yolculuğunu ve hikayeye etkisini düşünebilmeli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Hikayeyi açıklayabilmeli ve destekleyici içerik üretebilmeli.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İçerik Yer Tutucus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700603"/>
            <a:ext cx="1943371" cy="2562583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82382" y="1154795"/>
            <a:ext cx="5668294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Yazarı / Anlatı Tasarımcısı</a:t>
            </a:r>
          </a:p>
        </p:txBody>
      </p:sp>
    </p:spTree>
    <p:extLst>
      <p:ext uri="{BB962C8B-B14F-4D97-AF65-F5344CB8AC3E}">
        <p14:creationId xmlns:p14="http://schemas.microsoft.com/office/powerpoint/2010/main" val="98072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4" y="1026473"/>
            <a:ext cx="4445330" cy="198792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2" y="3250871"/>
            <a:ext cx="4771114" cy="20873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41" y="1026473"/>
            <a:ext cx="6201640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28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Yazılım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5284"/>
            <a:ext cx="9872663" cy="202247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55" y="3727756"/>
            <a:ext cx="3163896" cy="200059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143000" y="5878222"/>
            <a:ext cx="987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motorunu geliştiren kod yazarları ve karakterlerin akıllı görünmesini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sağlayanlar.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86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3" y="1315195"/>
            <a:ext cx="1943371" cy="2572109"/>
          </a:xfrm>
        </p:spPr>
      </p:pic>
      <p:sp>
        <p:nvSpPr>
          <p:cNvPr id="6" name="Dikdörtgen 5"/>
          <p:cNvSpPr/>
          <p:nvPr/>
        </p:nvSpPr>
        <p:spPr>
          <a:xfrm>
            <a:off x="3009444" y="1315195"/>
            <a:ext cx="74853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 oyunun beyninin yaratır.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NPC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inandırıcı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bişr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davranış sağlayabilmeli ve kararlar alabilmelidir. Aynı zamanda oyucuya heyecan verici imtihanlar sunabilmeli.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 NPC’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düşünce ve duyguları olduklarını gösterir gibi yapabilmeli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Yazılımı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uzmanlaşılmış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bir alandır ancak fizik ve oynanış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yazılımcılığı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ile de kesişebilir.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818009" y="773572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AI Yazılımcısı</a:t>
            </a:r>
            <a:endParaRPr lang="en-US" sz="36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93" y="4453246"/>
            <a:ext cx="2959506" cy="20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4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2" y="973606"/>
            <a:ext cx="1924319" cy="269595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956955" y="973606"/>
            <a:ext cx="74161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İstekli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Esnek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fikirlere açık, işi bitirmek için ne gerekiyorsa yapabilmeli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Yazılı ve sözel olarak kesin açıklamalarda bulunabilmeli, takım arkadaşlarıyla iyi ilişkilere sahip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Oynamak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Oyunlar için bir tutku duymalı,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sektör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oyun yapımı hakkında bilgi sahibi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Planlı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çalışmak, hedef koymak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önceliklendirmek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Detaycı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Zaman çizelgesi oluştururken dosyalama ve  etiketlemede tutarlı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Oyunun bütün kısımlarını organize etmeli ve gidişatı yolunda tutmalı. </a:t>
            </a:r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66747" y="431983"/>
            <a:ext cx="4382871" cy="541623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Asistan Oyun Üreticisi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9086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09444" y="1315195"/>
            <a:ext cx="87213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yüksek seviyede yazılım yeteneğine sahip olmalı, yeni ‘Scripting Language’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ayak uydurabilmeli, oyun platformlarının sınırlarını 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İyi matematik bilmeli, kuvvetli analitik ve problem-çözme yeteneklerine sahip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Psikoloji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Karakterlerin nasıl davranacağını anlayabilmeli.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Karakterlerin davranışlarının oyuncu tecrübesini nasıl geliştirebileceğini anlayabilmeli.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En son ve yeni sistemler geliştirebilmeli ve yaratıcı bir şekilde kullanabilmeli.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Bilgilerini diğerlerine yazılı ve sözel olarak aktarabilmeli. </a:t>
            </a:r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3" y="1315195"/>
            <a:ext cx="1943371" cy="2572109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818009" y="773572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AI Yazılımcısı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1886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818009" y="773572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AI </a:t>
            </a:r>
            <a:r>
              <a:rPr lang="tr-TR" sz="3600" dirty="0" smtClean="0"/>
              <a:t>Yazılımcısı Nasıl Olunur?</a:t>
            </a:r>
            <a:endParaRPr lang="en-US" sz="3600" dirty="0"/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3" y="1315195"/>
            <a:ext cx="1943371" cy="2572109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116322" y="14009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33" y="3103607"/>
            <a:ext cx="7450184" cy="34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1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09" y="1696417"/>
            <a:ext cx="1943371" cy="2562583"/>
          </a:xfrm>
        </p:spPr>
      </p:pic>
      <p:sp>
        <p:nvSpPr>
          <p:cNvPr id="6" name="Dikdörtgen 5"/>
          <p:cNvSpPr/>
          <p:nvPr/>
        </p:nvSpPr>
        <p:spPr>
          <a:xfrm>
            <a:off x="3015380" y="1718413"/>
            <a:ext cx="8358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Motoru yazılımcıları oyunun oynanacağı motoru geliştirirler.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Gerektiği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zaman yeni fonksiyonlar ekleyerek olağan sistemi değiştirirler ve olabildiğince verimli hale getirirler.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Yeni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bir oyun geliştirilirken oyun motoru yazılımcısı varsayılan oyun için en iyi motoru yaratmaya çalışır.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zamanda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ve teknik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glitch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de tamir ederler.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82382" y="115479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Motoru Yazılımcısı</a:t>
            </a:r>
            <a:endParaRPr lang="en-US" sz="36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327" y="4762004"/>
            <a:ext cx="1678007" cy="1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34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0" y="1696418"/>
            <a:ext cx="1943371" cy="2562583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82382" y="115479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Motoru Yazılımcısı</a:t>
            </a:r>
            <a:endParaRPr lang="en-US" sz="3600" dirty="0"/>
          </a:p>
        </p:txBody>
      </p:sp>
      <p:sp>
        <p:nvSpPr>
          <p:cNvPr id="8" name="Dikdörtgen 7"/>
          <p:cNvSpPr/>
          <p:nvPr/>
        </p:nvSpPr>
        <p:spPr>
          <a:xfrm>
            <a:off x="3015381" y="1778976"/>
            <a:ext cx="86797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Kalkülüs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 Cebir, İstatistik teorisi yeteneklerine sahip olmalıdır.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ve Platformları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Grafik entegrasyonu, çarpışma algılama, data değişimi,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yönetimi hakkında bilgi sahibi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CPU için yazılımda yetenekli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motorundaki sorunları bularak çözümü geliştirebilmeli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üzerinde çalışanları dinleyerek problemlerini anlamalı ve çözümlerini paylaşmalı. </a:t>
            </a:r>
          </a:p>
        </p:txBody>
      </p:sp>
    </p:spTree>
    <p:extLst>
      <p:ext uri="{BB962C8B-B14F-4D97-AF65-F5344CB8AC3E}">
        <p14:creationId xmlns:p14="http://schemas.microsoft.com/office/powerpoint/2010/main" val="486120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770506" y="1287687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Motoru </a:t>
            </a:r>
            <a:r>
              <a:rPr lang="tr-TR" sz="3600" dirty="0" smtClean="0"/>
              <a:t>Yazılımcısı Nası</a:t>
            </a:r>
            <a:r>
              <a:rPr lang="tr-TR" sz="3600" dirty="0" smtClean="0"/>
              <a:t>l Olunur?</a:t>
            </a:r>
            <a:endParaRPr lang="en-US" sz="3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51" y="323071"/>
            <a:ext cx="5676284" cy="247085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9" y="3110601"/>
            <a:ext cx="3588616" cy="329730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3015381" y="1829310"/>
            <a:ext cx="541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aths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hysics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omputer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İçerik Yer Tutucus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0" y="1696418"/>
            <a:ext cx="1943371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29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028496" y="1664894"/>
            <a:ext cx="69581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 oyunun eğeleneli olması için oyun içi etkileşimlerdeki kodları yazarlar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Tasarımcılar savaş/dövüş’ e karar verirken, oynanış yazılımcıları bunu gerçek kılar.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Seviye Tasarımcıları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ile birlikte çalışarak oynanışın mümkün olması için ne yapılması gerektiğine karar verirler.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Objelerin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ne yapabileceğini tanımlayan kuralları yazarlar ve dengeye dikkat ederek oynanışı ayarlarlar.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zamanda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tamir ederler ve oynanış için oyunu optimize ederler.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664894"/>
            <a:ext cx="1962424" cy="2581635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82381" y="1123271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Oynanış Yazılımcısı</a:t>
            </a:r>
            <a:endParaRPr lang="en-US" sz="36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80" y="4800970"/>
            <a:ext cx="1668483" cy="16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6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664894"/>
            <a:ext cx="1962424" cy="2581635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3141023" y="1664894"/>
            <a:ext cx="67131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Yazılımda bilgi sahibi olmalı, seviyeler içerisinde görünemeyecek bir şekilde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script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entegre edebilmeli.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En iyi oynanış ve oyun mekaniklerini hayal edebilmeli.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motorlarının kapasitelerini ve sınırlarını 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Birliği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Baş Tasarımcı, Oynanış Yazılımcısı, AI Yazılımcısı, Sanat ekibi ile çalışabilmeli. </a:t>
            </a:r>
          </a:p>
          <a:p>
            <a:endParaRPr lang="tr-TR" dirty="0" smtClean="0"/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82381" y="1123271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Oynanış Yazılımcısı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0538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31525"/>
            <a:ext cx="1933845" cy="2715004"/>
          </a:xfr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782381" y="10587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Genel Yazılımcı</a:t>
            </a:r>
            <a:endParaRPr lang="en-US" sz="3600" dirty="0"/>
          </a:p>
        </p:txBody>
      </p:sp>
      <p:sp>
        <p:nvSpPr>
          <p:cNvPr id="6" name="Dikdörtgen 5"/>
          <p:cNvSpPr/>
          <p:nvPr/>
        </p:nvSpPr>
        <p:spPr>
          <a:xfrm>
            <a:off x="2999917" y="1711248"/>
            <a:ext cx="82044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Genel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 stabil ve verimli kod yazılımına odaklanırlar ve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script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okunaklı ve sağlıklı olmasına çabalarlar.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zamanda ihtiyaç duyulduğunda yön değiştirebilmelilerdir.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QA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ile çalışarak sistemdeki zayıflıkları bulur ve daha sağlıklı bir kod yazmaya çalışırlar.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06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99917" y="1763486"/>
            <a:ext cx="87888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Fizik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İleri seviye matematik ve fizik konseptlerini bilmeli (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çarğışma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 parçacık dağılımı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kolaylıkla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Script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Language’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hakim olabilmeli, temiz ve taşınabilir kod yazabilmeli.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ve Platformları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Grafik entegrasyonu, çarpışma algılama, data değişimi,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yönetimi hakkında bilgi sahibi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Uzmanlaşmış Yazılımcılar ile çalışabilmeli.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31525"/>
            <a:ext cx="1933845" cy="2715004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782381" y="10587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Genel Yazılımcı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1297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73816" y="1682885"/>
            <a:ext cx="570353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Maths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Computer science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Graphic communication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 and design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Digital Media Production </a:t>
            </a:r>
          </a:p>
        </p:txBody>
      </p:sp>
      <p:pic>
        <p:nvPicPr>
          <p:cNvPr id="6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31525"/>
            <a:ext cx="1933845" cy="2715004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82381" y="10587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Genel Yazılımcı</a:t>
            </a:r>
            <a:endParaRPr lang="en-US" sz="36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424" y="5302332"/>
            <a:ext cx="2340242" cy="11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0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00975" y="1275131"/>
            <a:ext cx="9163201" cy="541623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Asistan Oyun </a:t>
            </a:r>
            <a:r>
              <a:rPr lang="tr-TR" sz="3600" dirty="0" smtClean="0"/>
              <a:t>Üreticisi Nasıl Olunur? </a:t>
            </a:r>
            <a:endParaRPr lang="en-US" sz="3600" dirty="0"/>
          </a:p>
        </p:txBody>
      </p:sp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75" y="1945579"/>
            <a:ext cx="1924319" cy="2695951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96968" y="1945579"/>
            <a:ext cx="803209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English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 studies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Diploma in Creative Digital Media Production </a:t>
            </a:r>
            <a:endParaRPr lang="tr-TR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Diploma in Business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Games Animation and VFX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Business: Marketing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Marketing Communications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Entertainment Technology: Video Games Art and Design/Design Production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Diploma in Digital Media (Digital Content for Interactive Media)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12" y="4936726"/>
            <a:ext cx="1651473" cy="16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4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018970" y="1655367"/>
            <a:ext cx="8126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 oyuncuların birbiri ile oynayabilmelerini mümkün kılarlar.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Çoklu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oyuncu oyunlardaki olan olayların makineler arasında iletişimini sağlarlar.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kompleks alanlardan biridir çünkü sadece oyun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yazılımcılığı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değil aynı zamanda ‘network protokolleri’ ve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/server’ mühendisliğine hâklim olmaları gerekir.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655367"/>
            <a:ext cx="1952898" cy="2591162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82381" y="105875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Ağ Yazılımcısı</a:t>
            </a:r>
          </a:p>
        </p:txBody>
      </p:sp>
    </p:spTree>
    <p:extLst>
      <p:ext uri="{BB962C8B-B14F-4D97-AF65-F5344CB8AC3E}">
        <p14:creationId xmlns:p14="http://schemas.microsoft.com/office/powerpoint/2010/main" val="1172038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655367"/>
            <a:ext cx="1952898" cy="2591162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82381" y="1058754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Ağ Yazılımcısı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018970" y="1605074"/>
            <a:ext cx="89335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ve Platformları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Oynanış mekaniklerini ve oyun motorlarının gereksinimlerini 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kodunu server mühendisliği ile entegrasyonu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Systems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Katmanları, ‘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Socket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Programming’, Routing bilgisi.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Çözme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Teknik sıkıntılara çözüm bulabilmeli.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Başına Çalışma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Ekip olmadan çalışabilmeli (genelde tek)</a:t>
            </a:r>
          </a:p>
        </p:txBody>
      </p:sp>
    </p:spTree>
    <p:extLst>
      <p:ext uri="{BB962C8B-B14F-4D97-AF65-F5344CB8AC3E}">
        <p14:creationId xmlns:p14="http://schemas.microsoft.com/office/powerpoint/2010/main" val="241843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3" y="828056"/>
            <a:ext cx="4762500" cy="4762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05" y="2296799"/>
            <a:ext cx="3041692" cy="18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7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999916" y="1668313"/>
            <a:ext cx="85666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Fizik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 çarpışmaları, kırılmaları ve hareket eden diğer nesnelerin temelini oluşturan yazılımı oluştururlar.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Fizik yazılımcıları fizik kanunlarına göre yazılımı hazırlayarak gerekenin olmasını sağlaralar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Üst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düzey fizik ve yazılım bilgisi ister ve oynanış bilgisiyle hem gerçeği hem de hayli eğlenceli bir şekilde yazar. </a:t>
            </a:r>
          </a:p>
          <a:p>
            <a:endParaRPr lang="tr-TR" dirty="0" smtClean="0"/>
          </a:p>
        </p:txBody>
      </p:sp>
      <p:pic>
        <p:nvPicPr>
          <p:cNvPr id="8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99878"/>
            <a:ext cx="1933845" cy="2581635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808480" y="10582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Fizik Yazılımcısı</a:t>
            </a:r>
          </a:p>
        </p:txBody>
      </p:sp>
    </p:spTree>
    <p:extLst>
      <p:ext uri="{BB962C8B-B14F-4D97-AF65-F5344CB8AC3E}">
        <p14:creationId xmlns:p14="http://schemas.microsoft.com/office/powerpoint/2010/main" val="4288880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99878"/>
            <a:ext cx="1933845" cy="2581635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808480" y="10582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Fizik Yazılımcısı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999915" y="1599878"/>
            <a:ext cx="83038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Cebir, trigonometri, matematik ve fizik kanunlarına hakim olmalı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yeni ‘Scripting Language’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içerisinde program yazabilmeli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motorlarının kapasitelerini ve sınırlarını 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Fiziğin oyuncunun eğlencesini nasıl etkileyeceğini bilebilmeli ve bunu kullanarak iyileştirmeli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Son teknoloji sistemleri yaratıcı bir şekilde kullanabilmeli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Test, animatörler ve AI yazılımcıları ile iletişim içerisinde olmalı.  </a:t>
            </a:r>
          </a:p>
          <a:p>
            <a:endParaRPr lang="tr-TR" dirty="0" smtClean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989652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99917" y="1599878"/>
            <a:ext cx="747749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altLang="en-US" dirty="0">
                <a:latin typeface="Arial" panose="020B0604020202020204" pitchFamily="34" charset="0"/>
              </a:rPr>
              <a:t>M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aths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tr-T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altLang="en-US" dirty="0">
                <a:latin typeface="Arial" panose="020B0604020202020204" pitchFamily="34" charset="0"/>
              </a:rPr>
              <a:t>C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omputer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science </a:t>
            </a:r>
            <a:endParaRPr kumimoji="0" lang="tr-T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Computer Systems and Network Support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IT: Networking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Computing for the Creative Industries </a:t>
            </a: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2" y="1599878"/>
            <a:ext cx="1933845" cy="2581635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808480" y="1058255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Fizik Yazılımcısı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88" y="4756067"/>
            <a:ext cx="5179751" cy="165283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45" y="3895106"/>
            <a:ext cx="2183332" cy="23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2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976165" y="1611752"/>
            <a:ext cx="87922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Araç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yazılımcıları, oyun tasarımcıları, sanatçılar ve yazılımcılara gerekli araçları sağlayarak işlerini kolaylaştırır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Genellikle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yapımı için kullanılan yazılımlar dışarıdan alınmaktadır ancak in-house belirli bir amaca hizmet eden araçların olması  da gerekir.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Araç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Yazılımcısı bu araçların bakımı ve yaratılışından sorumludur.</a:t>
            </a:r>
          </a:p>
        </p:txBody>
      </p:sp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74" y="1611752"/>
            <a:ext cx="1914792" cy="2553056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17069" y="107012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Araç Yazılımcısı</a:t>
            </a:r>
          </a:p>
        </p:txBody>
      </p:sp>
    </p:spTree>
    <p:extLst>
      <p:ext uri="{BB962C8B-B14F-4D97-AF65-F5344CB8AC3E}">
        <p14:creationId xmlns:p14="http://schemas.microsoft.com/office/powerpoint/2010/main" val="2775830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74" y="1611752"/>
            <a:ext cx="1914792" cy="2553056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17069" y="107012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Araç Yazılımcısı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976166" y="1611752"/>
            <a:ext cx="87094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ekip ile birlikte çalışarak neye gereksimim olduğunu belirlemek vve onları bu araçların kullanımını açıklamak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uyarlanabilir ve değişebilir bir kod yazarak herkesin anlayabilmesini sağlamak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motorlarının kapasitelerini ve sınırlarını 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takım arkadaşlarının karşılaştığı sorunları çözeb,lmek için gereken haya gücü.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Zaman Yönetimi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Oyunun geliştirme aşamasında belirlenen süreye uymak.</a:t>
            </a:r>
          </a:p>
        </p:txBody>
      </p:sp>
    </p:spTree>
    <p:extLst>
      <p:ext uri="{BB962C8B-B14F-4D97-AF65-F5344CB8AC3E}">
        <p14:creationId xmlns:p14="http://schemas.microsoft.com/office/powerpoint/2010/main" val="349805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947920" y="1626115"/>
            <a:ext cx="8666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sektörünün en son tejnolojik gelişmeleri içerisinde yer alan VR Yazılımcısı bu yeni oyun aracını iyi kullanabilmeli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 araçları oyun içerisinde yaşanabilecek gecikmeler nedeiyle ‘yol tutması’ (motion sickness) olabileceğinden FPS’ i yüksek tutabilmeli ve stabil bir şekilde verebilmeli.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zamanda bu etkiyi azaltabilecek geliştirmelerde bulunmalı.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19" y="1626115"/>
            <a:ext cx="1858301" cy="2524330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56484" y="1070128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VR Yazılımcısı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48" y="5386773"/>
            <a:ext cx="2254765" cy="10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1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19" y="1626115"/>
            <a:ext cx="1858301" cy="2524330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56484" y="1070128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VR Yazılımcısı</a:t>
            </a:r>
          </a:p>
        </p:txBody>
      </p:sp>
      <p:sp>
        <p:nvSpPr>
          <p:cNvPr id="8" name="Dikdörtgen 6"/>
          <p:cNvSpPr/>
          <p:nvPr/>
        </p:nvSpPr>
        <p:spPr>
          <a:xfrm>
            <a:off x="2947919" y="1610947"/>
            <a:ext cx="88502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Oynanış Bilgisi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Oyunu VR dünyası içerisinde hayal edebilmeli, neyin işe yarabilip yaramayacağını bilenilmeli ve ‘yol tutması’ gibi sıkıntıları giderebilmeli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Daha önce hiç düşünülmemiş problemleri düşünebilmeli ve çözüm bulabilmeli, VR yeni olduğundan doğru bir yol tam olarak yok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Motorları 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motorlarının kapasitelerini ve sınırlarını 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Birliği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Yeniliki bir şekilde fikirlerini diğerleri ile paylaşabilmeli. </a:t>
            </a:r>
          </a:p>
        </p:txBody>
      </p:sp>
    </p:spTree>
    <p:extLst>
      <p:ext uri="{BB962C8B-B14F-4D97-AF65-F5344CB8AC3E}">
        <p14:creationId xmlns:p14="http://schemas.microsoft.com/office/powerpoint/2010/main" val="137175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2" y="1907641"/>
            <a:ext cx="1933845" cy="2553056"/>
          </a:xfr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838752" y="130481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Topluluk Yöneticisi</a:t>
            </a:r>
            <a:endParaRPr lang="en-US" sz="3600" dirty="0"/>
          </a:p>
        </p:txBody>
      </p:sp>
      <p:sp>
        <p:nvSpPr>
          <p:cNvPr id="8" name="Dikdörtgen 7"/>
          <p:cNvSpPr/>
          <p:nvPr/>
        </p:nvSpPr>
        <p:spPr>
          <a:xfrm>
            <a:off x="2867600" y="1907641"/>
            <a:ext cx="8777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Oyuncuların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kendisi ile ilgilenir; bütün etki yaratmış oyunların kendine has birbirleri ile iletişim içerisinde olan bir topluluğu vardır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Etkinliklere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katılırlar, açıklama metinleri yayınlarlar, sosyal medya üzerinden iletişime geçerler ve eleştiriler ile en etkili çözümü bulurlar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Fan'larını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en iyi bilen kimselerdir.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Oyuncular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adına oyunun daha iyileştirilmesi için üretim ile konuşurlar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 İşlerini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iyi yaptıklarında oyunun satışları artacaktır. </a:t>
            </a:r>
          </a:p>
        </p:txBody>
      </p:sp>
    </p:spTree>
    <p:extLst>
      <p:ext uri="{BB962C8B-B14F-4D97-AF65-F5344CB8AC3E}">
        <p14:creationId xmlns:p14="http://schemas.microsoft.com/office/powerpoint/2010/main" val="585884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9" y="1074881"/>
            <a:ext cx="4347394" cy="457788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75" y="1092579"/>
            <a:ext cx="5605154" cy="454249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44" y="3812086"/>
            <a:ext cx="2937660" cy="26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2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74" y="1790590"/>
            <a:ext cx="3604572" cy="2514818"/>
          </a:xfrm>
        </p:spPr>
      </p:pic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tr-TR" dirty="0" smtClean="0"/>
              <a:t>Kalite Kontrol 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143001" y="4555607"/>
            <a:ext cx="987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Oyunlardaki hataları bulur (Glitch, bug, yazım hataları).</a:t>
            </a:r>
          </a:p>
        </p:txBody>
      </p:sp>
    </p:spTree>
    <p:extLst>
      <p:ext uri="{BB962C8B-B14F-4D97-AF65-F5344CB8AC3E}">
        <p14:creationId xmlns:p14="http://schemas.microsoft.com/office/powerpoint/2010/main" val="1147762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947920" y="1564422"/>
            <a:ext cx="88027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belirli mekaniklerini tet eder ve kayıt altına alır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hataları, görsel hatalar, yazım hataları, ses hataları ve hatta telif hakkı sıkıntılarına bakarlar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Bulguları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açık ve anlaşılır bir şekilde aktarabilmeli (Agile Sysyem / JIRA –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YouTrack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Eğlence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faktörü ortadan kaltıktan sonra bile oyuna bakmaya devam edebilmeli. 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8" y="1564422"/>
            <a:ext cx="1811812" cy="2586023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56484" y="102279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Testçisi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60" y="4334932"/>
            <a:ext cx="1847989" cy="20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8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8" y="1564422"/>
            <a:ext cx="1811812" cy="2586023"/>
          </a:xfrm>
        </p:spPr>
      </p:pic>
      <p:sp>
        <p:nvSpPr>
          <p:cNvPr id="6" name="Dikdörtgen 5"/>
          <p:cNvSpPr/>
          <p:nvPr/>
        </p:nvSpPr>
        <p:spPr>
          <a:xfrm>
            <a:off x="2947920" y="1564422"/>
            <a:ext cx="89228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severlik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tecrübesini iyileştirecek fikirleri bilmek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Gerekli noktaları test edebilmek.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Oyun tecrübesin iyileştirebilceek noktaların iletilmesi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Detaycı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Bulguların sistematik bir şekilde iletilmesi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Aynı senaryoyu birden fazla tekrar edebilmek. 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56484" y="102279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Testçisi </a:t>
            </a:r>
          </a:p>
        </p:txBody>
      </p:sp>
    </p:spTree>
    <p:extLst>
      <p:ext uri="{BB962C8B-B14F-4D97-AF65-F5344CB8AC3E}">
        <p14:creationId xmlns:p14="http://schemas.microsoft.com/office/powerpoint/2010/main" val="40961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47920" y="156442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Games Animation and VFX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Entertainment Technology: Video Games Art &amp; Design/Design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 (Digital Content for Interactive Media)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 Production and Technology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8" y="1564422"/>
            <a:ext cx="1811812" cy="2586023"/>
          </a:xfr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756484" y="1022799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Oyun </a:t>
            </a:r>
            <a:r>
              <a:rPr lang="tr-TR" sz="3600" dirty="0" smtClean="0"/>
              <a:t>Testçisi Nasıl Olunur? </a:t>
            </a:r>
            <a:endParaRPr lang="tr-TR" sz="3600" dirty="0" smtClean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33" y="3041750"/>
            <a:ext cx="5885051" cy="33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26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achne Nest Stretc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152" y="385950"/>
            <a:ext cx="5245510" cy="2950382"/>
          </a:xfrm>
        </p:spPr>
      </p:pic>
      <p:pic>
        <p:nvPicPr>
          <p:cNvPr id="7" name="telemetry wobble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2152" y="3441075"/>
            <a:ext cx="5245510" cy="2950599"/>
          </a:xfrm>
          <a:prstGeom prst="rect">
            <a:avLst/>
          </a:prstGeom>
        </p:spPr>
      </p:pic>
      <p:pic>
        <p:nvPicPr>
          <p:cNvPr id="9" name="T- Pionier AI unable to attack rang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1957" y="3441075"/>
            <a:ext cx="5341630" cy="3004666"/>
          </a:xfrm>
          <a:prstGeom prst="rect">
            <a:avLst/>
          </a:prstGeom>
        </p:spPr>
      </p:pic>
      <p:pic>
        <p:nvPicPr>
          <p:cNvPr id="10" name="AI Tango (2)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11957" y="385950"/>
            <a:ext cx="5354104" cy="30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x1 - Made with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8667" y="660399"/>
            <a:ext cx="2971503" cy="5282672"/>
          </a:xfrm>
          <a:prstGeom prst="rect">
            <a:avLst/>
          </a:prstGeom>
        </p:spPr>
      </p:pic>
      <p:pic>
        <p:nvPicPr>
          <p:cNvPr id="13" name="New Gamewoob cabin to kitchen pathfind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009" y="660399"/>
            <a:ext cx="2971503" cy="5282672"/>
          </a:xfrm>
          <a:prstGeom prst="rect">
            <a:avLst/>
          </a:prstGeom>
        </p:spPr>
      </p:pic>
      <p:pic>
        <p:nvPicPr>
          <p:cNvPr id="15" name="ex2 - Made with Clipcham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8658" y="660399"/>
            <a:ext cx="2971503" cy="52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993301" y="1528551"/>
            <a:ext cx="87076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Oyunlar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devamlı birşekilde güncel tutulmak zorundadır, QA Mühendisi oyunun gerektiği zamanda güncel bir versiyonuna erişim sağlanabilmesini sağlar.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Otomasyon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ve optimize eidlmesi, yazılımın bakımının yapılması, test ortamı yaratmak ve gerekli araçları düzenlemek ve oyun ekibi ile iletişişm sağlamak görevlerindendir.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Oyunun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‘release’ dönemi öncesi engel olabilecek durumlarını çözerler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Küçük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şirketlerde kodu kendileri yazarlar, daha büyük şirketlerde benzer görevleri başka yazılımcılara iletirler. 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0" y="1560142"/>
            <a:ext cx="1936441" cy="2590303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764950" y="1018519"/>
            <a:ext cx="4809410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/>
              <a:t>Q</a:t>
            </a:r>
            <a:r>
              <a:rPr lang="tr-TR" sz="3600" dirty="0" smtClean="0"/>
              <a:t>A </a:t>
            </a:r>
            <a:r>
              <a:rPr lang="tr-TR" sz="3600" dirty="0" smtClean="0"/>
              <a:t>Build Mühendisi (DevOps) </a:t>
            </a:r>
          </a:p>
        </p:txBody>
      </p:sp>
    </p:spTree>
    <p:extLst>
      <p:ext uri="{BB962C8B-B14F-4D97-AF65-F5344CB8AC3E}">
        <p14:creationId xmlns:p14="http://schemas.microsoft.com/office/powerpoint/2010/main" val="2623539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0" y="1560142"/>
            <a:ext cx="1936441" cy="2590303"/>
          </a:xfr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764950" y="1018519"/>
            <a:ext cx="4809410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/>
              <a:t>Q</a:t>
            </a:r>
            <a:r>
              <a:rPr lang="tr-TR" sz="3600" dirty="0" smtClean="0"/>
              <a:t>A </a:t>
            </a:r>
            <a:r>
              <a:rPr lang="tr-TR" sz="3600" dirty="0" smtClean="0"/>
              <a:t>Build Mühendisi (DevOps)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993301" y="1565122"/>
            <a:ext cx="8749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Organizasyon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‘Release’ in planlanması, yeni ‘build’ alırken eski ‘build’ in bakımını yapabilmek.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‘Build’ i geliştirmek için kod geliştirebilmek.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Yenilikçi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Kod içerisindeki problemleri bularak çözüm üretebilmeli.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yazılım, tasarım, proje yönetmenleri ve QA ekii ile fikirlerini paylaşabilmeli.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Detaycı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 Kod içerisindeki sıkıntışarı görebilmeli ve her ‘Release’ için bu notları paylaşabilmeli. </a:t>
            </a:r>
          </a:p>
        </p:txBody>
      </p:sp>
    </p:spTree>
    <p:extLst>
      <p:ext uri="{BB962C8B-B14F-4D97-AF65-F5344CB8AC3E}">
        <p14:creationId xmlns:p14="http://schemas.microsoft.com/office/powerpoint/2010/main" val="1076847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993301" y="15601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Computing </a:t>
            </a:r>
            <a:r>
              <a:rPr lang="en-US" dirty="0"/>
              <a:t>for Creative Industries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Technical </a:t>
            </a:r>
            <a:r>
              <a:rPr lang="en-US" dirty="0"/>
              <a:t>Level IT: Programming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Technical </a:t>
            </a:r>
            <a:r>
              <a:rPr lang="en-US" dirty="0"/>
              <a:t>Level IT: Networking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(Digital Software Practitioner)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0" y="1560142"/>
            <a:ext cx="1936441" cy="2590303"/>
          </a:xfr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764950" y="1018519"/>
            <a:ext cx="6905850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/>
              <a:t>Q</a:t>
            </a:r>
            <a:r>
              <a:rPr lang="tr-TR" sz="3600" dirty="0" smtClean="0"/>
              <a:t>A </a:t>
            </a:r>
            <a:r>
              <a:rPr lang="tr-TR" sz="3600" dirty="0" smtClean="0"/>
              <a:t>Build Mühendisi (</a:t>
            </a:r>
            <a:r>
              <a:rPr lang="tr-TR" sz="3600" dirty="0" err="1" smtClean="0"/>
              <a:t>DevOps</a:t>
            </a:r>
            <a:r>
              <a:rPr lang="tr-TR" sz="3600" dirty="0" smtClean="0"/>
              <a:t>) Nasıl Olunur? </a:t>
            </a:r>
            <a:endParaRPr lang="tr-TR" sz="3600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52" y="2855293"/>
            <a:ext cx="5397497" cy="35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3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856016" y="969490"/>
            <a:ext cx="71932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Gereksinimler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Oyuncuları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anlamak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hangi oyunları kimlerin oynadıklarını bilmeli, topluluğun isteklerini üretime aktarabilmeli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İletişim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düzgün açıklamalarda bulunabilmeli, sosyal medya kullanımı kuvvetli, resim ve video düzenleyebilmeli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Organizasyon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severlere oyunu aktarabilmek için bir plan yapabilmeli, projeleri gözlemlemeli ve geri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dönüşleri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analiz edip iletebilmeli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Sosyal medya ve internet üzerindeki araçları kullanarak kimin nerelere ulaştığını görebilmeli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Oyun </a:t>
            </a:r>
            <a:r>
              <a:rPr lang="tr-T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Oyun pazarını anlamalı, oyunların nasıl yapıldığını bilmeli ve kimlerin yaptığını anlamalı. </a:t>
            </a:r>
          </a:p>
        </p:txBody>
      </p:sp>
      <p:pic>
        <p:nvPicPr>
          <p:cNvPr id="5" name="İçerik Yer Tutucus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77" y="1034804"/>
            <a:ext cx="1933845" cy="2553056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366747" y="431983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Topluluk Yöneticisi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963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782094" y="1097001"/>
            <a:ext cx="916320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Topluluk Yöneticisi Nasıl Olunur? </a:t>
            </a:r>
            <a:endParaRPr lang="en-US" sz="3600" dirty="0"/>
          </a:p>
        </p:txBody>
      </p:sp>
      <p:pic>
        <p:nvPicPr>
          <p:cNvPr id="5" name="İçerik Yer Tutucus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15" y="1852620"/>
            <a:ext cx="1933845" cy="255305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70184" y="1974986"/>
            <a:ext cx="62506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English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Digital Media Production</a:t>
            </a:r>
            <a:endParaRPr kumimoji="0" lang="tr-T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Diploma in Digital Media (Digital Content for Interactive Media) </a:t>
            </a:r>
            <a:endParaRPr kumimoji="0" lang="tr-T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Creative Media Production and Technology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Business: Marketing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Marketing Communications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88" y="4283310"/>
            <a:ext cx="3483614" cy="23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8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825377" y="1674421"/>
            <a:ext cx="77692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E-spor" üreticileri oyunun heyecanını, rekabetini, kazananı-kaybedeni heves uyandıran bir şekilde şov olarak aktarandır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Fortnite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' dan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Simulator' a kadar gelişen sektörde oyun şirketleri kendi yarışmalarını düzenleyerek bu canlı akışı yönetebilecek üreticileri aramaktadır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Üretim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ile birlikte metinleri hazırlarlar, yorum yapabilme yetenekleri olan insanları bulup yönlendirirler ve etkinliğin heyecan verici aynı zamanda anlamlı geçeceğinden emin olurlar.</a:t>
            </a:r>
          </a:p>
        </p:txBody>
      </p:sp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8" y="1674421"/>
            <a:ext cx="1924319" cy="2534004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901058" y="930746"/>
            <a:ext cx="4382871" cy="54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E-Spor Yöneticisi</a:t>
            </a:r>
            <a:endParaRPr lang="en-US" sz="3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43" y="5035138"/>
            <a:ext cx="2343600" cy="13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30683"/>
      </p:ext>
    </p:extLst>
  </p:cSld>
  <p:clrMapOvr>
    <a:masterClrMapping/>
  </p:clrMapOvr>
</p:sld>
</file>

<file path=ppt/theme/theme1.xml><?xml version="1.0" encoding="utf-8"?>
<a:theme xmlns:a="http://schemas.openxmlformats.org/drawingml/2006/main" name="Basit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Turizm tasarımı</Template>
  <TotalTime>0</TotalTime>
  <Words>3470</Words>
  <Application>Microsoft Office PowerPoint</Application>
  <PresentationFormat>Geniş ekran</PresentationFormat>
  <Paragraphs>554</Paragraphs>
  <Slides>69</Slides>
  <Notes>2</Notes>
  <HiddenSlides>0</HiddenSlides>
  <MMClips>7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3" baseType="lpstr">
      <vt:lpstr>Arial</vt:lpstr>
      <vt:lpstr>Calibri</vt:lpstr>
      <vt:lpstr>Corbel</vt:lpstr>
      <vt:lpstr>Basit</vt:lpstr>
      <vt:lpstr>Oyun Sektöründeki Roller</vt:lpstr>
      <vt:lpstr>Üretim / Yapım</vt:lpstr>
      <vt:lpstr>Asistan Oyun Üreticisi</vt:lpstr>
      <vt:lpstr>Asistan Oyun Üreticisi</vt:lpstr>
      <vt:lpstr>Asistan Oyun Üreticisi Nasıl Olunur?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Yazılım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Kalite Kontrol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2023-11-04T13:27:46Z</dcterms:created>
  <dcterms:modified xsi:type="dcterms:W3CDTF">2023-11-05T18:42:15Z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