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74" r:id="rId3"/>
    <p:sldId id="278" r:id="rId4"/>
    <p:sldId id="305" r:id="rId5"/>
    <p:sldId id="275" r:id="rId6"/>
    <p:sldId id="276" r:id="rId7"/>
    <p:sldId id="315" r:id="rId8"/>
    <p:sldId id="312" r:id="rId9"/>
    <p:sldId id="313" r:id="rId10"/>
    <p:sldId id="279" r:id="rId11"/>
    <p:sldId id="307" r:id="rId12"/>
    <p:sldId id="308" r:id="rId13"/>
    <p:sldId id="280" r:id="rId14"/>
    <p:sldId id="283" r:id="rId15"/>
    <p:sldId id="284" r:id="rId16"/>
    <p:sldId id="285" r:id="rId17"/>
    <p:sldId id="286" r:id="rId18"/>
    <p:sldId id="287" r:id="rId19"/>
    <p:sldId id="303" r:id="rId20"/>
    <p:sldId id="289" r:id="rId21"/>
    <p:sldId id="290" r:id="rId22"/>
    <p:sldId id="291" r:id="rId23"/>
    <p:sldId id="292" r:id="rId24"/>
    <p:sldId id="293" r:id="rId25"/>
    <p:sldId id="294" r:id="rId26"/>
    <p:sldId id="295" r:id="rId27"/>
    <p:sldId id="296" r:id="rId28"/>
    <p:sldId id="297" r:id="rId29"/>
    <p:sldId id="298" r:id="rId30"/>
    <p:sldId id="299" r:id="rId31"/>
    <p:sldId id="316" r:id="rId32"/>
    <p:sldId id="317" r:id="rId33"/>
    <p:sldId id="318" r:id="rId34"/>
    <p:sldId id="300" r:id="rId35"/>
    <p:sldId id="310" r:id="rId36"/>
    <p:sldId id="311" r:id="rId3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6.11.2023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6.11.2023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t&amp;rct=j&amp;q=&amp;esrc=s&amp;source=web&amp;cd=&amp;ved=2ahUKEwiPvbeP3qqCAxViafEDHYADDlQQwqsBegQIChAG&amp;url=https://www.youtube.com/watch?v=6cfJKiwqz7M&amp;usg=AOvVaw1iUp0zIInsn3TvfsfOZAk0&amp;opi=8997844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OLdR3uGbS0"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rHEJZXvFc5I&amp;list=PLugegG07di3886WYN6u7v9BeBd0VFG3_J&amp;index=1"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Users\PC\Desktop\portfolyo\karakter%20rigging\karakter%20Rigging.mp4"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Users\PC\Desktop\portfolyo\karakter%20rigging\karakter%20Rigging2.mp4" TargetMode="External"/><Relationship Id="rId5" Type="http://schemas.openxmlformats.org/officeDocument/2006/relationships/image" Target="../media/image2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file:///C:\Users\PC\Desktop\book3%2010sec.mp4" TargetMode="Externa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youtube.com/watch?v=PZjbqrQ5f5k"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s://www.youtube.com/watch?v=4pzxfgzhOvE" TargetMode="Externa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6fILxnBH1Tg"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QKap57-TTwQ"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n9V0cN4NWs" TargetMode="External"/><Relationship Id="rId2" Type="http://schemas.openxmlformats.org/officeDocument/2006/relationships/hyperlink" Target="https://www.youtube.com/watch?v=WFVLWo5B81w"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youtube.com/watch?v=iRG0y6-7IV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gia-3d.medium.com/14-famous-3d-character-artists-that-will-inspire-you-to-become-3291377f6824" TargetMode="External"/><Relationship Id="rId2" Type="http://schemas.openxmlformats.org/officeDocument/2006/relationships/hyperlink" Target="https://www.screenskills.com/job-profiles/browse/games/"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hellomusictheory.com/learn/greatest-video-game-compos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C:\Users\PC\Desktop\cat%20sculpture%202%20.mp4"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artstation.com/blooddragon" TargetMode="External"/><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artstation.com/grassetti"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www.artstation.com/frank_tze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Yuvarlatılmış Dikdörtgen"/>
          <p:cNvSpPr/>
          <p:nvPr/>
        </p:nvSpPr>
        <p:spPr>
          <a:xfrm>
            <a:off x="642910" y="2571744"/>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a:off x="785786" y="2786058"/>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Yuvarlatılmış Dikdörtgen"/>
          <p:cNvSpPr/>
          <p:nvPr/>
        </p:nvSpPr>
        <p:spPr>
          <a:xfrm>
            <a:off x="-142908" y="642918"/>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ctrTitle"/>
          </p:nvPr>
        </p:nvSpPr>
        <p:spPr>
          <a:xfrm>
            <a:off x="571440" y="714356"/>
            <a:ext cx="7772400" cy="1470025"/>
          </a:xfrm>
        </p:spPr>
        <p:txBody>
          <a:bodyPr/>
          <a:lstStyle/>
          <a:p>
            <a:r>
              <a:rPr lang="tr-TR" b="1" dirty="0" smtClean="0">
                <a:solidFill>
                  <a:schemeClr val="bg1"/>
                </a:solidFill>
              </a:rPr>
              <a:t>Oyun Sektöründe Roller</a:t>
            </a:r>
            <a:endParaRPr lang="tr-TR" dirty="0">
              <a:solidFill>
                <a:schemeClr val="bg1"/>
              </a:solidFill>
              <a:hlinkClick r:id="rId2"/>
            </a:endParaRPr>
          </a:p>
        </p:txBody>
      </p:sp>
      <p:sp>
        <p:nvSpPr>
          <p:cNvPr id="3" name="2 Alt Başlık"/>
          <p:cNvSpPr>
            <a:spLocks noGrp="1"/>
          </p:cNvSpPr>
          <p:nvPr>
            <p:ph type="subTitle" idx="1"/>
          </p:nvPr>
        </p:nvSpPr>
        <p:spPr>
          <a:xfrm>
            <a:off x="4500562" y="2714620"/>
            <a:ext cx="4357686" cy="1752600"/>
          </a:xfrm>
        </p:spPr>
        <p:txBody>
          <a:bodyPr>
            <a:noAutofit/>
          </a:bodyPr>
          <a:lstStyle/>
          <a:p>
            <a:pPr algn="l">
              <a:buFont typeface="Arial" pitchFamily="34" charset="0"/>
              <a:buChar char="•"/>
            </a:pPr>
            <a:r>
              <a:rPr lang="en-US" sz="2000" dirty="0" smtClean="0"/>
              <a:t>Production department</a:t>
            </a:r>
          </a:p>
          <a:p>
            <a:pPr algn="l">
              <a:buFont typeface="Arial" pitchFamily="34" charset="0"/>
              <a:buChar char="•"/>
            </a:pPr>
            <a:r>
              <a:rPr lang="en-US" sz="2000" dirty="0" smtClean="0"/>
              <a:t>Design department</a:t>
            </a:r>
          </a:p>
          <a:p>
            <a:pPr algn="l">
              <a:buFont typeface="Arial" pitchFamily="34" charset="0"/>
              <a:buChar char="•"/>
            </a:pPr>
            <a:r>
              <a:rPr lang="en-US" sz="2000" dirty="0" smtClean="0"/>
              <a:t>Art department</a:t>
            </a:r>
          </a:p>
          <a:p>
            <a:pPr algn="l">
              <a:buFont typeface="Arial" pitchFamily="34" charset="0"/>
              <a:buChar char="•"/>
            </a:pPr>
            <a:r>
              <a:rPr lang="en-US" sz="2000" dirty="0" smtClean="0"/>
              <a:t>Animation department</a:t>
            </a:r>
          </a:p>
          <a:p>
            <a:pPr algn="l">
              <a:buFont typeface="Arial" pitchFamily="34" charset="0"/>
              <a:buChar char="•"/>
            </a:pPr>
            <a:r>
              <a:rPr lang="en-US" sz="2000" dirty="0" smtClean="0"/>
              <a:t>Technical art department</a:t>
            </a:r>
          </a:p>
          <a:p>
            <a:pPr algn="l">
              <a:buFont typeface="Arial" pitchFamily="34" charset="0"/>
              <a:buChar char="•"/>
            </a:pPr>
            <a:r>
              <a:rPr lang="en-US" sz="2000" dirty="0" smtClean="0"/>
              <a:t>Audio department</a:t>
            </a:r>
          </a:p>
          <a:p>
            <a:pPr algn="l">
              <a:buFont typeface="Arial" pitchFamily="34" charset="0"/>
              <a:buChar char="•"/>
            </a:pPr>
            <a:r>
              <a:rPr lang="en-US" sz="2000" dirty="0" smtClean="0"/>
              <a:t>Programming department</a:t>
            </a:r>
          </a:p>
          <a:p>
            <a:pPr algn="l">
              <a:buFont typeface="Arial" pitchFamily="34" charset="0"/>
              <a:buChar char="•"/>
            </a:pPr>
            <a:r>
              <a:rPr lang="en-US" sz="2000" dirty="0" smtClean="0"/>
              <a:t>Quality assurance department</a:t>
            </a:r>
            <a:endParaRPr lang="tr-TR" sz="2000" dirty="0"/>
          </a:p>
        </p:txBody>
      </p:sp>
      <p:sp>
        <p:nvSpPr>
          <p:cNvPr id="4" name="2 Alt Başlık"/>
          <p:cNvSpPr txBox="1">
            <a:spLocks/>
          </p:cNvSpPr>
          <p:nvPr/>
        </p:nvSpPr>
        <p:spPr>
          <a:xfrm>
            <a:off x="1000100" y="2714620"/>
            <a:ext cx="5072098" cy="1752600"/>
          </a:xfrm>
          <a:prstGeom prst="rect">
            <a:avLst/>
          </a:prstGeom>
        </p:spPr>
        <p:txBody>
          <a:bodyPr vert="horz" lIns="91440" tIns="45720" rIns="91440" bIns="45720" rtlCol="0">
            <a:noAutofit/>
          </a:bodyPr>
          <a:lstStyle/>
          <a:p>
            <a:pPr lvl="0">
              <a:spcBef>
                <a:spcPct val="20000"/>
              </a:spcBef>
              <a:buFont typeface="Arial" pitchFamily="34" charset="0"/>
              <a:buChar char="•"/>
            </a:pPr>
            <a:r>
              <a:rPr lang="tr-TR" sz="2000" dirty="0" smtClean="0">
                <a:solidFill>
                  <a:schemeClr val="tx1">
                    <a:lumMod val="95000"/>
                    <a:lumOff val="5000"/>
                  </a:schemeClr>
                </a:solidFill>
              </a:rPr>
              <a:t>Üretim Departmanı</a:t>
            </a:r>
          </a:p>
          <a:p>
            <a:pPr lvl="0">
              <a:spcBef>
                <a:spcPct val="20000"/>
              </a:spcBef>
              <a:buFont typeface="Arial" pitchFamily="34" charset="0"/>
              <a:buChar char="•"/>
            </a:pPr>
            <a:r>
              <a:rPr lang="tr-TR" sz="2000" dirty="0" smtClean="0">
                <a:solidFill>
                  <a:schemeClr val="tx1">
                    <a:lumMod val="95000"/>
                    <a:lumOff val="5000"/>
                  </a:schemeClr>
                </a:solidFill>
              </a:rPr>
              <a:t> Tasarım Departmanı</a:t>
            </a:r>
          </a:p>
          <a:p>
            <a:pPr lvl="0">
              <a:spcBef>
                <a:spcPct val="20000"/>
              </a:spcBef>
              <a:buFont typeface="Arial" pitchFamily="34" charset="0"/>
              <a:buChar char="•"/>
            </a:pPr>
            <a:r>
              <a:rPr lang="tr-TR" sz="2000" dirty="0" smtClean="0">
                <a:solidFill>
                  <a:schemeClr val="tx1">
                    <a:lumMod val="95000"/>
                    <a:lumOff val="5000"/>
                  </a:schemeClr>
                </a:solidFill>
              </a:rPr>
              <a:t>Sanat Departmanı </a:t>
            </a:r>
          </a:p>
          <a:p>
            <a:pPr lvl="0">
              <a:spcBef>
                <a:spcPct val="20000"/>
              </a:spcBef>
              <a:buFont typeface="Arial" pitchFamily="34" charset="0"/>
              <a:buChar char="•"/>
            </a:pPr>
            <a:r>
              <a:rPr lang="tr-TR" sz="2000" dirty="0" smtClean="0">
                <a:solidFill>
                  <a:schemeClr val="tx1">
                    <a:lumMod val="95000"/>
                    <a:lumOff val="5000"/>
                  </a:schemeClr>
                </a:solidFill>
              </a:rPr>
              <a:t> Animasyon Departmanı</a:t>
            </a:r>
          </a:p>
          <a:p>
            <a:pPr lvl="0">
              <a:spcBef>
                <a:spcPct val="20000"/>
              </a:spcBef>
              <a:buFont typeface="Arial" pitchFamily="34" charset="0"/>
              <a:buChar char="•"/>
            </a:pPr>
            <a:r>
              <a:rPr lang="tr-TR" sz="2000" dirty="0" smtClean="0">
                <a:solidFill>
                  <a:schemeClr val="tx1">
                    <a:lumMod val="95000"/>
                    <a:lumOff val="5000"/>
                  </a:schemeClr>
                </a:solidFill>
              </a:rPr>
              <a:t>Teknik sanat Departmanı</a:t>
            </a:r>
          </a:p>
          <a:p>
            <a:pPr lvl="0">
              <a:spcBef>
                <a:spcPct val="20000"/>
              </a:spcBef>
              <a:buFont typeface="Arial" pitchFamily="34" charset="0"/>
              <a:buChar char="•"/>
            </a:pPr>
            <a:r>
              <a:rPr lang="tr-TR" sz="2000" dirty="0" smtClean="0">
                <a:solidFill>
                  <a:schemeClr val="tx1">
                    <a:lumMod val="95000"/>
                    <a:lumOff val="5000"/>
                  </a:schemeClr>
                </a:solidFill>
              </a:rPr>
              <a:t>Ses Departmanı</a:t>
            </a:r>
          </a:p>
          <a:p>
            <a:pPr lvl="0">
              <a:spcBef>
                <a:spcPct val="20000"/>
              </a:spcBef>
              <a:buFont typeface="Arial" pitchFamily="34" charset="0"/>
              <a:buChar char="•"/>
            </a:pPr>
            <a:r>
              <a:rPr lang="tr-TR" sz="2000" dirty="0" smtClean="0">
                <a:solidFill>
                  <a:schemeClr val="tx1">
                    <a:lumMod val="95000"/>
                    <a:lumOff val="5000"/>
                  </a:schemeClr>
                </a:solidFill>
              </a:rPr>
              <a:t>Programlama Departmanı</a:t>
            </a:r>
          </a:p>
          <a:p>
            <a:pPr lvl="0">
              <a:spcBef>
                <a:spcPct val="20000"/>
              </a:spcBef>
              <a:buFont typeface="Arial" pitchFamily="34" charset="0"/>
              <a:buChar char="•"/>
            </a:pPr>
            <a:r>
              <a:rPr lang="tr-TR" sz="2000" dirty="0" smtClean="0">
                <a:solidFill>
                  <a:schemeClr val="tx1">
                    <a:lumMod val="95000"/>
                    <a:lumOff val="5000"/>
                  </a:schemeClr>
                </a:solidFill>
              </a:rPr>
              <a:t>Kalite güvence Departmanı</a:t>
            </a:r>
            <a:endParaRPr lang="tr-TR" sz="2000" dirty="0">
              <a:solidFill>
                <a:schemeClr val="tx1">
                  <a:lumMod val="95000"/>
                  <a:lumOff val="5000"/>
                </a:schemeClr>
              </a:solidFill>
            </a:endParaRPr>
          </a:p>
        </p:txBody>
      </p:sp>
      <p:pic>
        <p:nvPicPr>
          <p:cNvPr id="25610" name="Picture 10" descr="Download Game Controller Download HD PNG HQ PNG Image | FreePNGImg"/>
          <p:cNvPicPr>
            <a:picLocks noChangeAspect="1" noChangeArrowheads="1"/>
          </p:cNvPicPr>
          <p:nvPr/>
        </p:nvPicPr>
        <p:blipFill>
          <a:blip r:embed="rId3"/>
          <a:srcRect t="28369" r="63333" b="32624"/>
          <a:stretch>
            <a:fillRect/>
          </a:stretch>
        </p:blipFill>
        <p:spPr bwMode="auto">
          <a:xfrm>
            <a:off x="5643570" y="857232"/>
            <a:ext cx="785818" cy="785818"/>
          </a:xfrm>
          <a:prstGeom prst="rect">
            <a:avLst/>
          </a:prstGeom>
          <a:noFill/>
        </p:spPr>
      </p:pic>
      <p:pic>
        <p:nvPicPr>
          <p:cNvPr id="25612" name="Picture 12" descr="Download Game Controller Download HD PNG HQ PNG Image | FreePNGImg"/>
          <p:cNvPicPr>
            <a:picLocks noChangeAspect="1" noChangeArrowheads="1"/>
          </p:cNvPicPr>
          <p:nvPr/>
        </p:nvPicPr>
        <p:blipFill>
          <a:blip r:embed="rId3"/>
          <a:srcRect r="68750" b="70744"/>
          <a:stretch>
            <a:fillRect/>
          </a:stretch>
        </p:blipFill>
        <p:spPr bwMode="auto">
          <a:xfrm>
            <a:off x="-214346" y="714356"/>
            <a:ext cx="1785950" cy="1571636"/>
          </a:xfrm>
          <a:prstGeom prst="rect">
            <a:avLst/>
          </a:prstGeom>
          <a:noFill/>
        </p:spPr>
      </p:pic>
      <p:pic>
        <p:nvPicPr>
          <p:cNvPr id="25614" name="Picture 14" descr="Download Game Controller Download HD PNG HQ PNG Image | FreePNGImg"/>
          <p:cNvPicPr>
            <a:picLocks noChangeAspect="1" noChangeArrowheads="1"/>
          </p:cNvPicPr>
          <p:nvPr/>
        </p:nvPicPr>
        <p:blipFill>
          <a:blip r:embed="rId3"/>
          <a:srcRect l="31250" t="34575" r="32500" b="36170"/>
          <a:stretch>
            <a:fillRect/>
          </a:stretch>
        </p:blipFill>
        <p:spPr bwMode="auto">
          <a:xfrm>
            <a:off x="7072330" y="642918"/>
            <a:ext cx="2071670" cy="1571636"/>
          </a:xfrm>
          <a:prstGeom prst="rect">
            <a:avLst/>
          </a:prstGeom>
          <a:noFill/>
        </p:spPr>
      </p:pic>
      <p:pic>
        <p:nvPicPr>
          <p:cNvPr id="25616" name="Picture 16" descr="Download Game Controller Download HD PNG HQ PNG Image | FreePNGImg"/>
          <p:cNvPicPr>
            <a:picLocks noChangeAspect="1" noChangeArrowheads="1"/>
          </p:cNvPicPr>
          <p:nvPr/>
        </p:nvPicPr>
        <p:blipFill>
          <a:blip r:embed="rId3"/>
          <a:srcRect t="65217" r="67304"/>
          <a:stretch>
            <a:fillRect/>
          </a:stretch>
        </p:blipFill>
        <p:spPr bwMode="auto">
          <a:xfrm>
            <a:off x="1571604" y="1142984"/>
            <a:ext cx="576000" cy="648000"/>
          </a:xfrm>
          <a:prstGeom prst="rect">
            <a:avLst/>
          </a:prstGeom>
          <a:noFill/>
        </p:spPr>
      </p:pic>
      <p:pic>
        <p:nvPicPr>
          <p:cNvPr id="25618" name="Picture 18" descr="Download Game Controller Download HD PNG HQ PNG Image | FreePNGImg"/>
          <p:cNvPicPr>
            <a:picLocks noChangeAspect="1" noChangeArrowheads="1"/>
          </p:cNvPicPr>
          <p:nvPr/>
        </p:nvPicPr>
        <p:blipFill>
          <a:blip r:embed="rId3"/>
          <a:srcRect l="67500" t="35905" b="34840"/>
          <a:stretch>
            <a:fillRect/>
          </a:stretch>
        </p:blipFill>
        <p:spPr bwMode="auto">
          <a:xfrm>
            <a:off x="7429520" y="5286388"/>
            <a:ext cx="1857348" cy="1571612"/>
          </a:xfrm>
          <a:prstGeom prst="rect">
            <a:avLst/>
          </a:prstGeom>
          <a:noFill/>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Çevre sanatçısı </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785926"/>
            <a:ext cx="8229600" cy="4525963"/>
          </a:xfrm>
        </p:spPr>
        <p:txBody>
          <a:bodyPr>
            <a:noAutofit/>
          </a:bodyPr>
          <a:lstStyle/>
          <a:p>
            <a:r>
              <a:rPr lang="tr-TR" sz="2800" dirty="0" smtClean="0"/>
              <a:t>Çevre sanatçısı ne yapar?</a:t>
            </a:r>
          </a:p>
          <a:p>
            <a:r>
              <a:rPr lang="tr-TR" sz="2400" dirty="0" smtClean="0"/>
              <a:t> Çevre sanatçıları oyunların oynanabileceği harika yerler yaratır. Ürkütücü zindanlar ve karamsar çorak alanlar gibi fantastik manzaraların yanı sıra ofisler ve oyun alanları gibi gerçek dünyaya ait yerler de yaratırlar. </a:t>
            </a:r>
          </a:p>
          <a:p>
            <a:r>
              <a:rPr lang="tr-TR" sz="2400" dirty="0" smtClean="0"/>
              <a:t>Genellikle bir konsept sanatçısının yarattığı 2 boyutlu resimlerle başlarlar ve bunu 3 boyutlu olarak inandırıcı bir ortama dönüştürürler. </a:t>
            </a:r>
          </a:p>
          <a:p>
            <a:r>
              <a:rPr lang="tr-TR" sz="2400" dirty="0" smtClean="0"/>
              <a:t>Bazen fotoğraflardan, bazen de kendi hayal güçlerinden yararlanırlar. </a:t>
            </a:r>
            <a:endParaRPr lang="tr-TR" sz="2400" dirty="0"/>
          </a:p>
        </p:txBody>
      </p:sp>
      <p:pic>
        <p:nvPicPr>
          <p:cNvPr id="38914" name="Picture 2" descr="Environment artist in the VFX industry - ScreenSkills"/>
          <p:cNvPicPr>
            <a:picLocks noChangeAspect="1" noChangeArrowheads="1"/>
          </p:cNvPicPr>
          <p:nvPr/>
        </p:nvPicPr>
        <p:blipFill>
          <a:blip r:embed="rId2"/>
          <a:srcRect/>
          <a:stretch>
            <a:fillRect/>
          </a:stretch>
        </p:blipFill>
        <p:spPr bwMode="auto">
          <a:xfrm>
            <a:off x="5643570" y="0"/>
            <a:ext cx="3857652" cy="2169930"/>
          </a:xfrm>
          <a:prstGeom prst="rect">
            <a:avLst/>
          </a:prstGeom>
          <a:noFill/>
        </p:spPr>
      </p:pic>
      <p:sp>
        <p:nvSpPr>
          <p:cNvPr id="11" name="10 Dikdörtgen"/>
          <p:cNvSpPr/>
          <p:nvPr/>
        </p:nvSpPr>
        <p:spPr>
          <a:xfrm>
            <a:off x="785786" y="5857892"/>
            <a:ext cx="5715040" cy="646331"/>
          </a:xfrm>
          <a:prstGeom prst="rect">
            <a:avLst/>
          </a:prstGeom>
        </p:spPr>
        <p:txBody>
          <a:bodyPr wrap="square">
            <a:spAutoFit/>
          </a:bodyPr>
          <a:lstStyle/>
          <a:p>
            <a:r>
              <a:rPr lang="tr-TR" dirty="0" smtClean="0">
                <a:hlinkClick r:id="rId3"/>
              </a:rPr>
              <a:t>https://</a:t>
            </a:r>
            <a:r>
              <a:rPr lang="tr-TR" dirty="0" smtClean="0">
                <a:hlinkClick r:id="rId3"/>
              </a:rPr>
              <a:t>www.youtube.com/watch?v=WOLdR3uGbS0</a:t>
            </a:r>
            <a:endParaRPr lang="tr-TR" dirty="0" smtClean="0"/>
          </a:p>
          <a:p>
            <a:endParaRPr lang="tr-T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Çevre sanatçısı </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8914" name="Picture 2" descr="Environment artist in the VFX industry - ScreenSkills"/>
          <p:cNvPicPr>
            <a:picLocks noChangeAspect="1" noChangeArrowheads="1"/>
          </p:cNvPicPr>
          <p:nvPr/>
        </p:nvPicPr>
        <p:blipFill>
          <a:blip r:embed="rId2"/>
          <a:srcRect/>
          <a:stretch>
            <a:fillRect/>
          </a:stretch>
        </p:blipFill>
        <p:spPr bwMode="auto">
          <a:xfrm>
            <a:off x="5643570" y="0"/>
            <a:ext cx="3857652" cy="2169930"/>
          </a:xfrm>
          <a:prstGeom prst="rect">
            <a:avLst/>
          </a:prstGeom>
          <a:noFill/>
        </p:spPr>
      </p:pic>
      <p:pic>
        <p:nvPicPr>
          <p:cNvPr id="1028" name="Picture 4" descr="Tim Kaminski | Environment Concept Artist - Forgotten Future"/>
          <p:cNvPicPr>
            <a:picLocks noChangeAspect="1" noChangeArrowheads="1" noCrop="1"/>
          </p:cNvPicPr>
          <p:nvPr/>
        </p:nvPicPr>
        <p:blipFill>
          <a:blip r:embed="rId3"/>
          <a:srcRect/>
          <a:stretch>
            <a:fillRect/>
          </a:stretch>
        </p:blipFill>
        <p:spPr bwMode="auto">
          <a:xfrm>
            <a:off x="642910" y="2857496"/>
            <a:ext cx="8286808" cy="2071702"/>
          </a:xfrm>
          <a:prstGeom prst="rect">
            <a:avLst/>
          </a:prstGeom>
          <a:noFill/>
        </p:spPr>
      </p:pic>
      <p:sp>
        <p:nvSpPr>
          <p:cNvPr id="8" name="7 Dikdörtgen"/>
          <p:cNvSpPr/>
          <p:nvPr/>
        </p:nvSpPr>
        <p:spPr>
          <a:xfrm>
            <a:off x="1285852" y="5214950"/>
            <a:ext cx="1419941" cy="369332"/>
          </a:xfrm>
          <a:prstGeom prst="rect">
            <a:avLst/>
          </a:prstGeom>
        </p:spPr>
        <p:txBody>
          <a:bodyPr wrap="none">
            <a:spAutoFit/>
          </a:bodyPr>
          <a:lstStyle/>
          <a:p>
            <a:r>
              <a:rPr lang="tr-TR" dirty="0" smtClean="0"/>
              <a:t>Tim </a:t>
            </a:r>
            <a:r>
              <a:rPr lang="tr-TR" dirty="0" err="1" smtClean="0"/>
              <a:t>Kaminski</a:t>
            </a:r>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Çevre sanatçısı </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8914" name="Picture 2" descr="Environment artist in the VFX industry - ScreenSkills"/>
          <p:cNvPicPr>
            <a:picLocks noChangeAspect="1" noChangeArrowheads="1"/>
          </p:cNvPicPr>
          <p:nvPr/>
        </p:nvPicPr>
        <p:blipFill>
          <a:blip r:embed="rId2"/>
          <a:srcRect/>
          <a:stretch>
            <a:fillRect/>
          </a:stretch>
        </p:blipFill>
        <p:spPr bwMode="auto">
          <a:xfrm>
            <a:off x="5643570" y="0"/>
            <a:ext cx="3857652" cy="2169930"/>
          </a:xfrm>
          <a:prstGeom prst="rect">
            <a:avLst/>
          </a:prstGeom>
          <a:noFill/>
        </p:spPr>
      </p:pic>
      <p:pic>
        <p:nvPicPr>
          <p:cNvPr id="7170" name="Picture 2" descr="C:\Users\PC\Desktop\kieran-goodson-1920x823-21x9-bannered-detail-lighting-gif.gif"/>
          <p:cNvPicPr>
            <a:picLocks noChangeAspect="1" noChangeArrowheads="1" noCrop="1"/>
          </p:cNvPicPr>
          <p:nvPr/>
        </p:nvPicPr>
        <p:blipFill>
          <a:blip r:embed="rId3"/>
          <a:srcRect/>
          <a:stretch>
            <a:fillRect/>
          </a:stretch>
        </p:blipFill>
        <p:spPr bwMode="auto">
          <a:xfrm>
            <a:off x="357158" y="2285992"/>
            <a:ext cx="8397608" cy="4071966"/>
          </a:xfrm>
          <a:prstGeom prst="rect">
            <a:avLst/>
          </a:prstGeom>
          <a:noFill/>
        </p:spPr>
      </p:pic>
      <p:sp>
        <p:nvSpPr>
          <p:cNvPr id="12" name="11 Dikdörtgen"/>
          <p:cNvSpPr/>
          <p:nvPr/>
        </p:nvSpPr>
        <p:spPr>
          <a:xfrm>
            <a:off x="500034" y="6357958"/>
            <a:ext cx="1678729" cy="369332"/>
          </a:xfrm>
          <a:prstGeom prst="rect">
            <a:avLst/>
          </a:prstGeom>
        </p:spPr>
        <p:txBody>
          <a:bodyPr wrap="none">
            <a:spAutoFit/>
          </a:bodyPr>
          <a:lstStyle/>
          <a:p>
            <a:r>
              <a:rPr lang="tr-TR" dirty="0" err="1" smtClean="0"/>
              <a:t>Kieran</a:t>
            </a:r>
            <a:r>
              <a:rPr lang="tr-TR" dirty="0" smtClean="0"/>
              <a:t> </a:t>
            </a:r>
            <a:r>
              <a:rPr lang="tr-TR" dirty="0" err="1" smtClean="0"/>
              <a:t>Goodson</a:t>
            </a:r>
            <a:endParaRPr lang="tr-T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Doku Sanatçısı</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doku sanatçısı ne yapar?</a:t>
            </a:r>
          </a:p>
          <a:p>
            <a:r>
              <a:rPr lang="tr-TR" sz="2400" dirty="0" smtClean="0"/>
              <a:t>Dokuları nesnenin yüzeylerine eşleyerek 3 boyutlu modelleri inandırıcı hale getirir. </a:t>
            </a:r>
          </a:p>
          <a:p>
            <a:r>
              <a:rPr lang="tr-TR" sz="2400" dirty="0" smtClean="0"/>
              <a:t>Ayrıca yağ tenekelerindeki pas, spor ayakkabılarındaki çizikler, kumaştaki yırtıklar ve pencerelerdeki yansımalar gibi kusurlarla ekstra bir boyut katarlar. </a:t>
            </a:r>
          </a:p>
          <a:p>
            <a:r>
              <a:rPr lang="tr-TR" sz="2400" dirty="0" smtClean="0"/>
              <a:t>Oyuncunun bilgisayar tarafından oluşturulan bir dünyada olduğunu unutmasına yardımcı olmak için yüzeyleri gerçekçi hale getirmekle </a:t>
            </a:r>
            <a:r>
              <a:rPr lang="tr-TR" sz="2400" dirty="0" err="1" smtClean="0"/>
              <a:t>ilgilenirlar</a:t>
            </a:r>
            <a:r>
              <a:rPr lang="tr-TR" sz="2400" dirty="0" smtClean="0"/>
              <a:t>. </a:t>
            </a:r>
            <a:endParaRPr lang="tr-TR" sz="2400" dirty="0"/>
          </a:p>
        </p:txBody>
      </p:sp>
      <p:pic>
        <p:nvPicPr>
          <p:cNvPr id="11" name="Picture 2" descr="Layout artist (also known as layout TD) in the VFX industry - ScreenSkills"/>
          <p:cNvPicPr>
            <a:picLocks noChangeAspect="1" noChangeArrowheads="1"/>
          </p:cNvPicPr>
          <p:nvPr/>
        </p:nvPicPr>
        <p:blipFill>
          <a:blip r:embed="rId2"/>
          <a:srcRect/>
          <a:stretch>
            <a:fillRect/>
          </a:stretch>
        </p:blipFill>
        <p:spPr bwMode="auto">
          <a:xfrm>
            <a:off x="5572132" y="0"/>
            <a:ext cx="3810025" cy="214314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2" descr="Texture Artist"/>
          <p:cNvPicPr>
            <a:picLocks noChangeAspect="1" noChangeArrowheads="1"/>
          </p:cNvPicPr>
          <p:nvPr/>
        </p:nvPicPr>
        <p:blipFill>
          <a:blip r:embed="rId2"/>
          <a:srcRect/>
          <a:stretch>
            <a:fillRect/>
          </a:stretch>
        </p:blipFill>
        <p:spPr bwMode="auto">
          <a:xfrm>
            <a:off x="714348" y="2000240"/>
            <a:ext cx="7931652" cy="4000528"/>
          </a:xfrm>
          <a:prstGeom prst="rect">
            <a:avLst/>
          </a:prstGeom>
          <a:noFill/>
        </p:spPr>
      </p:pic>
      <p:pic>
        <p:nvPicPr>
          <p:cNvPr id="44034" name="Picture 2" descr="Layout artist (also known as layout TD) in the VFX industry - ScreenSkills"/>
          <p:cNvPicPr>
            <a:picLocks noChangeAspect="1" noChangeArrowheads="1"/>
          </p:cNvPicPr>
          <p:nvPr/>
        </p:nvPicPr>
        <p:blipFill>
          <a:blip r:embed="rId3"/>
          <a:srcRect/>
          <a:stretch>
            <a:fillRect/>
          </a:stretch>
        </p:blipFill>
        <p:spPr bwMode="auto">
          <a:xfrm>
            <a:off x="5572132" y="0"/>
            <a:ext cx="3810025" cy="214314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3" descr="C:\Users\PC\Desktop\Autumn Leaves.png"/>
          <p:cNvPicPr>
            <a:picLocks noChangeAspect="1" noChangeArrowheads="1"/>
          </p:cNvPicPr>
          <p:nvPr/>
        </p:nvPicPr>
        <p:blipFill>
          <a:blip r:embed="rId2" cstate="print"/>
          <a:srcRect/>
          <a:stretch>
            <a:fillRect/>
          </a:stretch>
        </p:blipFill>
        <p:spPr bwMode="auto">
          <a:xfrm>
            <a:off x="2357422" y="4357694"/>
            <a:ext cx="3937027" cy="2214578"/>
          </a:xfrm>
          <a:prstGeom prst="rect">
            <a:avLst/>
          </a:prstGeom>
          <a:noFill/>
        </p:spPr>
      </p:pic>
      <p:pic>
        <p:nvPicPr>
          <p:cNvPr id="8" name="Picture 4" descr="C:\Users\PC\Desktop\cat1.jpg"/>
          <p:cNvPicPr>
            <a:picLocks noChangeAspect="1" noChangeArrowheads="1"/>
          </p:cNvPicPr>
          <p:nvPr/>
        </p:nvPicPr>
        <p:blipFill>
          <a:blip r:embed="rId3" cstate="print"/>
          <a:srcRect/>
          <a:stretch>
            <a:fillRect/>
          </a:stretch>
        </p:blipFill>
        <p:spPr bwMode="auto">
          <a:xfrm>
            <a:off x="2285984" y="2000240"/>
            <a:ext cx="4064027" cy="2286016"/>
          </a:xfrm>
          <a:prstGeom prst="rect">
            <a:avLst/>
          </a:prstGeom>
          <a:noFill/>
        </p:spPr>
      </p:pic>
      <p:pic>
        <p:nvPicPr>
          <p:cNvPr id="11" name="Picture 2" descr="Layout artist (also known as layout TD) in the VFX industry - ScreenSkills"/>
          <p:cNvPicPr>
            <a:picLocks noChangeAspect="1" noChangeArrowheads="1"/>
          </p:cNvPicPr>
          <p:nvPr/>
        </p:nvPicPr>
        <p:blipFill>
          <a:blip r:embed="rId4"/>
          <a:srcRect/>
          <a:stretch>
            <a:fillRect/>
          </a:stretch>
        </p:blipFill>
        <p:spPr bwMode="auto">
          <a:xfrm>
            <a:off x="5572132" y="0"/>
            <a:ext cx="3810025" cy="214314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2" descr="Layout artist (also known as layout TD) in the VFX industry - ScreenSkills"/>
          <p:cNvPicPr>
            <a:picLocks noChangeAspect="1" noChangeArrowheads="1"/>
          </p:cNvPicPr>
          <p:nvPr/>
        </p:nvPicPr>
        <p:blipFill>
          <a:blip r:embed="rId2"/>
          <a:srcRect/>
          <a:stretch>
            <a:fillRect/>
          </a:stretch>
        </p:blipFill>
        <p:spPr bwMode="auto">
          <a:xfrm>
            <a:off x="6357950" y="0"/>
            <a:ext cx="3810025" cy="2143140"/>
          </a:xfrm>
          <a:prstGeom prst="rect">
            <a:avLst/>
          </a:prstGeom>
          <a:noFill/>
        </p:spPr>
      </p:pic>
      <p:sp>
        <p:nvSpPr>
          <p:cNvPr id="13" name="2 İçerik Yer Tutucusu"/>
          <p:cNvSpPr>
            <a:spLocks noGrp="1"/>
          </p:cNvSpPr>
          <p:nvPr>
            <p:ph idx="1"/>
          </p:nvPr>
        </p:nvSpPr>
        <p:spPr>
          <a:xfrm>
            <a:off x="785786" y="2000240"/>
            <a:ext cx="8229600" cy="4525963"/>
          </a:xfrm>
        </p:spPr>
        <p:txBody>
          <a:bodyPr>
            <a:normAutofit/>
          </a:bodyPr>
          <a:lstStyle/>
          <a:p>
            <a:r>
              <a:rPr lang="tr-TR" dirty="0" smtClean="0"/>
              <a:t> 3D yazılımı kullanma</a:t>
            </a:r>
          </a:p>
          <a:p>
            <a:r>
              <a:rPr lang="tr-TR" dirty="0" smtClean="0"/>
              <a:t>Oyun motorlarını kullanma</a:t>
            </a:r>
          </a:p>
          <a:p>
            <a:r>
              <a:rPr lang="tr-TR" dirty="0" smtClean="0"/>
              <a:t>Sanat</a:t>
            </a:r>
          </a:p>
          <a:p>
            <a:r>
              <a:rPr lang="tr-TR" dirty="0" smtClean="0"/>
              <a:t>Oynanış bilgisi</a:t>
            </a:r>
          </a:p>
          <a:p>
            <a:r>
              <a:rPr lang="tr-TR" dirty="0" smtClean="0"/>
              <a:t>İşbirliği</a:t>
            </a:r>
          </a:p>
          <a:p>
            <a:r>
              <a:rPr lang="tr-TR" dirty="0" smtClean="0"/>
              <a:t>Organizasyon</a:t>
            </a:r>
            <a:endParaRPr lang="tr-TR" dirty="0"/>
          </a:p>
        </p:txBody>
      </p:sp>
      <p:pic>
        <p:nvPicPr>
          <p:cNvPr id="15" name="Picture 2" descr="Concept artist (Games)"/>
          <p:cNvPicPr>
            <a:picLocks noChangeAspect="1" noChangeArrowheads="1"/>
          </p:cNvPicPr>
          <p:nvPr/>
        </p:nvPicPr>
        <p:blipFill>
          <a:blip r:embed="rId3"/>
          <a:srcRect/>
          <a:stretch>
            <a:fillRect/>
          </a:stretch>
        </p:blipFill>
        <p:spPr bwMode="auto">
          <a:xfrm>
            <a:off x="2000232" y="-142900"/>
            <a:ext cx="3810025" cy="2143140"/>
          </a:xfrm>
          <a:prstGeom prst="rect">
            <a:avLst/>
          </a:prstGeom>
          <a:noFill/>
        </p:spPr>
      </p:pic>
      <p:pic>
        <p:nvPicPr>
          <p:cNvPr id="16" name="Picture 2" descr="Environment artist in the VFX industry - ScreenSkills"/>
          <p:cNvPicPr>
            <a:picLocks noChangeAspect="1" noChangeArrowheads="1"/>
          </p:cNvPicPr>
          <p:nvPr/>
        </p:nvPicPr>
        <p:blipFill>
          <a:blip r:embed="rId4"/>
          <a:srcRect/>
          <a:stretch>
            <a:fillRect/>
          </a:stretch>
        </p:blipFill>
        <p:spPr bwMode="auto">
          <a:xfrm>
            <a:off x="4857752" y="0"/>
            <a:ext cx="3857652" cy="2169930"/>
          </a:xfrm>
          <a:prstGeom prst="rect">
            <a:avLst/>
          </a:prstGeom>
          <a:noFill/>
        </p:spPr>
      </p:pic>
      <p:pic>
        <p:nvPicPr>
          <p:cNvPr id="17" name="Picture 2" descr="Environment artist illustration"/>
          <p:cNvPicPr>
            <a:picLocks noChangeAspect="1" noChangeArrowheads="1"/>
          </p:cNvPicPr>
          <p:nvPr/>
        </p:nvPicPr>
        <p:blipFill>
          <a:blip r:embed="rId5" cstate="print"/>
          <a:srcRect/>
          <a:stretch>
            <a:fillRect/>
          </a:stretch>
        </p:blipFill>
        <p:spPr bwMode="auto">
          <a:xfrm>
            <a:off x="4429124" y="0"/>
            <a:ext cx="1925621" cy="207170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Dikdörtgen"/>
          <p:cNvSpPr/>
          <p:nvPr/>
        </p:nvSpPr>
        <p:spPr>
          <a:xfrm>
            <a:off x="2357422" y="714356"/>
            <a:ext cx="5074531" cy="707886"/>
          </a:xfrm>
          <a:prstGeom prst="rect">
            <a:avLst/>
          </a:prstGeom>
        </p:spPr>
        <p:txBody>
          <a:bodyPr wrap="none">
            <a:spAutoFit/>
          </a:bodyPr>
          <a:lstStyle/>
          <a:p>
            <a:r>
              <a:rPr lang="tr-TR" sz="4000" dirty="0" smtClean="0">
                <a:solidFill>
                  <a:schemeClr val="bg1"/>
                </a:solidFill>
              </a:rPr>
              <a:t>Animasyon Departmanı</a:t>
            </a:r>
            <a:endParaRPr lang="tr-TR" sz="4000" dirty="0">
              <a:solidFill>
                <a:schemeClr val="bg1"/>
              </a:solidFill>
            </a:endParaRPr>
          </a:p>
        </p:txBody>
      </p:sp>
      <p:sp>
        <p:nvSpPr>
          <p:cNvPr id="6" name="5 Dikdörtgen"/>
          <p:cNvSpPr/>
          <p:nvPr/>
        </p:nvSpPr>
        <p:spPr>
          <a:xfrm>
            <a:off x="3857620" y="3214686"/>
            <a:ext cx="4643470" cy="923330"/>
          </a:xfrm>
          <a:prstGeom prst="rect">
            <a:avLst/>
          </a:prstGeom>
        </p:spPr>
        <p:txBody>
          <a:bodyPr wrap="square">
            <a:spAutoFit/>
          </a:bodyPr>
          <a:lstStyle/>
          <a:p>
            <a:r>
              <a:rPr lang="tr-TR" dirty="0" smtClean="0"/>
              <a:t>Ayrıca şöyle bilinir: Bilgisayar grafikleri (CG) animatörü, Oyun animatörü, 3D animatörü</a:t>
            </a:r>
          </a:p>
          <a:p>
            <a:pPr>
              <a:buFont typeface="Arial" pitchFamily="34" charset="0"/>
              <a:buChar char="•"/>
            </a:pPr>
            <a:r>
              <a:rPr lang="tr-TR" dirty="0" smtClean="0"/>
              <a:t>Teknik animatör</a:t>
            </a:r>
          </a:p>
        </p:txBody>
      </p:sp>
      <p:sp>
        <p:nvSpPr>
          <p:cNvPr id="8" name="2 İçerik Yer Tutucusu"/>
          <p:cNvSpPr>
            <a:spLocks noGrp="1"/>
          </p:cNvSpPr>
          <p:nvPr>
            <p:ph idx="1"/>
          </p:nvPr>
        </p:nvSpPr>
        <p:spPr>
          <a:xfrm>
            <a:off x="642910" y="1857364"/>
            <a:ext cx="8229600" cy="1328734"/>
          </a:xfrm>
        </p:spPr>
        <p:txBody>
          <a:bodyPr>
            <a:normAutofit/>
          </a:bodyPr>
          <a:lstStyle/>
          <a:p>
            <a:r>
              <a:rPr lang="tr-TR" dirty="0" smtClean="0"/>
              <a:t>2D veya 3D resimlerle başlayarak karakterleri ve nesneleri hareketlendirir</a:t>
            </a:r>
            <a:endParaRPr lang="tr-TR" dirty="0"/>
          </a:p>
        </p:txBody>
      </p:sp>
      <p:sp>
        <p:nvSpPr>
          <p:cNvPr id="9" name="8 Yuvarlatılmış Dikdörtgen"/>
          <p:cNvSpPr/>
          <p:nvPr/>
        </p:nvSpPr>
        <p:spPr>
          <a:xfrm>
            <a:off x="214282" y="3286124"/>
            <a:ext cx="3000396" cy="328614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5058" name="Picture 2" descr="Careers in animation - ScreenSkills"/>
          <p:cNvPicPr>
            <a:picLocks noChangeAspect="1" noChangeArrowheads="1"/>
          </p:cNvPicPr>
          <p:nvPr/>
        </p:nvPicPr>
        <p:blipFill>
          <a:blip r:embed="rId2"/>
          <a:srcRect/>
          <a:stretch>
            <a:fillRect/>
          </a:stretch>
        </p:blipFill>
        <p:spPr bwMode="auto">
          <a:xfrm>
            <a:off x="285720" y="3357514"/>
            <a:ext cx="3253656" cy="350048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Animatör</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oyun animatörü ne yapar? </a:t>
            </a:r>
          </a:p>
          <a:p>
            <a:r>
              <a:rPr lang="tr-TR" sz="2400" dirty="0" smtClean="0"/>
              <a:t>Animatörler, 2D ve 3D sanatçıların yarattığı nesneleri alıp, onları hareket ettirerek onlara hayat verir. </a:t>
            </a:r>
          </a:p>
          <a:p>
            <a:r>
              <a:rPr lang="tr-TR" sz="2400" dirty="0" smtClean="0"/>
              <a:t>Tasarımcının hikaye taslağından yola çıkarak karakterler ve araçlar için hareketler yaratır. Oyuna kişilik, duygu ve gerçekçilik katar. Animatörler ayrıca programlama ve oyun motorları konusunda da iyi bir bilgiye sahiptir. </a:t>
            </a:r>
          </a:p>
          <a:p>
            <a:r>
              <a:rPr lang="tr-TR" sz="2400" dirty="0" smtClean="0"/>
              <a:t>Oyun animasyonu genellikle farklı hareket türlerinin karmaşık bir kombinasyonu olduğundan, animatörler hareketlerin kütüphanelerini oluşturur, böylece bunları her karakter için yeniden kullanabilirler. </a:t>
            </a:r>
            <a:endParaRPr lang="tr-TR" sz="2400" dirty="0"/>
          </a:p>
        </p:txBody>
      </p:sp>
      <p:pic>
        <p:nvPicPr>
          <p:cNvPr id="47106" name="Picture 2" descr="Animator (Games)"/>
          <p:cNvPicPr>
            <a:picLocks noChangeAspect="1" noChangeArrowheads="1"/>
          </p:cNvPicPr>
          <p:nvPr/>
        </p:nvPicPr>
        <p:blipFill>
          <a:blip r:embed="rId2"/>
          <a:srcRect/>
          <a:stretch>
            <a:fillRect/>
          </a:stretch>
        </p:blipFill>
        <p:spPr bwMode="auto">
          <a:xfrm>
            <a:off x="5079973" y="0"/>
            <a:ext cx="4064027" cy="2286016"/>
          </a:xfrm>
          <a:prstGeom prst="rect">
            <a:avLst/>
          </a:prstGeom>
          <a:noFill/>
        </p:spPr>
      </p:pic>
      <p:sp>
        <p:nvSpPr>
          <p:cNvPr id="11" name="10 Dikdörtgen"/>
          <p:cNvSpPr/>
          <p:nvPr/>
        </p:nvSpPr>
        <p:spPr>
          <a:xfrm>
            <a:off x="785786" y="6072206"/>
            <a:ext cx="8001056" cy="923330"/>
          </a:xfrm>
          <a:prstGeom prst="rect">
            <a:avLst/>
          </a:prstGeom>
        </p:spPr>
        <p:txBody>
          <a:bodyPr wrap="square">
            <a:spAutoFit/>
          </a:bodyPr>
          <a:lstStyle/>
          <a:p>
            <a:r>
              <a:rPr lang="tr-TR" dirty="0" smtClean="0">
                <a:hlinkClick r:id="rId3"/>
              </a:rPr>
              <a:t>https://</a:t>
            </a:r>
            <a:r>
              <a:rPr lang="tr-TR" dirty="0" smtClean="0">
                <a:hlinkClick r:id="rId3"/>
              </a:rPr>
              <a:t>www.youtube.com/watch?v=rHEJZXvFc5I&amp;list=PLugegG07di3886WYN6u7v9BeBd0VFG3_J&amp;index=1</a:t>
            </a:r>
            <a:endParaRPr lang="tr-TR" dirty="0" smtClean="0"/>
          </a:p>
          <a:p>
            <a:endParaRPr lang="tr-T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Animatör</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7106" name="Picture 2" descr="Animator (Games)"/>
          <p:cNvPicPr>
            <a:picLocks noChangeAspect="1" noChangeArrowheads="1"/>
          </p:cNvPicPr>
          <p:nvPr/>
        </p:nvPicPr>
        <p:blipFill>
          <a:blip r:embed="rId2"/>
          <a:srcRect/>
          <a:stretch>
            <a:fillRect/>
          </a:stretch>
        </p:blipFill>
        <p:spPr bwMode="auto">
          <a:xfrm>
            <a:off x="5079973" y="0"/>
            <a:ext cx="4064027" cy="2286016"/>
          </a:xfrm>
          <a:prstGeom prst="rect">
            <a:avLst/>
          </a:prstGeom>
          <a:noFill/>
        </p:spPr>
      </p:pic>
      <p:pic>
        <p:nvPicPr>
          <p:cNvPr id="11" name="Picture 2" descr="C:\Users\PC\Desktop\uploads_1492338129314-new_remap.gif"/>
          <p:cNvPicPr>
            <a:picLocks noChangeAspect="1" noChangeArrowheads="1" noCrop="1"/>
          </p:cNvPicPr>
          <p:nvPr/>
        </p:nvPicPr>
        <p:blipFill>
          <a:blip r:embed="rId3"/>
          <a:srcRect/>
          <a:stretch>
            <a:fillRect/>
          </a:stretch>
        </p:blipFill>
        <p:spPr bwMode="auto">
          <a:xfrm>
            <a:off x="857224" y="2071678"/>
            <a:ext cx="7924826" cy="445234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Dikdörtgen"/>
          <p:cNvSpPr/>
          <p:nvPr/>
        </p:nvSpPr>
        <p:spPr>
          <a:xfrm>
            <a:off x="2357422" y="714356"/>
            <a:ext cx="3940566" cy="707886"/>
          </a:xfrm>
          <a:prstGeom prst="rect">
            <a:avLst/>
          </a:prstGeom>
        </p:spPr>
        <p:txBody>
          <a:bodyPr wrap="none">
            <a:spAutoFit/>
          </a:bodyPr>
          <a:lstStyle/>
          <a:p>
            <a:r>
              <a:rPr lang="tr-TR" sz="4000" dirty="0" smtClean="0">
                <a:solidFill>
                  <a:schemeClr val="bg1"/>
                </a:solidFill>
              </a:rPr>
              <a:t>Sanat Departmanı</a:t>
            </a:r>
            <a:endParaRPr lang="tr-TR" sz="4000" dirty="0">
              <a:solidFill>
                <a:schemeClr val="bg1"/>
              </a:solidFill>
            </a:endParaRPr>
          </a:p>
        </p:txBody>
      </p:sp>
      <p:sp>
        <p:nvSpPr>
          <p:cNvPr id="6" name="5 Dikdörtgen"/>
          <p:cNvSpPr/>
          <p:nvPr/>
        </p:nvSpPr>
        <p:spPr>
          <a:xfrm>
            <a:off x="3929058" y="3786190"/>
            <a:ext cx="4643470" cy="1200329"/>
          </a:xfrm>
          <a:prstGeom prst="rect">
            <a:avLst/>
          </a:prstGeom>
        </p:spPr>
        <p:txBody>
          <a:bodyPr wrap="square">
            <a:spAutoFit/>
          </a:bodyPr>
          <a:lstStyle/>
          <a:p>
            <a:pPr>
              <a:buFont typeface="Arial" pitchFamily="34" charset="0"/>
              <a:buChar char="•"/>
            </a:pPr>
            <a:r>
              <a:rPr lang="tr-TR" dirty="0" smtClean="0"/>
              <a:t>3D modelleme sanatçısı (</a:t>
            </a:r>
            <a:r>
              <a:rPr lang="en-US" dirty="0" smtClean="0"/>
              <a:t>3D </a:t>
            </a:r>
            <a:r>
              <a:rPr lang="en-US" dirty="0" err="1" smtClean="0"/>
              <a:t>modelling</a:t>
            </a:r>
            <a:r>
              <a:rPr lang="en-US" dirty="0" smtClean="0"/>
              <a:t> artist</a:t>
            </a:r>
            <a:r>
              <a:rPr lang="tr-TR" dirty="0" smtClean="0"/>
              <a:t>)</a:t>
            </a:r>
            <a:endParaRPr lang="en-US" dirty="0" smtClean="0"/>
          </a:p>
          <a:p>
            <a:pPr>
              <a:buFont typeface="Arial" pitchFamily="34" charset="0"/>
              <a:buChar char="•"/>
            </a:pPr>
            <a:r>
              <a:rPr lang="tr-TR" dirty="0" smtClean="0"/>
              <a:t>Konsept sanatçısı -</a:t>
            </a:r>
            <a:r>
              <a:rPr lang="en-US" dirty="0" smtClean="0"/>
              <a:t>Concept artist (Games)</a:t>
            </a:r>
            <a:endParaRPr lang="tr-TR" dirty="0" smtClean="0"/>
          </a:p>
          <a:p>
            <a:pPr>
              <a:buFont typeface="Arial" pitchFamily="34" charset="0"/>
              <a:buChar char="•"/>
            </a:pPr>
            <a:r>
              <a:rPr lang="tr-TR" dirty="0" smtClean="0"/>
              <a:t>Çevre sanatçısı -(</a:t>
            </a:r>
            <a:r>
              <a:rPr lang="en-US" dirty="0" smtClean="0"/>
              <a:t>Environment artist</a:t>
            </a:r>
            <a:r>
              <a:rPr lang="tr-TR" dirty="0" smtClean="0"/>
              <a:t>)</a:t>
            </a:r>
          </a:p>
          <a:p>
            <a:pPr>
              <a:buFont typeface="Arial" pitchFamily="34" charset="0"/>
              <a:buChar char="•"/>
            </a:pPr>
            <a:r>
              <a:rPr lang="tr-TR" dirty="0" smtClean="0"/>
              <a:t>Doku sanatçısı- (</a:t>
            </a:r>
            <a:r>
              <a:rPr lang="en-US" dirty="0" smtClean="0"/>
              <a:t>Texturing artist</a:t>
            </a:r>
            <a:r>
              <a:rPr lang="tr-TR" dirty="0" smtClean="0"/>
              <a:t>)</a:t>
            </a:r>
          </a:p>
        </p:txBody>
      </p:sp>
      <p:sp>
        <p:nvSpPr>
          <p:cNvPr id="8" name="2 İçerik Yer Tutucusu"/>
          <p:cNvSpPr>
            <a:spLocks noGrp="1"/>
          </p:cNvSpPr>
          <p:nvPr>
            <p:ph idx="1"/>
          </p:nvPr>
        </p:nvSpPr>
        <p:spPr>
          <a:xfrm>
            <a:off x="714348" y="1928802"/>
            <a:ext cx="8229600" cy="1328734"/>
          </a:xfrm>
        </p:spPr>
        <p:txBody>
          <a:bodyPr/>
          <a:lstStyle/>
          <a:p>
            <a:r>
              <a:rPr lang="tr-TR" dirty="0" smtClean="0"/>
              <a:t>Karakterler, araçlar ve ortamlar için hem 2D hem de 3D görseller oluşturur</a:t>
            </a:r>
            <a:endParaRPr lang="tr-TR" dirty="0"/>
          </a:p>
        </p:txBody>
      </p:sp>
      <p:sp>
        <p:nvSpPr>
          <p:cNvPr id="9" name="8 Yuvarlatılmış Dikdörtgen"/>
          <p:cNvSpPr/>
          <p:nvPr/>
        </p:nvSpPr>
        <p:spPr>
          <a:xfrm>
            <a:off x="214282" y="3286124"/>
            <a:ext cx="3000396" cy="328614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2770" name="Picture 2" descr="Environment artist illustration"/>
          <p:cNvPicPr>
            <a:picLocks noChangeAspect="1" noChangeArrowheads="1"/>
          </p:cNvPicPr>
          <p:nvPr/>
        </p:nvPicPr>
        <p:blipFill>
          <a:blip r:embed="rId2"/>
          <a:srcRect/>
          <a:stretch>
            <a:fillRect/>
          </a:stretch>
        </p:blipFill>
        <p:spPr bwMode="auto">
          <a:xfrm>
            <a:off x="0" y="3071810"/>
            <a:ext cx="3429024" cy="368915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Karakter Teknik Yönetmeni</a:t>
            </a:r>
            <a:br>
              <a:rPr lang="tr-TR" sz="2800" dirty="0" smtClean="0">
                <a:solidFill>
                  <a:schemeClr val="bg1"/>
                </a:solidFill>
              </a:rPr>
            </a:br>
            <a:r>
              <a:rPr lang="tr-TR" sz="2800" dirty="0" smtClean="0"/>
              <a:t> </a:t>
            </a:r>
            <a:r>
              <a:rPr lang="tr-TR" sz="2800" dirty="0" smtClean="0">
                <a:solidFill>
                  <a:schemeClr val="bg1"/>
                </a:solidFill>
              </a:rPr>
              <a:t>Teknik animatör </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Karakter Teknik Yönetmeni </a:t>
            </a:r>
          </a:p>
          <a:p>
            <a:r>
              <a:rPr lang="tr-TR" sz="2400" dirty="0" smtClean="0"/>
              <a:t>Teknik animatörler harika animasyonların gerçekleşmesini kolaylaştırır. Oyunlar için animasyon oluşturmanın birçok teknik zorluğu vardır. Örneğin hareketlerin karmaşık olduğu durumlarda oyunu yavaşlatabilirler. Veya yaratılması o kadar uzun sürebilir ki, oyunun yapımı çok pahalı hale gelebilir. </a:t>
            </a:r>
          </a:p>
          <a:p>
            <a:r>
              <a:rPr lang="tr-TR" sz="2400" dirty="0" smtClean="0"/>
              <a:t>Programcılar ve animasyon ekibi arasında köprü görevi görerek, zorlukların üstesinden gelmek için araçların ve oyun motorunun nasıl geliştirilebileceği üzerinde çalışırlar.</a:t>
            </a:r>
            <a:endParaRPr lang="tr-TR" sz="2400" dirty="0"/>
          </a:p>
        </p:txBody>
      </p:sp>
      <p:pic>
        <p:nvPicPr>
          <p:cNvPr id="13314" name="Picture 2" descr="Technical animator"/>
          <p:cNvPicPr>
            <a:picLocks noChangeAspect="1" noChangeArrowheads="1"/>
          </p:cNvPicPr>
          <p:nvPr/>
        </p:nvPicPr>
        <p:blipFill>
          <a:blip r:embed="rId2"/>
          <a:srcRect/>
          <a:stretch>
            <a:fillRect/>
          </a:stretch>
        </p:blipFill>
        <p:spPr bwMode="auto">
          <a:xfrm>
            <a:off x="5461018" y="0"/>
            <a:ext cx="3682982" cy="207167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endParaRPr lang="tr-TR" sz="2800" dirty="0" smtClean="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7106" name="Picture 2" descr="Animator (Games)"/>
          <p:cNvPicPr>
            <a:picLocks noChangeAspect="1" noChangeArrowheads="1"/>
          </p:cNvPicPr>
          <p:nvPr/>
        </p:nvPicPr>
        <p:blipFill>
          <a:blip r:embed="rId3"/>
          <a:srcRect/>
          <a:stretch>
            <a:fillRect/>
          </a:stretch>
        </p:blipFill>
        <p:spPr bwMode="auto">
          <a:xfrm>
            <a:off x="5079973" y="0"/>
            <a:ext cx="4064027" cy="2286016"/>
          </a:xfrm>
          <a:prstGeom prst="rect">
            <a:avLst/>
          </a:prstGeom>
          <a:noFill/>
        </p:spPr>
      </p:pic>
      <p:pic>
        <p:nvPicPr>
          <p:cNvPr id="11" name="karakter Rigging.mp4">
            <a:hlinkClick r:id="" action="ppaction://media"/>
          </p:cNvPr>
          <p:cNvPicPr>
            <a:picLocks noRot="1" noChangeAspect="1"/>
          </p:cNvPicPr>
          <p:nvPr>
            <a:videoFile r:link="rId1"/>
          </p:nvPr>
        </p:nvPicPr>
        <p:blipFill>
          <a:blip r:embed="rId4"/>
          <a:stretch>
            <a:fillRect/>
          </a:stretch>
        </p:blipFill>
        <p:spPr>
          <a:xfrm>
            <a:off x="1071538" y="2000240"/>
            <a:ext cx="6143668" cy="46077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Teknik vs animatör </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7106" name="Picture 2" descr="Animator (Games)"/>
          <p:cNvPicPr>
            <a:picLocks noChangeAspect="1" noChangeArrowheads="1"/>
          </p:cNvPicPr>
          <p:nvPr/>
        </p:nvPicPr>
        <p:blipFill>
          <a:blip r:embed="rId3"/>
          <a:srcRect/>
          <a:stretch>
            <a:fillRect/>
          </a:stretch>
        </p:blipFill>
        <p:spPr bwMode="auto">
          <a:xfrm>
            <a:off x="4000496" y="-142900"/>
            <a:ext cx="4064027" cy="2286016"/>
          </a:xfrm>
          <a:prstGeom prst="rect">
            <a:avLst/>
          </a:prstGeom>
          <a:noFill/>
        </p:spPr>
      </p:pic>
      <p:pic>
        <p:nvPicPr>
          <p:cNvPr id="8" name="karakter Rigging2.mp4">
            <a:hlinkClick r:id="" action="ppaction://media"/>
          </p:cNvPr>
          <p:cNvPicPr>
            <a:picLocks noRot="1" noChangeAspect="1"/>
          </p:cNvPicPr>
          <p:nvPr>
            <a:videoFile r:link="rId1"/>
          </p:nvPr>
        </p:nvPicPr>
        <p:blipFill>
          <a:blip r:embed="rId4"/>
          <a:stretch>
            <a:fillRect/>
          </a:stretch>
        </p:blipFill>
        <p:spPr>
          <a:xfrm>
            <a:off x="928662" y="2000239"/>
            <a:ext cx="6357982" cy="4768487"/>
          </a:xfrm>
          <a:prstGeom prst="rect">
            <a:avLst/>
          </a:prstGeom>
        </p:spPr>
      </p:pic>
      <p:pic>
        <p:nvPicPr>
          <p:cNvPr id="12" name="Picture 2" descr="Technical animator"/>
          <p:cNvPicPr>
            <a:picLocks noChangeAspect="1" noChangeArrowheads="1"/>
          </p:cNvPicPr>
          <p:nvPr/>
        </p:nvPicPr>
        <p:blipFill>
          <a:blip r:embed="rId5"/>
          <a:srcRect/>
          <a:stretch>
            <a:fillRect/>
          </a:stretch>
        </p:blipFill>
        <p:spPr bwMode="auto">
          <a:xfrm>
            <a:off x="5715008" y="0"/>
            <a:ext cx="3682982" cy="2071678"/>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Dikdörtgen"/>
          <p:cNvSpPr/>
          <p:nvPr/>
        </p:nvSpPr>
        <p:spPr>
          <a:xfrm>
            <a:off x="2357422" y="714356"/>
            <a:ext cx="5331268" cy="707886"/>
          </a:xfrm>
          <a:prstGeom prst="rect">
            <a:avLst/>
          </a:prstGeom>
        </p:spPr>
        <p:txBody>
          <a:bodyPr wrap="none">
            <a:spAutoFit/>
          </a:bodyPr>
          <a:lstStyle/>
          <a:p>
            <a:r>
              <a:rPr lang="tr-TR" sz="4000" dirty="0" smtClean="0">
                <a:solidFill>
                  <a:schemeClr val="bg1"/>
                </a:solidFill>
              </a:rPr>
              <a:t>Teknik Sanat Departmanı</a:t>
            </a:r>
            <a:endParaRPr lang="tr-TR" sz="4000" dirty="0">
              <a:solidFill>
                <a:schemeClr val="bg1"/>
              </a:solidFill>
            </a:endParaRPr>
          </a:p>
        </p:txBody>
      </p:sp>
      <p:sp>
        <p:nvSpPr>
          <p:cNvPr id="6" name="5 Dikdörtgen"/>
          <p:cNvSpPr/>
          <p:nvPr/>
        </p:nvSpPr>
        <p:spPr>
          <a:xfrm>
            <a:off x="3857620" y="3214686"/>
            <a:ext cx="4643470" cy="1200329"/>
          </a:xfrm>
          <a:prstGeom prst="rect">
            <a:avLst/>
          </a:prstGeom>
        </p:spPr>
        <p:txBody>
          <a:bodyPr wrap="square">
            <a:spAutoFit/>
          </a:bodyPr>
          <a:lstStyle/>
          <a:p>
            <a:pPr>
              <a:buFont typeface="Arial" pitchFamily="34" charset="0"/>
              <a:buChar char="•"/>
            </a:pPr>
            <a:r>
              <a:rPr lang="tr-TR" dirty="0" err="1" smtClean="0"/>
              <a:t>Graphics</a:t>
            </a:r>
            <a:r>
              <a:rPr lang="tr-TR" dirty="0" smtClean="0"/>
              <a:t> </a:t>
            </a:r>
            <a:r>
              <a:rPr lang="tr-TR" dirty="0" err="1" smtClean="0"/>
              <a:t>programmer</a:t>
            </a:r>
            <a:r>
              <a:rPr lang="tr-TR" dirty="0" smtClean="0"/>
              <a:t> - Grafik programcısı</a:t>
            </a:r>
          </a:p>
          <a:p>
            <a:pPr>
              <a:buFont typeface="Arial" pitchFamily="34" charset="0"/>
              <a:buChar char="•"/>
            </a:pPr>
            <a:r>
              <a:rPr lang="tr-TR" dirty="0" err="1" smtClean="0"/>
              <a:t>Technical</a:t>
            </a:r>
            <a:r>
              <a:rPr lang="tr-TR" dirty="0" smtClean="0"/>
              <a:t> artist - Teknik sanatçı</a:t>
            </a:r>
          </a:p>
          <a:p>
            <a:pPr>
              <a:buFont typeface="Arial" pitchFamily="34" charset="0"/>
              <a:buChar char="•"/>
            </a:pPr>
            <a:r>
              <a:rPr lang="tr-TR" dirty="0" err="1" smtClean="0"/>
              <a:t>Visual</a:t>
            </a:r>
            <a:r>
              <a:rPr lang="tr-TR" dirty="0" smtClean="0"/>
              <a:t> </a:t>
            </a:r>
            <a:r>
              <a:rPr lang="tr-TR" dirty="0" err="1" smtClean="0"/>
              <a:t>effects</a:t>
            </a:r>
            <a:r>
              <a:rPr lang="tr-TR" dirty="0" smtClean="0"/>
              <a:t> (VFX) artist - Görsel efekt (VFX) sanatçısı</a:t>
            </a:r>
          </a:p>
        </p:txBody>
      </p:sp>
      <p:sp>
        <p:nvSpPr>
          <p:cNvPr id="8" name="2 İçerik Yer Tutucusu"/>
          <p:cNvSpPr>
            <a:spLocks noGrp="1"/>
          </p:cNvSpPr>
          <p:nvPr>
            <p:ph idx="1"/>
          </p:nvPr>
        </p:nvSpPr>
        <p:spPr>
          <a:xfrm>
            <a:off x="642910" y="1857364"/>
            <a:ext cx="8229600" cy="1328734"/>
          </a:xfrm>
        </p:spPr>
        <p:txBody>
          <a:bodyPr>
            <a:normAutofit fontScale="92500" lnSpcReduction="10000"/>
          </a:bodyPr>
          <a:lstStyle/>
          <a:p>
            <a:r>
              <a:rPr lang="tr-TR" dirty="0" smtClean="0"/>
              <a:t>Daha karmaşık sanatı mümkün kılmak için programcılar ve sanatçılar arasında bir köprü görevi görür</a:t>
            </a:r>
            <a:endParaRPr lang="tr-TR" dirty="0"/>
          </a:p>
        </p:txBody>
      </p:sp>
      <p:sp>
        <p:nvSpPr>
          <p:cNvPr id="9" name="8 Yuvarlatılmış Dikdörtgen"/>
          <p:cNvSpPr/>
          <p:nvPr/>
        </p:nvSpPr>
        <p:spPr>
          <a:xfrm>
            <a:off x="214282" y="3286124"/>
            <a:ext cx="3000396" cy="328614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Careers in VFX - ScreenSkills"/>
          <p:cNvPicPr>
            <a:picLocks noChangeAspect="1" noChangeArrowheads="1"/>
          </p:cNvPicPr>
          <p:nvPr/>
        </p:nvPicPr>
        <p:blipFill>
          <a:blip r:embed="rId2"/>
          <a:srcRect/>
          <a:stretch>
            <a:fillRect/>
          </a:stretch>
        </p:blipFill>
        <p:spPr bwMode="auto">
          <a:xfrm>
            <a:off x="0" y="3286124"/>
            <a:ext cx="3320013" cy="357187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err="1" smtClean="0">
                <a:solidFill>
                  <a:schemeClr val="bg1"/>
                </a:solidFill>
              </a:rPr>
              <a:t>Graphics</a:t>
            </a:r>
            <a:r>
              <a:rPr lang="tr-TR" sz="2800" dirty="0" smtClean="0">
                <a:solidFill>
                  <a:schemeClr val="bg1"/>
                </a:solidFill>
              </a:rPr>
              <a:t> </a:t>
            </a:r>
            <a:r>
              <a:rPr lang="tr-TR" sz="2800" dirty="0" err="1" smtClean="0">
                <a:solidFill>
                  <a:schemeClr val="bg1"/>
                </a:solidFill>
              </a:rPr>
              <a:t>programmer</a:t>
            </a:r>
            <a:r>
              <a:rPr lang="tr-TR" sz="2800" dirty="0" smtClean="0">
                <a:solidFill>
                  <a:schemeClr val="bg1"/>
                </a:solidFill>
              </a:rPr>
              <a:t> - Grafik programcısı</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r>
              <a:rPr lang="tr-TR" sz="2800" dirty="0" smtClean="0"/>
              <a:t>Bir grafik programcısı ne yapar?</a:t>
            </a:r>
          </a:p>
          <a:p>
            <a:r>
              <a:rPr lang="tr-TR" sz="2400" dirty="0" smtClean="0"/>
              <a:t> Grafik programcıları oyunun mümkün olduğu kadar iyi görünmesini sağlamaya kendilerini adamıştır. Ateşin ateşe, suyun suya, derinin de tene benzemesini isterler. </a:t>
            </a:r>
          </a:p>
          <a:p>
            <a:r>
              <a:rPr lang="tr-TR" sz="2400" dirty="0" smtClean="0"/>
              <a:t>Bu, oyunun hızını ve oynanabilirliğini etkilemeden grafikleri mümkün olduğunca ayrıntılı hale getirmek anlamına gelir.</a:t>
            </a:r>
          </a:p>
          <a:p>
            <a:r>
              <a:rPr lang="tr-TR" sz="2400" dirty="0" smtClean="0"/>
              <a:t>İşin tamamı matematik, görüntü oluşturma ve optimizasyonla ilgilidir.</a:t>
            </a:r>
            <a:endParaRPr lang="tr-TR" sz="2400" dirty="0"/>
          </a:p>
        </p:txBody>
      </p:sp>
      <p:pic>
        <p:nvPicPr>
          <p:cNvPr id="2" name="Picture 2" descr="Graphics programmer"/>
          <p:cNvPicPr>
            <a:picLocks noChangeAspect="1" noChangeArrowheads="1"/>
          </p:cNvPicPr>
          <p:nvPr/>
        </p:nvPicPr>
        <p:blipFill>
          <a:blip r:embed="rId2"/>
          <a:srcRect/>
          <a:stretch>
            <a:fillRect/>
          </a:stretch>
        </p:blipFill>
        <p:spPr bwMode="auto">
          <a:xfrm>
            <a:off x="5643570" y="0"/>
            <a:ext cx="4143372" cy="233064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Teknik sanatçı</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Teknik sanatçı ne yapar? </a:t>
            </a:r>
          </a:p>
          <a:p>
            <a:r>
              <a:rPr lang="tr-TR" sz="2400" dirty="0" smtClean="0"/>
              <a:t>Teknik sanatçılar sanatçıların işlerini kolaylaştırır. Oyunun motorlarını geliştirirler. Bir sanatçı karmaşık bir şey yaratmak isterse, bunun teknik açıdan mümkün olup olmadığını, yapmanın en iyi yolunu düşünecektir.</a:t>
            </a:r>
          </a:p>
          <a:p>
            <a:r>
              <a:rPr lang="tr-TR" sz="2400" dirty="0" smtClean="0"/>
              <a:t> </a:t>
            </a:r>
            <a:r>
              <a:rPr lang="tr-TR" sz="2400" dirty="0" smtClean="0"/>
              <a:t>Onların sorumluluğu, sanatçıların, yaptıkları sanat üretimini gerçekleştirmek için ihtiyaç duydukları tüm yazılım ve araçlara sahip olmalarını sağlamaktır.</a:t>
            </a:r>
            <a:endParaRPr lang="tr-TR" sz="2400" dirty="0" smtClean="0"/>
          </a:p>
          <a:p>
            <a:r>
              <a:rPr lang="tr-TR" sz="2400" dirty="0" smtClean="0"/>
              <a:t>Sanatçılar ve programcılar arasında köprü görevi görüyorlar.</a:t>
            </a:r>
            <a:endParaRPr lang="tr-TR" sz="2400" dirty="0"/>
          </a:p>
        </p:txBody>
      </p:sp>
      <p:pic>
        <p:nvPicPr>
          <p:cNvPr id="39938" name="Picture 2" descr="Technical artist"/>
          <p:cNvPicPr>
            <a:picLocks noChangeAspect="1" noChangeArrowheads="1"/>
          </p:cNvPicPr>
          <p:nvPr/>
        </p:nvPicPr>
        <p:blipFill>
          <a:blip r:embed="rId2"/>
          <a:srcRect/>
          <a:stretch>
            <a:fillRect/>
          </a:stretch>
        </p:blipFill>
        <p:spPr bwMode="auto">
          <a:xfrm>
            <a:off x="5929322" y="142852"/>
            <a:ext cx="3714776" cy="208956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Görsel efekt (VFX) sanatçısı</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görsel efekt (VFX) sanatçısı ne yapar? </a:t>
            </a:r>
          </a:p>
          <a:p>
            <a:r>
              <a:rPr lang="tr-TR" sz="2400" dirty="0" smtClean="0"/>
              <a:t> VFX sanatçıları oyunlara vuruş, patlama, çarpma ve çarpma efektlerini ekler. Karakter ya da nesne olmayan, hareket eden her şeyi yaratırlar. </a:t>
            </a:r>
          </a:p>
          <a:p>
            <a:r>
              <a:rPr lang="tr-TR" sz="2400" dirty="0" smtClean="0"/>
              <a:t>Toz, su, patlamalar ve süper güçler yaratırlar. kasırga gibi çarpıcı veya yavaş hareket eden bulutlar gibi</a:t>
            </a:r>
            <a:endParaRPr lang="tr-TR" sz="2400" dirty="0"/>
          </a:p>
        </p:txBody>
      </p:sp>
      <p:pic>
        <p:nvPicPr>
          <p:cNvPr id="40962" name="Picture 2" descr="Visual effects (VFX) artist"/>
          <p:cNvPicPr>
            <a:picLocks noChangeAspect="1" noChangeArrowheads="1"/>
          </p:cNvPicPr>
          <p:nvPr/>
        </p:nvPicPr>
        <p:blipFill>
          <a:blip r:embed="rId2"/>
          <a:srcRect/>
          <a:stretch>
            <a:fillRect/>
          </a:stretch>
        </p:blipFill>
        <p:spPr bwMode="auto">
          <a:xfrm>
            <a:off x="5357818" y="0"/>
            <a:ext cx="4429156" cy="2491401"/>
          </a:xfrm>
          <a:prstGeom prst="rect">
            <a:avLst/>
          </a:prstGeom>
          <a:noFill/>
        </p:spPr>
      </p:pic>
      <p:pic>
        <p:nvPicPr>
          <p:cNvPr id="1028" name="Picture 4" descr="C:\Users\PC\Desktop\ue4-vfx.gif"/>
          <p:cNvPicPr>
            <a:picLocks noChangeAspect="1" noChangeArrowheads="1" noCrop="1"/>
          </p:cNvPicPr>
          <p:nvPr/>
        </p:nvPicPr>
        <p:blipFill>
          <a:blip r:embed="rId3"/>
          <a:srcRect/>
          <a:stretch>
            <a:fillRect/>
          </a:stretch>
        </p:blipFill>
        <p:spPr bwMode="auto">
          <a:xfrm>
            <a:off x="2428860" y="4417939"/>
            <a:ext cx="3714776" cy="234970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Görsel efekt (VFX) sanatçısı</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962" name="Picture 2" descr="Visual effects (VFX) artist"/>
          <p:cNvPicPr>
            <a:picLocks noChangeAspect="1" noChangeArrowheads="1"/>
          </p:cNvPicPr>
          <p:nvPr/>
        </p:nvPicPr>
        <p:blipFill>
          <a:blip r:embed="rId3"/>
          <a:srcRect/>
          <a:stretch>
            <a:fillRect/>
          </a:stretch>
        </p:blipFill>
        <p:spPr bwMode="auto">
          <a:xfrm>
            <a:off x="5357818" y="0"/>
            <a:ext cx="4429156" cy="2491401"/>
          </a:xfrm>
          <a:prstGeom prst="rect">
            <a:avLst/>
          </a:prstGeom>
          <a:noFill/>
        </p:spPr>
      </p:pic>
      <p:pic>
        <p:nvPicPr>
          <p:cNvPr id="12" name="book3 10sec.mp4">
            <a:hlinkClick r:id="" action="ppaction://media"/>
          </p:cNvPr>
          <p:cNvPicPr>
            <a:picLocks noRot="1" noChangeAspect="1"/>
          </p:cNvPicPr>
          <p:nvPr>
            <a:videoFile r:link="rId1"/>
          </p:nvPr>
        </p:nvPicPr>
        <p:blipFill>
          <a:blip r:embed="rId4"/>
          <a:stretch>
            <a:fillRect/>
          </a:stretch>
        </p:blipFill>
        <p:spPr>
          <a:xfrm>
            <a:off x="1142976" y="2143116"/>
            <a:ext cx="6000792" cy="45005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Dikdörtgen"/>
          <p:cNvSpPr/>
          <p:nvPr/>
        </p:nvSpPr>
        <p:spPr>
          <a:xfrm>
            <a:off x="2357422" y="714356"/>
            <a:ext cx="3469219" cy="707886"/>
          </a:xfrm>
          <a:prstGeom prst="rect">
            <a:avLst/>
          </a:prstGeom>
        </p:spPr>
        <p:txBody>
          <a:bodyPr wrap="none">
            <a:spAutoFit/>
          </a:bodyPr>
          <a:lstStyle/>
          <a:p>
            <a:r>
              <a:rPr lang="tr-TR" sz="4000" dirty="0" smtClean="0">
                <a:solidFill>
                  <a:schemeClr val="bg1"/>
                </a:solidFill>
              </a:rPr>
              <a:t>Ses Departmanı</a:t>
            </a:r>
            <a:endParaRPr lang="tr-TR" sz="4000" dirty="0">
              <a:solidFill>
                <a:schemeClr val="bg1"/>
              </a:solidFill>
            </a:endParaRPr>
          </a:p>
        </p:txBody>
      </p:sp>
      <p:sp>
        <p:nvSpPr>
          <p:cNvPr id="6" name="5 Dikdörtgen"/>
          <p:cNvSpPr/>
          <p:nvPr/>
        </p:nvSpPr>
        <p:spPr>
          <a:xfrm>
            <a:off x="3857620" y="3214686"/>
            <a:ext cx="4643470" cy="1200329"/>
          </a:xfrm>
          <a:prstGeom prst="rect">
            <a:avLst/>
          </a:prstGeom>
        </p:spPr>
        <p:txBody>
          <a:bodyPr wrap="square">
            <a:spAutoFit/>
          </a:bodyPr>
          <a:lstStyle/>
          <a:p>
            <a:pPr>
              <a:buFont typeface="Arial" pitchFamily="34" charset="0"/>
              <a:buChar char="•"/>
            </a:pPr>
            <a:r>
              <a:rPr lang="en-US" dirty="0" smtClean="0"/>
              <a:t>Audio programmer</a:t>
            </a:r>
            <a:r>
              <a:rPr lang="tr-TR" dirty="0" smtClean="0"/>
              <a:t> Ses programcısı</a:t>
            </a:r>
            <a:endParaRPr lang="en-US" dirty="0" smtClean="0"/>
          </a:p>
          <a:p>
            <a:pPr>
              <a:buFont typeface="Arial" pitchFamily="34" charset="0"/>
              <a:buChar char="•"/>
            </a:pPr>
            <a:r>
              <a:rPr lang="en-US" dirty="0" smtClean="0"/>
              <a:t>Music composer</a:t>
            </a:r>
            <a:r>
              <a:rPr lang="tr-TR" dirty="0" smtClean="0"/>
              <a:t>  Müzik bestecisi</a:t>
            </a:r>
            <a:endParaRPr lang="en-US" dirty="0" smtClean="0"/>
          </a:p>
          <a:p>
            <a:pPr>
              <a:buFont typeface="Arial" pitchFamily="34" charset="0"/>
              <a:buChar char="•"/>
            </a:pPr>
            <a:r>
              <a:rPr lang="en-US" dirty="0" smtClean="0"/>
              <a:t>Sound designer (Games)</a:t>
            </a:r>
            <a:r>
              <a:rPr lang="tr-TR" dirty="0" smtClean="0"/>
              <a:t> Ses tasarımcısı (Oyunlar)</a:t>
            </a:r>
          </a:p>
        </p:txBody>
      </p:sp>
      <p:sp>
        <p:nvSpPr>
          <p:cNvPr id="8" name="2 İçerik Yer Tutucusu"/>
          <p:cNvSpPr>
            <a:spLocks noGrp="1"/>
          </p:cNvSpPr>
          <p:nvPr>
            <p:ph idx="1"/>
          </p:nvPr>
        </p:nvSpPr>
        <p:spPr>
          <a:xfrm>
            <a:off x="642910" y="1857364"/>
            <a:ext cx="8229600" cy="1328734"/>
          </a:xfrm>
        </p:spPr>
        <p:txBody>
          <a:bodyPr>
            <a:normAutofit/>
          </a:bodyPr>
          <a:lstStyle/>
          <a:p>
            <a:r>
              <a:rPr lang="tr-TR" dirty="0" smtClean="0"/>
              <a:t>Müziği besteler ve ses efektlerini oluşturur, bunları oyuna entegre eder</a:t>
            </a:r>
            <a:endParaRPr lang="tr-TR" dirty="0"/>
          </a:p>
        </p:txBody>
      </p:sp>
      <p:sp>
        <p:nvSpPr>
          <p:cNvPr id="9" name="8 Yuvarlatılmış Dikdörtgen"/>
          <p:cNvSpPr/>
          <p:nvPr/>
        </p:nvSpPr>
        <p:spPr>
          <a:xfrm>
            <a:off x="214282" y="3286124"/>
            <a:ext cx="3000396" cy="328614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986" name="Picture 2" descr="Sound mixer (also known as sound recordist) in the film and TV drama  industries - ScreenSkills"/>
          <p:cNvPicPr>
            <a:picLocks noChangeAspect="1" noChangeArrowheads="1"/>
          </p:cNvPicPr>
          <p:nvPr/>
        </p:nvPicPr>
        <p:blipFill>
          <a:blip r:embed="rId2"/>
          <a:srcRect/>
          <a:stretch>
            <a:fillRect/>
          </a:stretch>
        </p:blipFill>
        <p:spPr bwMode="auto">
          <a:xfrm>
            <a:off x="-928726" y="3429000"/>
            <a:ext cx="5334000" cy="300037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Ses programcısı</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ses programcısı ne yapar? </a:t>
            </a:r>
          </a:p>
          <a:p>
            <a:r>
              <a:rPr lang="tr-TR" sz="2400" dirty="0" smtClean="0"/>
              <a:t>Ses programcıları, ses ve müziği video oyun motorlarına uygulama konusunda uzmanlaşmış yetenekli kodlayıcılardır.</a:t>
            </a:r>
          </a:p>
          <a:p>
            <a:r>
              <a:rPr lang="tr-TR" sz="2400" dirty="0" smtClean="0"/>
              <a:t>Ses </a:t>
            </a:r>
            <a:r>
              <a:rPr lang="tr-TR" sz="2400" dirty="0" smtClean="0"/>
              <a:t>programcıları, oyunların harika ses çıkarmasını sağlayan kodu yazar. Bir oyunun sesi, hem ses efektleri hem de müzik, oyun deneyiminin ayrılmaz bir parçasıdır. </a:t>
            </a:r>
            <a:endParaRPr lang="tr-TR" sz="2400" dirty="0" smtClean="0"/>
          </a:p>
          <a:p>
            <a:r>
              <a:rPr lang="tr-TR" sz="2400" dirty="0" smtClean="0"/>
              <a:t>Ses </a:t>
            </a:r>
            <a:r>
              <a:rPr lang="tr-TR" sz="2400" dirty="0" smtClean="0"/>
              <a:t>programcıları, ses seviyesi gibi işlevleri belirleyen ve silah sesi, ayak sesleri gibi efektlerin oyuncunun eylemleri tarafından tetiklenmesini mümkün kılan komut dosyasını yazar. Ayrıca ses dosyalarını oyuna entegre eden yazılımın geliştirilmesinden de sorumludurlar. </a:t>
            </a:r>
          </a:p>
        </p:txBody>
      </p:sp>
      <p:pic>
        <p:nvPicPr>
          <p:cNvPr id="46082" name="Picture 2" descr="Audio programmer"/>
          <p:cNvPicPr>
            <a:picLocks noChangeAspect="1" noChangeArrowheads="1"/>
          </p:cNvPicPr>
          <p:nvPr/>
        </p:nvPicPr>
        <p:blipFill>
          <a:blip r:embed="rId2"/>
          <a:srcRect/>
          <a:stretch>
            <a:fillRect/>
          </a:stretch>
        </p:blipFill>
        <p:spPr bwMode="auto">
          <a:xfrm>
            <a:off x="5500694" y="0"/>
            <a:ext cx="4214842" cy="237084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Konsept sanatçısı</a:t>
            </a:r>
            <a:br>
              <a:rPr lang="tr-TR" sz="2800" dirty="0" smtClean="0">
                <a:solidFill>
                  <a:schemeClr val="bg1"/>
                </a:solidFill>
              </a:rPr>
            </a:br>
            <a:r>
              <a:rPr lang="tr-TR" sz="2800" dirty="0" smtClean="0">
                <a:solidFill>
                  <a:schemeClr val="bg1"/>
                </a:solidFill>
              </a:rPr>
              <a:t>(2D artist)</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714348" y="2000240"/>
            <a:ext cx="8229600" cy="4525963"/>
          </a:xfrm>
        </p:spPr>
        <p:txBody>
          <a:bodyPr>
            <a:normAutofit/>
          </a:bodyPr>
          <a:lstStyle/>
          <a:p>
            <a:pPr>
              <a:buNone/>
            </a:pPr>
            <a:r>
              <a:rPr lang="tr-TR" dirty="0" smtClean="0"/>
              <a:t>Konsept sanatçısı ne yapar? </a:t>
            </a:r>
          </a:p>
          <a:p>
            <a:r>
              <a:rPr lang="tr-TR" sz="2800" dirty="0" smtClean="0"/>
              <a:t>Konsept sanatçıları bir oyunun tarzından ve görünümünden sorumludur. Ortamları, düşmanları ve oyuncu karakterlerini ilk çizenler onlardır.</a:t>
            </a:r>
          </a:p>
          <a:p>
            <a:r>
              <a:rPr lang="tr-TR" sz="2800" dirty="0" smtClean="0"/>
              <a:t>Konsept sanatçısının çizimleri, tüm çizimlerin başlangıç ​​noktası ve pazarlama planlarının önemli bir parçası olduğundan oyunun gelişiminin hayati bir parçasıdır.</a:t>
            </a:r>
            <a:endParaRPr lang="tr-TR" sz="2800" dirty="0"/>
          </a:p>
        </p:txBody>
      </p:sp>
      <p:pic>
        <p:nvPicPr>
          <p:cNvPr id="35842" name="Picture 2" descr="Concept artist (Games)"/>
          <p:cNvPicPr>
            <a:picLocks noChangeAspect="1" noChangeArrowheads="1"/>
          </p:cNvPicPr>
          <p:nvPr/>
        </p:nvPicPr>
        <p:blipFill>
          <a:blip r:embed="rId3"/>
          <a:srcRect/>
          <a:stretch>
            <a:fillRect/>
          </a:stretch>
        </p:blipFill>
        <p:spPr bwMode="auto">
          <a:xfrm>
            <a:off x="5072066" y="-214338"/>
            <a:ext cx="3810025" cy="2143140"/>
          </a:xfrm>
          <a:prstGeom prst="rect">
            <a:avLst/>
          </a:prstGeom>
          <a:noFill/>
        </p:spPr>
      </p:pic>
      <p:sp>
        <p:nvSpPr>
          <p:cNvPr id="11" name="10 Dikdörtgen"/>
          <p:cNvSpPr/>
          <p:nvPr/>
        </p:nvSpPr>
        <p:spPr>
          <a:xfrm>
            <a:off x="1000100" y="5786454"/>
            <a:ext cx="6000792" cy="646331"/>
          </a:xfrm>
          <a:prstGeom prst="rect">
            <a:avLst/>
          </a:prstGeom>
        </p:spPr>
        <p:txBody>
          <a:bodyPr wrap="square">
            <a:spAutoFit/>
          </a:bodyPr>
          <a:lstStyle/>
          <a:p>
            <a:r>
              <a:rPr lang="tr-TR" dirty="0" smtClean="0">
                <a:hlinkClick r:id="rId4"/>
              </a:rPr>
              <a:t>https://</a:t>
            </a:r>
            <a:r>
              <a:rPr lang="tr-TR" dirty="0" smtClean="0">
                <a:hlinkClick r:id="rId4"/>
              </a:rPr>
              <a:t>www.youtube.com/watch?v=PZjbqrQ5f5k</a:t>
            </a:r>
            <a:endParaRPr lang="tr-TR" dirty="0" smtClean="0"/>
          </a:p>
          <a:p>
            <a:endParaRPr lang="tr-T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Müzik bestecisi</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oyun müziği bestecisi ne yapar? </a:t>
            </a:r>
          </a:p>
          <a:p>
            <a:r>
              <a:rPr lang="tr-TR" sz="2400" dirty="0" smtClean="0"/>
              <a:t>Oyun müziği bestecileri oyuna ruh hali ve heyecan katar. Oyunun tema melodisini yazarlar. </a:t>
            </a:r>
          </a:p>
          <a:p>
            <a:r>
              <a:rPr lang="tr-TR" sz="2400" dirty="0" smtClean="0"/>
              <a:t>Yaklaşan tehlikeyi işaret eden, bir sahnenin sonunu kutlayan veya belirli bir karakterin yaklaştığını belirten müziği besteleyerek derinlik ve renk katarlar. </a:t>
            </a:r>
          </a:p>
          <a:p>
            <a:r>
              <a:rPr lang="tr-TR" sz="2400" dirty="0" smtClean="0"/>
              <a:t>Müzik bestecileri iyi müzisyenler olmanın yanı sıra oynanışı da anlarlar. </a:t>
            </a:r>
            <a:endParaRPr lang="tr-TR" sz="2400" dirty="0"/>
          </a:p>
        </p:txBody>
      </p:sp>
      <p:pic>
        <p:nvPicPr>
          <p:cNvPr id="45058" name="Picture 2" descr="Music composer"/>
          <p:cNvPicPr>
            <a:picLocks noChangeAspect="1" noChangeArrowheads="1"/>
          </p:cNvPicPr>
          <p:nvPr/>
        </p:nvPicPr>
        <p:blipFill>
          <a:blip r:embed="rId2"/>
          <a:srcRect/>
          <a:stretch>
            <a:fillRect/>
          </a:stretch>
        </p:blipFill>
        <p:spPr bwMode="auto">
          <a:xfrm>
            <a:off x="5715008" y="142852"/>
            <a:ext cx="3929090" cy="221011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Müzik bestecisi</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5058" name="Picture 2" descr="Music composer"/>
          <p:cNvPicPr>
            <a:picLocks noChangeAspect="1" noChangeArrowheads="1"/>
          </p:cNvPicPr>
          <p:nvPr/>
        </p:nvPicPr>
        <p:blipFill>
          <a:blip r:embed="rId2"/>
          <a:srcRect/>
          <a:stretch>
            <a:fillRect/>
          </a:stretch>
        </p:blipFill>
        <p:spPr bwMode="auto">
          <a:xfrm>
            <a:off x="5715008" y="142852"/>
            <a:ext cx="3929090" cy="2210114"/>
          </a:xfrm>
          <a:prstGeom prst="rect">
            <a:avLst/>
          </a:prstGeom>
          <a:noFill/>
        </p:spPr>
      </p:pic>
      <p:sp>
        <p:nvSpPr>
          <p:cNvPr id="12" name="11 Dikdörtgen"/>
          <p:cNvSpPr/>
          <p:nvPr/>
        </p:nvSpPr>
        <p:spPr>
          <a:xfrm>
            <a:off x="928662" y="2071678"/>
            <a:ext cx="1718227" cy="369332"/>
          </a:xfrm>
          <a:prstGeom prst="rect">
            <a:avLst/>
          </a:prstGeom>
        </p:spPr>
        <p:txBody>
          <a:bodyPr wrap="none">
            <a:spAutoFit/>
          </a:bodyPr>
          <a:lstStyle/>
          <a:p>
            <a:r>
              <a:rPr lang="tr-TR" dirty="0" err="1" smtClean="0"/>
              <a:t>Nobuo</a:t>
            </a:r>
            <a:r>
              <a:rPr lang="tr-TR" dirty="0" smtClean="0"/>
              <a:t> </a:t>
            </a:r>
            <a:r>
              <a:rPr lang="tr-TR" dirty="0" err="1" smtClean="0"/>
              <a:t>Uematsu</a:t>
            </a:r>
            <a:endParaRPr lang="tr-TR" dirty="0"/>
          </a:p>
        </p:txBody>
      </p:sp>
      <p:pic>
        <p:nvPicPr>
          <p:cNvPr id="54276" name="Picture 4" descr="Nobuo Uematsu | Spotify"/>
          <p:cNvPicPr>
            <a:picLocks noChangeAspect="1" noChangeArrowheads="1"/>
          </p:cNvPicPr>
          <p:nvPr/>
        </p:nvPicPr>
        <p:blipFill>
          <a:blip r:embed="rId3"/>
          <a:srcRect/>
          <a:stretch>
            <a:fillRect/>
          </a:stretch>
        </p:blipFill>
        <p:spPr bwMode="auto">
          <a:xfrm>
            <a:off x="4929190" y="2714620"/>
            <a:ext cx="2286016" cy="3010392"/>
          </a:xfrm>
          <a:prstGeom prst="rect">
            <a:avLst/>
          </a:prstGeom>
          <a:noFill/>
        </p:spPr>
      </p:pic>
      <p:pic>
        <p:nvPicPr>
          <p:cNvPr id="54278" name="Picture 6" descr="Nobuo Uematsu – Final Fantasy VI Piano Collections (2001, CD) - Discogs"/>
          <p:cNvPicPr>
            <a:picLocks noChangeAspect="1" noChangeArrowheads="1"/>
          </p:cNvPicPr>
          <p:nvPr/>
        </p:nvPicPr>
        <p:blipFill>
          <a:blip r:embed="rId4"/>
          <a:srcRect/>
          <a:stretch>
            <a:fillRect/>
          </a:stretch>
        </p:blipFill>
        <p:spPr bwMode="auto">
          <a:xfrm>
            <a:off x="857224" y="2643182"/>
            <a:ext cx="3456446" cy="3048012"/>
          </a:xfrm>
          <a:prstGeom prst="rect">
            <a:avLst/>
          </a:prstGeom>
          <a:noFill/>
        </p:spPr>
      </p:pic>
      <p:sp>
        <p:nvSpPr>
          <p:cNvPr id="14" name="13 Dikdörtgen"/>
          <p:cNvSpPr/>
          <p:nvPr/>
        </p:nvSpPr>
        <p:spPr>
          <a:xfrm>
            <a:off x="428596" y="5715016"/>
            <a:ext cx="2771464" cy="369332"/>
          </a:xfrm>
          <a:prstGeom prst="rect">
            <a:avLst/>
          </a:prstGeom>
        </p:spPr>
        <p:txBody>
          <a:bodyPr wrap="none">
            <a:spAutoFit/>
          </a:bodyPr>
          <a:lstStyle/>
          <a:p>
            <a:r>
              <a:rPr lang="tr-TR" b="1" dirty="0" err="1" smtClean="0"/>
              <a:t>Zanarkand</a:t>
            </a:r>
            <a:r>
              <a:rPr lang="tr-TR" b="1" dirty="0" smtClean="0"/>
              <a:t> (final </a:t>
            </a:r>
            <a:r>
              <a:rPr lang="tr-TR" b="1" dirty="0" err="1" smtClean="0"/>
              <a:t>Fantasy</a:t>
            </a:r>
            <a:r>
              <a:rPr lang="tr-TR" b="1" dirty="0" smtClean="0"/>
              <a:t> X)</a:t>
            </a:r>
            <a:endParaRPr lang="tr-TR" b="1" dirty="0"/>
          </a:p>
        </p:txBody>
      </p:sp>
      <p:sp>
        <p:nvSpPr>
          <p:cNvPr id="15" name="14 Dikdörtgen"/>
          <p:cNvSpPr/>
          <p:nvPr/>
        </p:nvSpPr>
        <p:spPr>
          <a:xfrm>
            <a:off x="428596" y="6072206"/>
            <a:ext cx="4929222" cy="646331"/>
          </a:xfrm>
          <a:prstGeom prst="rect">
            <a:avLst/>
          </a:prstGeom>
        </p:spPr>
        <p:txBody>
          <a:bodyPr wrap="square">
            <a:spAutoFit/>
          </a:bodyPr>
          <a:lstStyle/>
          <a:p>
            <a:r>
              <a:rPr lang="tr-TR" dirty="0" smtClean="0">
                <a:hlinkClick r:id="rId5"/>
              </a:rPr>
              <a:t>https://www.youtube.com/watch?v=4pzxfgzhOvE</a:t>
            </a:r>
            <a:endParaRPr lang="tr-TR" dirty="0" smtClean="0"/>
          </a:p>
          <a:p>
            <a:endParaRPr lang="tr-T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Müzik bestecisi</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5058" name="Picture 2" descr="Music composer"/>
          <p:cNvPicPr>
            <a:picLocks noChangeAspect="1" noChangeArrowheads="1"/>
          </p:cNvPicPr>
          <p:nvPr/>
        </p:nvPicPr>
        <p:blipFill>
          <a:blip r:embed="rId2"/>
          <a:srcRect/>
          <a:stretch>
            <a:fillRect/>
          </a:stretch>
        </p:blipFill>
        <p:spPr bwMode="auto">
          <a:xfrm>
            <a:off x="5715008" y="142852"/>
            <a:ext cx="3929090" cy="2210114"/>
          </a:xfrm>
          <a:prstGeom prst="rect">
            <a:avLst/>
          </a:prstGeom>
          <a:noFill/>
        </p:spPr>
      </p:pic>
      <p:sp>
        <p:nvSpPr>
          <p:cNvPr id="12" name="11 Dikdörtgen"/>
          <p:cNvSpPr/>
          <p:nvPr/>
        </p:nvSpPr>
        <p:spPr>
          <a:xfrm>
            <a:off x="928662" y="2071678"/>
            <a:ext cx="1444306" cy="369332"/>
          </a:xfrm>
          <a:prstGeom prst="rect">
            <a:avLst/>
          </a:prstGeom>
        </p:spPr>
        <p:txBody>
          <a:bodyPr wrap="none">
            <a:spAutoFit/>
          </a:bodyPr>
          <a:lstStyle/>
          <a:p>
            <a:r>
              <a:rPr lang="tr-TR" b="1" dirty="0" err="1" smtClean="0"/>
              <a:t>Jeremy</a:t>
            </a:r>
            <a:r>
              <a:rPr lang="tr-TR" b="1" dirty="0" smtClean="0"/>
              <a:t> </a:t>
            </a:r>
            <a:r>
              <a:rPr lang="tr-TR" b="1" dirty="0" err="1" smtClean="0"/>
              <a:t>Soule</a:t>
            </a:r>
            <a:endParaRPr lang="tr-TR" b="1" dirty="0"/>
          </a:p>
        </p:txBody>
      </p:sp>
      <p:sp>
        <p:nvSpPr>
          <p:cNvPr id="14" name="13 Dikdörtgen"/>
          <p:cNvSpPr/>
          <p:nvPr/>
        </p:nvSpPr>
        <p:spPr>
          <a:xfrm>
            <a:off x="428596" y="5715016"/>
            <a:ext cx="1326710" cy="369332"/>
          </a:xfrm>
          <a:prstGeom prst="rect">
            <a:avLst/>
          </a:prstGeom>
        </p:spPr>
        <p:txBody>
          <a:bodyPr wrap="none">
            <a:spAutoFit/>
          </a:bodyPr>
          <a:lstStyle/>
          <a:p>
            <a:r>
              <a:rPr lang="tr-TR" b="1" dirty="0" err="1" smtClean="0"/>
              <a:t>Dragonborn</a:t>
            </a:r>
            <a:endParaRPr lang="tr-TR" b="1" dirty="0"/>
          </a:p>
        </p:txBody>
      </p:sp>
      <p:sp>
        <p:nvSpPr>
          <p:cNvPr id="15" name="14 Dikdörtgen"/>
          <p:cNvSpPr/>
          <p:nvPr/>
        </p:nvSpPr>
        <p:spPr>
          <a:xfrm>
            <a:off x="428596" y="6072206"/>
            <a:ext cx="4929222" cy="646331"/>
          </a:xfrm>
          <a:prstGeom prst="rect">
            <a:avLst/>
          </a:prstGeom>
        </p:spPr>
        <p:txBody>
          <a:bodyPr wrap="square">
            <a:spAutoFit/>
          </a:bodyPr>
          <a:lstStyle/>
          <a:p>
            <a:r>
              <a:rPr lang="tr-TR" dirty="0" smtClean="0">
                <a:hlinkClick r:id="rId3"/>
              </a:rPr>
              <a:t>https://www.youtube.com/watch?v=6fILxnBH1Tg</a:t>
            </a:r>
            <a:endParaRPr lang="tr-TR" dirty="0" smtClean="0"/>
          </a:p>
          <a:p>
            <a:endParaRPr lang="tr-TR" dirty="0"/>
          </a:p>
        </p:txBody>
      </p:sp>
      <p:pic>
        <p:nvPicPr>
          <p:cNvPr id="55298" name="Picture 2" descr="https://hellomusictheory.com/wp-content/uploads/2021/09/Jeremy-Soule.jpeg"/>
          <p:cNvPicPr>
            <a:picLocks noChangeAspect="1" noChangeArrowheads="1"/>
          </p:cNvPicPr>
          <p:nvPr/>
        </p:nvPicPr>
        <p:blipFill>
          <a:blip r:embed="rId4"/>
          <a:srcRect/>
          <a:stretch>
            <a:fillRect/>
          </a:stretch>
        </p:blipFill>
        <p:spPr bwMode="auto">
          <a:xfrm>
            <a:off x="4214810" y="2500306"/>
            <a:ext cx="2928958" cy="3104696"/>
          </a:xfrm>
          <a:prstGeom prst="rect">
            <a:avLst/>
          </a:prstGeom>
          <a:noFill/>
        </p:spPr>
      </p:pic>
      <p:pic>
        <p:nvPicPr>
          <p:cNvPr id="55300" name="Picture 4" descr="Jeremy Soule - Skyrim Collector's Edition, Soundtrack - Amazon.com Music"/>
          <p:cNvPicPr>
            <a:picLocks noChangeAspect="1" noChangeArrowheads="1"/>
          </p:cNvPicPr>
          <p:nvPr/>
        </p:nvPicPr>
        <p:blipFill>
          <a:blip r:embed="rId5"/>
          <a:srcRect/>
          <a:stretch>
            <a:fillRect/>
          </a:stretch>
        </p:blipFill>
        <p:spPr bwMode="auto">
          <a:xfrm>
            <a:off x="571472" y="2428868"/>
            <a:ext cx="3214710" cy="321471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Müzik bestecisi</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5058" name="Picture 2" descr="Music composer"/>
          <p:cNvPicPr>
            <a:picLocks noChangeAspect="1" noChangeArrowheads="1"/>
          </p:cNvPicPr>
          <p:nvPr/>
        </p:nvPicPr>
        <p:blipFill>
          <a:blip r:embed="rId2"/>
          <a:srcRect/>
          <a:stretch>
            <a:fillRect/>
          </a:stretch>
        </p:blipFill>
        <p:spPr bwMode="auto">
          <a:xfrm>
            <a:off x="5715008" y="142852"/>
            <a:ext cx="3929090" cy="2210114"/>
          </a:xfrm>
          <a:prstGeom prst="rect">
            <a:avLst/>
          </a:prstGeom>
          <a:noFill/>
        </p:spPr>
      </p:pic>
      <p:sp>
        <p:nvSpPr>
          <p:cNvPr id="12" name="11 Dikdörtgen"/>
          <p:cNvSpPr/>
          <p:nvPr/>
        </p:nvSpPr>
        <p:spPr>
          <a:xfrm>
            <a:off x="928662" y="2071678"/>
            <a:ext cx="1268874" cy="369332"/>
          </a:xfrm>
          <a:prstGeom prst="rect">
            <a:avLst/>
          </a:prstGeom>
        </p:spPr>
        <p:txBody>
          <a:bodyPr wrap="none">
            <a:spAutoFit/>
          </a:bodyPr>
          <a:lstStyle/>
          <a:p>
            <a:r>
              <a:rPr lang="tr-TR" b="1" dirty="0" smtClean="0"/>
              <a:t> </a:t>
            </a:r>
            <a:r>
              <a:rPr lang="tr-TR" b="1" dirty="0" err="1" smtClean="0"/>
              <a:t>Koji</a:t>
            </a:r>
            <a:r>
              <a:rPr lang="tr-TR" b="1" dirty="0" smtClean="0"/>
              <a:t> </a:t>
            </a:r>
            <a:r>
              <a:rPr lang="tr-TR" b="1" dirty="0" err="1" smtClean="0"/>
              <a:t>Kondo</a:t>
            </a:r>
            <a:endParaRPr lang="tr-TR" b="1" dirty="0"/>
          </a:p>
        </p:txBody>
      </p:sp>
      <p:sp>
        <p:nvSpPr>
          <p:cNvPr id="14" name="13 Dikdörtgen"/>
          <p:cNvSpPr/>
          <p:nvPr/>
        </p:nvSpPr>
        <p:spPr>
          <a:xfrm>
            <a:off x="428596" y="5715016"/>
            <a:ext cx="2451890" cy="369332"/>
          </a:xfrm>
          <a:prstGeom prst="rect">
            <a:avLst/>
          </a:prstGeom>
        </p:spPr>
        <p:txBody>
          <a:bodyPr wrap="none">
            <a:spAutoFit/>
          </a:bodyPr>
          <a:lstStyle/>
          <a:p>
            <a:r>
              <a:rPr lang="it-IT" b="1" smtClean="0"/>
              <a:t>Super </a:t>
            </a:r>
            <a:r>
              <a:rPr lang="it-IT" b="1" dirty="0" smtClean="0"/>
              <a:t>Mario Koji Kondo</a:t>
            </a:r>
            <a:endParaRPr lang="it-IT" b="1" dirty="0"/>
          </a:p>
        </p:txBody>
      </p:sp>
      <p:sp>
        <p:nvSpPr>
          <p:cNvPr id="15" name="14 Dikdörtgen"/>
          <p:cNvSpPr/>
          <p:nvPr/>
        </p:nvSpPr>
        <p:spPr>
          <a:xfrm>
            <a:off x="428596" y="6072206"/>
            <a:ext cx="5715040" cy="646331"/>
          </a:xfrm>
          <a:prstGeom prst="rect">
            <a:avLst/>
          </a:prstGeom>
        </p:spPr>
        <p:txBody>
          <a:bodyPr wrap="square">
            <a:spAutoFit/>
          </a:bodyPr>
          <a:lstStyle/>
          <a:p>
            <a:r>
              <a:rPr lang="tr-TR" dirty="0" smtClean="0">
                <a:hlinkClick r:id="rId3"/>
              </a:rPr>
              <a:t>https://www.youtube.com/watch?v=QKap57-TTwQ</a:t>
            </a:r>
            <a:endParaRPr lang="tr-TR" dirty="0" smtClean="0"/>
          </a:p>
          <a:p>
            <a:endParaRPr lang="tr-TR" dirty="0"/>
          </a:p>
        </p:txBody>
      </p:sp>
      <p:pic>
        <p:nvPicPr>
          <p:cNvPr id="56322" name="Picture 2" descr="https://hellomusictheory.com/wp-content/uploads/2021/09/Koji-Kondo-675x1024.jpeg"/>
          <p:cNvPicPr>
            <a:picLocks noChangeAspect="1" noChangeArrowheads="1"/>
          </p:cNvPicPr>
          <p:nvPr/>
        </p:nvPicPr>
        <p:blipFill>
          <a:blip r:embed="rId4"/>
          <a:srcRect/>
          <a:stretch>
            <a:fillRect/>
          </a:stretch>
        </p:blipFill>
        <p:spPr bwMode="auto">
          <a:xfrm>
            <a:off x="4500562" y="2500306"/>
            <a:ext cx="1977800" cy="3000396"/>
          </a:xfrm>
          <a:prstGeom prst="rect">
            <a:avLst/>
          </a:prstGeom>
          <a:noFill/>
        </p:spPr>
      </p:pic>
      <p:pic>
        <p:nvPicPr>
          <p:cNvPr id="56324" name="Picture 4" descr="The official home of Super Mario™ – Home"/>
          <p:cNvPicPr>
            <a:picLocks noChangeAspect="1" noChangeArrowheads="1"/>
          </p:cNvPicPr>
          <p:nvPr/>
        </p:nvPicPr>
        <p:blipFill>
          <a:blip r:embed="rId5"/>
          <a:srcRect/>
          <a:stretch>
            <a:fillRect/>
          </a:stretch>
        </p:blipFill>
        <p:spPr bwMode="auto">
          <a:xfrm>
            <a:off x="1000100" y="2428868"/>
            <a:ext cx="2643206" cy="311402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en-US" sz="2800" dirty="0" smtClean="0">
                <a:solidFill>
                  <a:schemeClr val="bg1"/>
                </a:solidFill>
              </a:rPr>
              <a:t>Sound designer </a:t>
            </a:r>
            <a:r>
              <a:rPr lang="tr-TR" sz="2800" dirty="0" smtClean="0">
                <a:solidFill>
                  <a:schemeClr val="bg1"/>
                </a:solidFill>
              </a:rPr>
              <a:t>-Ses tasarımcısı </a:t>
            </a: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29600" cy="4525963"/>
          </a:xfrm>
        </p:spPr>
        <p:txBody>
          <a:bodyPr>
            <a:noAutofit/>
          </a:bodyPr>
          <a:lstStyle/>
          <a:p>
            <a:pPr>
              <a:buNone/>
            </a:pPr>
            <a:r>
              <a:rPr lang="tr-TR" sz="2800" dirty="0" smtClean="0"/>
              <a:t>Bir oyunun ses tasarımcısı ne yapar? </a:t>
            </a:r>
          </a:p>
          <a:p>
            <a:r>
              <a:rPr lang="tr-TR" sz="2800" dirty="0" smtClean="0"/>
              <a:t>Ses tasarımcıları bir oyunun müziğini yaratır. Buna müzik ve silah sesleri, ayak sesleri, çarpmalar, tezahüratlar, şiddetli yağmur gibi  ses efektleri de dahildir. </a:t>
            </a:r>
          </a:p>
          <a:p>
            <a:r>
              <a:rPr lang="tr-TR" sz="2800" dirty="0" smtClean="0"/>
              <a:t>Ruh hali, tempo ve duygusal derinlik ekleyerek oyunu daha heyecanlı hale getirirler. </a:t>
            </a:r>
          </a:p>
          <a:p>
            <a:r>
              <a:rPr lang="tr-TR" sz="2800" dirty="0" smtClean="0"/>
              <a:t>Bir besteciyle, oyuncularla çalışabilirler ya da dışarı çıkıp ses kaydedebilirler. </a:t>
            </a:r>
          </a:p>
        </p:txBody>
      </p:sp>
      <p:pic>
        <p:nvPicPr>
          <p:cNvPr id="44034" name="Picture 2" descr="Sound designer (Games)"/>
          <p:cNvPicPr>
            <a:picLocks noChangeAspect="1" noChangeArrowheads="1"/>
          </p:cNvPicPr>
          <p:nvPr/>
        </p:nvPicPr>
        <p:blipFill>
          <a:blip r:embed="rId2"/>
          <a:srcRect/>
          <a:stretch>
            <a:fillRect/>
          </a:stretch>
        </p:blipFill>
        <p:spPr bwMode="auto">
          <a:xfrm>
            <a:off x="5572132" y="0"/>
            <a:ext cx="4429156" cy="24914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en-US" sz="2800" dirty="0" smtClean="0">
                <a:solidFill>
                  <a:schemeClr val="bg1"/>
                </a:solidFill>
              </a:rPr>
              <a:t>Sound designer </a:t>
            </a:r>
            <a:r>
              <a:rPr lang="tr-TR" sz="2800" dirty="0" smtClean="0">
                <a:solidFill>
                  <a:schemeClr val="bg1"/>
                </a:solidFill>
              </a:rPr>
              <a:t>-Ses tasarımcısı </a:t>
            </a:r>
          </a:p>
        </p:txBody>
      </p:sp>
      <p:sp>
        <p:nvSpPr>
          <p:cNvPr id="8" name="2 İçerik Yer Tutucusu"/>
          <p:cNvSpPr>
            <a:spLocks noGrp="1"/>
          </p:cNvSpPr>
          <p:nvPr>
            <p:ph idx="1"/>
          </p:nvPr>
        </p:nvSpPr>
        <p:spPr>
          <a:xfrm>
            <a:off x="571472" y="2643182"/>
            <a:ext cx="8229600" cy="4525963"/>
          </a:xfrm>
        </p:spPr>
        <p:txBody>
          <a:bodyPr>
            <a:noAutofit/>
          </a:bodyPr>
          <a:lstStyle/>
          <a:p>
            <a:r>
              <a:rPr lang="tr-TR" sz="2800" dirty="0" smtClean="0"/>
              <a:t>Ses efektleri:</a:t>
            </a:r>
          </a:p>
          <a:p>
            <a:r>
              <a:rPr lang="tr-TR" sz="2800" dirty="0" smtClean="0">
                <a:hlinkClick r:id="rId2"/>
              </a:rPr>
              <a:t>https://www.youtube.com/watch?v=WFVLWo5B81w</a:t>
            </a:r>
            <a:endParaRPr lang="tr-TR" sz="2800" dirty="0" smtClean="0"/>
          </a:p>
          <a:p>
            <a:r>
              <a:rPr lang="tr-TR" sz="2800" dirty="0" smtClean="0"/>
              <a:t>Müziğin etkisi</a:t>
            </a:r>
          </a:p>
          <a:p>
            <a:r>
              <a:rPr lang="tr-TR" sz="2800" dirty="0" smtClean="0">
                <a:hlinkClick r:id="rId3"/>
              </a:rPr>
              <a:t>https://www.youtube.com/watch?v=rn9V0cN4NWs</a:t>
            </a:r>
            <a:endParaRPr lang="tr-TR" sz="2800" dirty="0" smtClean="0"/>
          </a:p>
          <a:p>
            <a:r>
              <a:rPr lang="tr-TR" sz="2800" dirty="0" smtClean="0"/>
              <a:t>Farklı efekt</a:t>
            </a:r>
          </a:p>
          <a:p>
            <a:r>
              <a:rPr lang="tr-TR" sz="2800" dirty="0" smtClean="0">
                <a:hlinkClick r:id="rId4"/>
              </a:rPr>
              <a:t>https://www.youtube.com/watch?v=iRG0y6-7IVk</a:t>
            </a:r>
            <a:endParaRPr lang="tr-TR" sz="2800" dirty="0" smtClean="0"/>
          </a:p>
          <a:p>
            <a:endParaRPr lang="tr-TR" sz="2800" dirty="0" smtClean="0"/>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4034" name="Picture 2" descr="Sound designer (Games)"/>
          <p:cNvPicPr>
            <a:picLocks noChangeAspect="1" noChangeArrowheads="1"/>
          </p:cNvPicPr>
          <p:nvPr/>
        </p:nvPicPr>
        <p:blipFill>
          <a:blip r:embed="rId5"/>
          <a:srcRect/>
          <a:stretch>
            <a:fillRect/>
          </a:stretch>
        </p:blipFill>
        <p:spPr bwMode="auto">
          <a:xfrm>
            <a:off x="5572132" y="0"/>
            <a:ext cx="4429156" cy="249140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KAYNAKÇA</a:t>
            </a:r>
          </a:p>
        </p:txBody>
      </p:sp>
      <p:sp>
        <p:nvSpPr>
          <p:cNvPr id="8" name="2 İçerik Yer Tutucusu"/>
          <p:cNvSpPr>
            <a:spLocks noGrp="1"/>
          </p:cNvSpPr>
          <p:nvPr>
            <p:ph idx="1"/>
          </p:nvPr>
        </p:nvSpPr>
        <p:spPr>
          <a:xfrm>
            <a:off x="571472" y="2643182"/>
            <a:ext cx="8229600" cy="4525963"/>
          </a:xfrm>
        </p:spPr>
        <p:txBody>
          <a:bodyPr>
            <a:noAutofit/>
          </a:bodyPr>
          <a:lstStyle/>
          <a:p>
            <a:r>
              <a:rPr lang="tr-TR" sz="2800" dirty="0" smtClean="0">
                <a:hlinkClick r:id="rId2"/>
              </a:rPr>
              <a:t>https://www.screenskills.com/job-profiles/browse/games/</a:t>
            </a:r>
            <a:endParaRPr lang="tr-TR" sz="2800" dirty="0" smtClean="0"/>
          </a:p>
          <a:p>
            <a:r>
              <a:rPr lang="tr-TR" sz="2800" dirty="0" smtClean="0">
                <a:hlinkClick r:id="rId3"/>
              </a:rPr>
              <a:t>https://cgia-3d.medium.com/14-famous-3d-character-artists-that-will-inspire-you-to-become-3291377f6824</a:t>
            </a:r>
            <a:endParaRPr lang="tr-TR" sz="2800" dirty="0" smtClean="0"/>
          </a:p>
          <a:p>
            <a:r>
              <a:rPr lang="tr-TR" sz="2800" dirty="0" smtClean="0">
                <a:hlinkClick r:id="rId4"/>
              </a:rPr>
              <a:t>https://hellomusictheory.com/learn/greatest-video-game-composers/</a:t>
            </a:r>
            <a:endParaRPr lang="tr-TR" sz="2800" dirty="0" smtClean="0"/>
          </a:p>
          <a:p>
            <a:endParaRPr lang="tr-TR" sz="2800" dirty="0" smtClean="0"/>
          </a:p>
          <a:p>
            <a:endParaRPr lang="tr-TR" sz="2800" dirty="0" smtClean="0"/>
          </a:p>
          <a:p>
            <a:endParaRPr lang="tr-TR" sz="2800" dirty="0" smtClean="0"/>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4034" name="Picture 2" descr="Sound designer (Games)"/>
          <p:cNvPicPr>
            <a:picLocks noChangeAspect="1" noChangeArrowheads="1"/>
          </p:cNvPicPr>
          <p:nvPr/>
        </p:nvPicPr>
        <p:blipFill>
          <a:blip r:embed="rId5"/>
          <a:srcRect/>
          <a:stretch>
            <a:fillRect/>
          </a:stretch>
        </p:blipFill>
        <p:spPr bwMode="auto">
          <a:xfrm>
            <a:off x="5572132" y="0"/>
            <a:ext cx="4429156" cy="249140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Konsept sanatçısı</a:t>
            </a:r>
            <a:br>
              <a:rPr lang="tr-TR" sz="2800" dirty="0" smtClean="0">
                <a:solidFill>
                  <a:schemeClr val="bg1"/>
                </a:solidFill>
              </a:rPr>
            </a:br>
            <a:r>
              <a:rPr lang="tr-TR" sz="2800" dirty="0" smtClean="0">
                <a:solidFill>
                  <a:schemeClr val="bg1"/>
                </a:solidFill>
              </a:rPr>
              <a:t>(2D artist)</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5842" name="Picture 2" descr="Concept artist (Games)"/>
          <p:cNvPicPr>
            <a:picLocks noChangeAspect="1" noChangeArrowheads="1"/>
          </p:cNvPicPr>
          <p:nvPr/>
        </p:nvPicPr>
        <p:blipFill>
          <a:blip r:embed="rId3"/>
          <a:srcRect/>
          <a:stretch>
            <a:fillRect/>
          </a:stretch>
        </p:blipFill>
        <p:spPr bwMode="auto">
          <a:xfrm>
            <a:off x="5072066" y="-214338"/>
            <a:ext cx="3810025" cy="2143140"/>
          </a:xfrm>
          <a:prstGeom prst="rect">
            <a:avLst/>
          </a:prstGeom>
          <a:noFill/>
        </p:spPr>
      </p:pic>
      <p:pic>
        <p:nvPicPr>
          <p:cNvPr id="3074" name="Picture 2" descr="C:\Users\PC\Desktop\elliot-boyette-122921-kc-ruinsofadar.gif"/>
          <p:cNvPicPr>
            <a:picLocks noChangeAspect="1" noChangeArrowheads="1" noCrop="1"/>
          </p:cNvPicPr>
          <p:nvPr/>
        </p:nvPicPr>
        <p:blipFill>
          <a:blip r:embed="rId4"/>
          <a:srcRect/>
          <a:stretch>
            <a:fillRect/>
          </a:stretch>
        </p:blipFill>
        <p:spPr bwMode="auto">
          <a:xfrm>
            <a:off x="500034" y="2357430"/>
            <a:ext cx="8391671" cy="3929090"/>
          </a:xfrm>
          <a:prstGeom prst="rect">
            <a:avLst/>
          </a:prstGeom>
          <a:noFill/>
        </p:spPr>
      </p:pic>
      <p:sp>
        <p:nvSpPr>
          <p:cNvPr id="11" name="10 Dikdörtgen"/>
          <p:cNvSpPr/>
          <p:nvPr/>
        </p:nvSpPr>
        <p:spPr>
          <a:xfrm>
            <a:off x="642910" y="6286520"/>
            <a:ext cx="1431995" cy="369332"/>
          </a:xfrm>
          <a:prstGeom prst="rect">
            <a:avLst/>
          </a:prstGeom>
        </p:spPr>
        <p:txBody>
          <a:bodyPr wrap="none">
            <a:spAutoFit/>
          </a:bodyPr>
          <a:lstStyle/>
          <a:p>
            <a:r>
              <a:rPr lang="tr-TR" dirty="0" err="1" smtClean="0"/>
              <a:t>Elliot</a:t>
            </a:r>
            <a:r>
              <a:rPr lang="tr-TR" dirty="0" smtClean="0"/>
              <a:t> </a:t>
            </a:r>
            <a:r>
              <a:rPr lang="tr-TR" dirty="0" err="1" smtClean="0"/>
              <a:t>Boyette</a:t>
            </a:r>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3D modelleme sanatçısı</a:t>
            </a:r>
            <a:br>
              <a:rPr lang="tr-TR" sz="2800" dirty="0" smtClean="0">
                <a:solidFill>
                  <a:schemeClr val="bg1"/>
                </a:solidFill>
              </a:rPr>
            </a:br>
            <a:r>
              <a:rPr lang="tr-TR" sz="2800" dirty="0" smtClean="0">
                <a:solidFill>
                  <a:schemeClr val="bg1"/>
                </a:solidFill>
              </a:rPr>
              <a:t>(Karakter sanatçısı…)</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2 İçerik Yer Tutucusu"/>
          <p:cNvSpPr>
            <a:spLocks noGrp="1"/>
          </p:cNvSpPr>
          <p:nvPr>
            <p:ph idx="1"/>
          </p:nvPr>
        </p:nvSpPr>
        <p:spPr>
          <a:xfrm>
            <a:off x="642910" y="1857364"/>
            <a:ext cx="8215370" cy="4525963"/>
          </a:xfrm>
        </p:spPr>
        <p:txBody>
          <a:bodyPr>
            <a:normAutofit/>
          </a:bodyPr>
          <a:lstStyle/>
          <a:p>
            <a:pPr>
              <a:buNone/>
            </a:pPr>
            <a:r>
              <a:rPr lang="tr-TR" dirty="0" smtClean="0"/>
              <a:t>3D modelleme sanatçısı ne yapar? </a:t>
            </a:r>
          </a:p>
          <a:p>
            <a:r>
              <a:rPr lang="tr-TR" sz="2400" dirty="0" smtClean="0"/>
              <a:t>3D modelleme sanatçıları, oyundaki tüm 3D sanat varlıkları için (karakterler, silahlar, araçlar, mobilyalar, ağaçlar, kayalar vb.) modeller oluşturur. </a:t>
            </a:r>
          </a:p>
        </p:txBody>
      </p:sp>
      <p:pic>
        <p:nvPicPr>
          <p:cNvPr id="5123" name="Picture 3" descr="C:\Users\PC\Desktop\blender-3d-modeling-is-easy.gif"/>
          <p:cNvPicPr>
            <a:picLocks noChangeAspect="1" noChangeArrowheads="1" noCrop="1"/>
          </p:cNvPicPr>
          <p:nvPr/>
        </p:nvPicPr>
        <p:blipFill>
          <a:blip r:embed="rId3"/>
          <a:srcRect/>
          <a:stretch>
            <a:fillRect/>
          </a:stretch>
        </p:blipFill>
        <p:spPr bwMode="auto">
          <a:xfrm>
            <a:off x="4214810" y="3214686"/>
            <a:ext cx="4743450" cy="2943225"/>
          </a:xfrm>
          <a:prstGeom prst="rect">
            <a:avLst/>
          </a:prstGeom>
          <a:noFill/>
        </p:spPr>
      </p:pic>
      <p:sp>
        <p:nvSpPr>
          <p:cNvPr id="12" name="11 Dikdörtgen"/>
          <p:cNvSpPr/>
          <p:nvPr/>
        </p:nvSpPr>
        <p:spPr>
          <a:xfrm>
            <a:off x="714348" y="3571876"/>
            <a:ext cx="3286148" cy="2308324"/>
          </a:xfrm>
          <a:prstGeom prst="rect">
            <a:avLst/>
          </a:prstGeom>
        </p:spPr>
        <p:txBody>
          <a:bodyPr wrap="square">
            <a:spAutoFit/>
          </a:bodyPr>
          <a:lstStyle/>
          <a:p>
            <a:pPr marL="342900" indent="-342900">
              <a:spcBef>
                <a:spcPct val="20000"/>
              </a:spcBef>
              <a:buFont typeface="Arial" pitchFamily="34" charset="0"/>
              <a:buChar char="•"/>
            </a:pPr>
            <a:r>
              <a:rPr lang="tr-TR" sz="2400" dirty="0" smtClean="0"/>
              <a:t>Genellikle bir konsept sanatçısının kısa veya 2 boyutlu çizimiyle başlarlar ve 3 boyutlu modellerini bundan oluştururlar.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Yuvarlatılmış Dikdörtgen"/>
          <p:cNvSpPr/>
          <p:nvPr/>
        </p:nvSpPr>
        <p:spPr>
          <a:xfrm>
            <a:off x="214282" y="357166"/>
            <a:ext cx="6786578" cy="4572008"/>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cat sculpture 2 .mp4">
            <a:hlinkClick r:id="" action="ppaction://media"/>
          </p:cNvPr>
          <p:cNvPicPr>
            <a:picLocks noRot="1" noChangeAspect="1"/>
          </p:cNvPicPr>
          <p:nvPr>
            <a:videoFile r:link="rId1"/>
          </p:nvPr>
        </p:nvPicPr>
        <p:blipFill>
          <a:blip r:embed="rId3"/>
          <a:stretch>
            <a:fillRect/>
          </a:stretch>
        </p:blipFill>
        <p:spPr>
          <a:xfrm>
            <a:off x="714348" y="500042"/>
            <a:ext cx="5572164" cy="4179123"/>
          </a:xfrm>
          <a:prstGeom prst="rect">
            <a:avLst/>
          </a:prstGeom>
        </p:spPr>
      </p:pic>
      <p:pic>
        <p:nvPicPr>
          <p:cNvPr id="34818" name="Picture 2" descr="C:\Users\PC\Desktop\cat2.png"/>
          <p:cNvPicPr>
            <a:picLocks noChangeAspect="1" noChangeArrowheads="1"/>
          </p:cNvPicPr>
          <p:nvPr/>
        </p:nvPicPr>
        <p:blipFill>
          <a:blip r:embed="rId4"/>
          <a:srcRect l="36997" t="39062" r="33531" b="9319"/>
          <a:stretch>
            <a:fillRect/>
          </a:stretch>
        </p:blipFill>
        <p:spPr bwMode="auto">
          <a:xfrm>
            <a:off x="6072198" y="3564872"/>
            <a:ext cx="3357554" cy="3293128"/>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3D modelleme sanatçısı</a:t>
            </a:r>
            <a:br>
              <a:rPr lang="tr-TR" sz="2800" dirty="0" smtClean="0">
                <a:solidFill>
                  <a:schemeClr val="bg1"/>
                </a:solidFill>
              </a:rPr>
            </a:br>
            <a:r>
              <a:rPr lang="tr-TR" sz="2800" dirty="0" smtClean="0">
                <a:solidFill>
                  <a:schemeClr val="bg1"/>
                </a:solidFill>
              </a:rPr>
              <a:t>(Karakter sanatçısı…)</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785786" y="2000240"/>
            <a:ext cx="2004716" cy="369332"/>
          </a:xfrm>
          <a:prstGeom prst="rect">
            <a:avLst/>
          </a:prstGeom>
        </p:spPr>
        <p:txBody>
          <a:bodyPr wrap="none">
            <a:spAutoFit/>
          </a:bodyPr>
          <a:lstStyle/>
          <a:p>
            <a:r>
              <a:rPr lang="tr-TR" b="1" dirty="0" smtClean="0"/>
              <a:t>3D </a:t>
            </a:r>
            <a:r>
              <a:rPr lang="tr-TR" b="1" dirty="0" err="1" smtClean="0"/>
              <a:t>modelling</a:t>
            </a:r>
            <a:r>
              <a:rPr lang="tr-TR" b="1" dirty="0" smtClean="0"/>
              <a:t> artist</a:t>
            </a:r>
            <a:endParaRPr lang="tr-TR" b="1" dirty="0"/>
          </a:p>
        </p:txBody>
      </p:sp>
      <p:sp>
        <p:nvSpPr>
          <p:cNvPr id="13" name="12 Dikdörtgen"/>
          <p:cNvSpPr/>
          <p:nvPr/>
        </p:nvSpPr>
        <p:spPr>
          <a:xfrm>
            <a:off x="642910" y="2357430"/>
            <a:ext cx="1839350" cy="369332"/>
          </a:xfrm>
          <a:prstGeom prst="rect">
            <a:avLst/>
          </a:prstGeom>
        </p:spPr>
        <p:txBody>
          <a:bodyPr wrap="none">
            <a:spAutoFit/>
          </a:bodyPr>
          <a:lstStyle/>
          <a:p>
            <a:r>
              <a:rPr lang="tr-TR" b="1" dirty="0" err="1" smtClean="0"/>
              <a:t>Pawel</a:t>
            </a:r>
            <a:r>
              <a:rPr lang="tr-TR" b="1" dirty="0" smtClean="0"/>
              <a:t> </a:t>
            </a:r>
            <a:r>
              <a:rPr lang="tr-TR" b="1" dirty="0" err="1" smtClean="0"/>
              <a:t>Mielniczuk</a:t>
            </a:r>
            <a:endParaRPr lang="tr-TR" b="1" dirty="0"/>
          </a:p>
        </p:txBody>
      </p:sp>
      <p:sp>
        <p:nvSpPr>
          <p:cNvPr id="14" name="13 Dikdörtgen"/>
          <p:cNvSpPr/>
          <p:nvPr/>
        </p:nvSpPr>
        <p:spPr>
          <a:xfrm>
            <a:off x="2357422" y="2357430"/>
            <a:ext cx="4107215" cy="646331"/>
          </a:xfrm>
          <a:prstGeom prst="rect">
            <a:avLst/>
          </a:prstGeom>
        </p:spPr>
        <p:txBody>
          <a:bodyPr wrap="none">
            <a:spAutoFit/>
          </a:bodyPr>
          <a:lstStyle/>
          <a:p>
            <a:r>
              <a:rPr lang="tr-TR" dirty="0" smtClean="0">
                <a:hlinkClick r:id="rId3"/>
              </a:rPr>
              <a:t>https://www.artstation.com/blooddragon</a:t>
            </a:r>
            <a:endParaRPr lang="tr-TR" dirty="0" smtClean="0"/>
          </a:p>
          <a:p>
            <a:endParaRPr lang="tr-TR" dirty="0"/>
          </a:p>
        </p:txBody>
      </p:sp>
      <p:pic>
        <p:nvPicPr>
          <p:cNvPr id="48130" name="Picture 2" descr="Pawel Mielniczuk (@PawelMielniczuk) / X"/>
          <p:cNvPicPr>
            <a:picLocks noChangeAspect="1" noChangeArrowheads="1"/>
          </p:cNvPicPr>
          <p:nvPr/>
        </p:nvPicPr>
        <p:blipFill>
          <a:blip r:embed="rId4"/>
          <a:srcRect/>
          <a:stretch>
            <a:fillRect/>
          </a:stretch>
        </p:blipFill>
        <p:spPr bwMode="auto">
          <a:xfrm>
            <a:off x="6643702" y="2000240"/>
            <a:ext cx="1643074" cy="1643074"/>
          </a:xfrm>
          <a:prstGeom prst="rect">
            <a:avLst/>
          </a:prstGeom>
          <a:noFill/>
        </p:spPr>
      </p:pic>
      <p:sp>
        <p:nvSpPr>
          <p:cNvPr id="48132" name="AutoShape 4" descr="ArtStation - Paweł Mielnicz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8134" name="AutoShape 6" descr="ArtStation - Paweł Mielnicz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8136" name="AutoShape 8" descr="ArtStation - Paweł Mielnicz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8138" name="Picture 10" descr="Yennefer face"/>
          <p:cNvPicPr>
            <a:picLocks noChangeAspect="1" noChangeArrowheads="1"/>
          </p:cNvPicPr>
          <p:nvPr/>
        </p:nvPicPr>
        <p:blipFill>
          <a:blip r:embed="rId5" cstate="print"/>
          <a:srcRect/>
          <a:stretch>
            <a:fillRect/>
          </a:stretch>
        </p:blipFill>
        <p:spPr bwMode="auto">
          <a:xfrm>
            <a:off x="928662" y="3286124"/>
            <a:ext cx="2087816" cy="3243210"/>
          </a:xfrm>
          <a:prstGeom prst="rect">
            <a:avLst/>
          </a:prstGeom>
          <a:noFill/>
        </p:spPr>
      </p:pic>
      <p:pic>
        <p:nvPicPr>
          <p:cNvPr id="48140" name="Picture 12" descr="Ciri face"/>
          <p:cNvPicPr>
            <a:picLocks noChangeAspect="1" noChangeArrowheads="1"/>
          </p:cNvPicPr>
          <p:nvPr/>
        </p:nvPicPr>
        <p:blipFill>
          <a:blip r:embed="rId6" cstate="print"/>
          <a:srcRect/>
          <a:stretch>
            <a:fillRect/>
          </a:stretch>
        </p:blipFill>
        <p:spPr bwMode="auto">
          <a:xfrm>
            <a:off x="3286116" y="4786322"/>
            <a:ext cx="5000660" cy="1700745"/>
          </a:xfrm>
          <a:prstGeom prst="rect">
            <a:avLst/>
          </a:prstGeom>
          <a:noFill/>
        </p:spPr>
      </p:pic>
      <p:sp>
        <p:nvSpPr>
          <p:cNvPr id="48142" name="AutoShape 14" descr="Yennefer face and hair concep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8144" name="AutoShape 16" descr="Yennefer face and hair concep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8146" name="Picture 18" descr="Yennefer face and hair concept"/>
          <p:cNvPicPr>
            <a:picLocks noChangeAspect="1" noChangeArrowheads="1"/>
          </p:cNvPicPr>
          <p:nvPr/>
        </p:nvPicPr>
        <p:blipFill>
          <a:blip r:embed="rId7" cstate="print"/>
          <a:srcRect/>
          <a:stretch>
            <a:fillRect/>
          </a:stretch>
        </p:blipFill>
        <p:spPr bwMode="auto">
          <a:xfrm>
            <a:off x="4714876" y="2857496"/>
            <a:ext cx="1428760" cy="19050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3D modelleme sanatçısı</a:t>
            </a:r>
            <a:br>
              <a:rPr lang="tr-TR" sz="2800" dirty="0" smtClean="0">
                <a:solidFill>
                  <a:schemeClr val="bg1"/>
                </a:solidFill>
              </a:rPr>
            </a:br>
            <a:r>
              <a:rPr lang="tr-TR" sz="2800" dirty="0" smtClean="0">
                <a:solidFill>
                  <a:schemeClr val="bg1"/>
                </a:solidFill>
              </a:rPr>
              <a:t>(Karakter sanatçısı…)</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785786" y="2000240"/>
            <a:ext cx="2004716" cy="369332"/>
          </a:xfrm>
          <a:prstGeom prst="rect">
            <a:avLst/>
          </a:prstGeom>
        </p:spPr>
        <p:txBody>
          <a:bodyPr wrap="none">
            <a:spAutoFit/>
          </a:bodyPr>
          <a:lstStyle/>
          <a:p>
            <a:r>
              <a:rPr lang="tr-TR" b="1" dirty="0" smtClean="0"/>
              <a:t>3D </a:t>
            </a:r>
            <a:r>
              <a:rPr lang="tr-TR" b="1" dirty="0" err="1" smtClean="0"/>
              <a:t>modelling</a:t>
            </a:r>
            <a:r>
              <a:rPr lang="tr-TR" b="1" dirty="0" smtClean="0"/>
              <a:t> artist</a:t>
            </a:r>
            <a:endParaRPr lang="tr-TR" b="1" dirty="0"/>
          </a:p>
        </p:txBody>
      </p:sp>
      <p:sp>
        <p:nvSpPr>
          <p:cNvPr id="13" name="12 Dikdörtgen"/>
          <p:cNvSpPr/>
          <p:nvPr/>
        </p:nvSpPr>
        <p:spPr>
          <a:xfrm>
            <a:off x="642910" y="2357430"/>
            <a:ext cx="1591974" cy="369332"/>
          </a:xfrm>
          <a:prstGeom prst="rect">
            <a:avLst/>
          </a:prstGeom>
        </p:spPr>
        <p:txBody>
          <a:bodyPr wrap="none">
            <a:spAutoFit/>
          </a:bodyPr>
          <a:lstStyle/>
          <a:p>
            <a:r>
              <a:rPr lang="tr-TR" b="1" dirty="0" err="1" smtClean="0"/>
              <a:t>rafael</a:t>
            </a:r>
            <a:r>
              <a:rPr lang="tr-TR" b="1" dirty="0" smtClean="0"/>
              <a:t> </a:t>
            </a:r>
            <a:r>
              <a:rPr lang="tr-TR" b="1" dirty="0" err="1" smtClean="0"/>
              <a:t>grassetti</a:t>
            </a:r>
            <a:endParaRPr lang="tr-TR" b="1" dirty="0"/>
          </a:p>
        </p:txBody>
      </p:sp>
      <p:sp>
        <p:nvSpPr>
          <p:cNvPr id="14" name="13 Dikdörtgen"/>
          <p:cNvSpPr/>
          <p:nvPr/>
        </p:nvSpPr>
        <p:spPr>
          <a:xfrm>
            <a:off x="2071670" y="2357430"/>
            <a:ext cx="3696397" cy="646331"/>
          </a:xfrm>
          <a:prstGeom prst="rect">
            <a:avLst/>
          </a:prstGeom>
        </p:spPr>
        <p:txBody>
          <a:bodyPr wrap="none">
            <a:spAutoFit/>
          </a:bodyPr>
          <a:lstStyle/>
          <a:p>
            <a:r>
              <a:rPr lang="tr-TR" dirty="0" smtClean="0">
                <a:hlinkClick r:id="rId3"/>
              </a:rPr>
              <a:t>https://www.artstation.com/grassetti</a:t>
            </a:r>
            <a:endParaRPr lang="tr-TR" dirty="0" smtClean="0"/>
          </a:p>
          <a:p>
            <a:endParaRPr lang="tr-TR" dirty="0"/>
          </a:p>
        </p:txBody>
      </p:sp>
      <p:pic>
        <p:nvPicPr>
          <p:cNvPr id="1026" name="Picture 2" descr="The ZBrush Podcast with Rafael Grassetti"/>
          <p:cNvPicPr>
            <a:picLocks noChangeAspect="1" noChangeArrowheads="1"/>
          </p:cNvPicPr>
          <p:nvPr/>
        </p:nvPicPr>
        <p:blipFill>
          <a:blip r:embed="rId4" cstate="print"/>
          <a:srcRect/>
          <a:stretch>
            <a:fillRect/>
          </a:stretch>
        </p:blipFill>
        <p:spPr bwMode="auto">
          <a:xfrm>
            <a:off x="571472" y="3500438"/>
            <a:ext cx="4929222" cy="2772688"/>
          </a:xfrm>
          <a:prstGeom prst="rect">
            <a:avLst/>
          </a:prstGeom>
          <a:noFill/>
        </p:spPr>
      </p:pic>
      <p:pic>
        <p:nvPicPr>
          <p:cNvPr id="1028" name="Picture 4" descr="Raf — Concept Art Association"/>
          <p:cNvPicPr>
            <a:picLocks noChangeAspect="1" noChangeArrowheads="1"/>
          </p:cNvPicPr>
          <p:nvPr/>
        </p:nvPicPr>
        <p:blipFill>
          <a:blip r:embed="rId5" cstate="print"/>
          <a:srcRect/>
          <a:stretch>
            <a:fillRect/>
          </a:stretch>
        </p:blipFill>
        <p:spPr bwMode="auto">
          <a:xfrm>
            <a:off x="5643570" y="4214818"/>
            <a:ext cx="3059103" cy="2042257"/>
          </a:xfrm>
          <a:prstGeom prst="rect">
            <a:avLst/>
          </a:prstGeom>
          <a:noFill/>
        </p:spPr>
      </p:pic>
      <p:pic>
        <p:nvPicPr>
          <p:cNvPr id="1030" name="Picture 6" descr="Rafael Grassetti | LinkedIn"/>
          <p:cNvPicPr>
            <a:picLocks noChangeAspect="1" noChangeArrowheads="1"/>
          </p:cNvPicPr>
          <p:nvPr/>
        </p:nvPicPr>
        <p:blipFill>
          <a:blip r:embed="rId6" cstate="print"/>
          <a:srcRect/>
          <a:stretch>
            <a:fillRect/>
          </a:stretch>
        </p:blipFill>
        <p:spPr bwMode="auto">
          <a:xfrm>
            <a:off x="5929322" y="2000240"/>
            <a:ext cx="1571636" cy="157163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571472" y="1714488"/>
            <a:ext cx="6429420"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3 Yuvarlatılmış Dikdörtgen"/>
          <p:cNvSpPr/>
          <p:nvPr/>
        </p:nvSpPr>
        <p:spPr>
          <a:xfrm>
            <a:off x="-142908" y="0"/>
            <a:ext cx="9501254" cy="15716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794" name="Picture 2" descr="C:\Users\PC\Desktop\866eb5aa6e814a38b8fd4d3afd18a32695dac226.png"/>
          <p:cNvPicPr>
            <a:picLocks noChangeAspect="1" noChangeArrowheads="1"/>
          </p:cNvPicPr>
          <p:nvPr/>
        </p:nvPicPr>
        <p:blipFill>
          <a:blip r:embed="rId2"/>
          <a:srcRect/>
          <a:stretch>
            <a:fillRect/>
          </a:stretch>
        </p:blipFill>
        <p:spPr bwMode="auto">
          <a:xfrm>
            <a:off x="6429388" y="0"/>
            <a:ext cx="3553275" cy="2000264"/>
          </a:xfrm>
          <a:prstGeom prst="rect">
            <a:avLst/>
          </a:prstGeom>
          <a:noFill/>
        </p:spPr>
      </p:pic>
      <p:sp>
        <p:nvSpPr>
          <p:cNvPr id="6" name="1 Başlık"/>
          <p:cNvSpPr>
            <a:spLocks noGrp="1"/>
          </p:cNvSpPr>
          <p:nvPr>
            <p:ph type="title"/>
          </p:nvPr>
        </p:nvSpPr>
        <p:spPr>
          <a:xfrm>
            <a:off x="142844" y="142852"/>
            <a:ext cx="7372344" cy="1143000"/>
          </a:xfrm>
        </p:spPr>
        <p:txBody>
          <a:bodyPr>
            <a:noAutofit/>
          </a:bodyPr>
          <a:lstStyle/>
          <a:p>
            <a:pPr algn="l"/>
            <a:r>
              <a:rPr lang="tr-TR" sz="2800" dirty="0" smtClean="0">
                <a:solidFill>
                  <a:schemeClr val="bg1"/>
                </a:solidFill>
              </a:rPr>
              <a:t>3D modelleme sanatçısı</a:t>
            </a:r>
            <a:br>
              <a:rPr lang="tr-TR" sz="2800" dirty="0" smtClean="0">
                <a:solidFill>
                  <a:schemeClr val="bg1"/>
                </a:solidFill>
              </a:rPr>
            </a:br>
            <a:r>
              <a:rPr lang="tr-TR" sz="2800" dirty="0" smtClean="0">
                <a:solidFill>
                  <a:schemeClr val="bg1"/>
                </a:solidFill>
              </a:rPr>
              <a:t>(Karakter sanatçısı…)</a:t>
            </a:r>
            <a:endParaRPr lang="tr-TR" sz="2800" dirty="0">
              <a:solidFill>
                <a:schemeClr val="bg1"/>
              </a:solidFill>
            </a:endParaRPr>
          </a:p>
        </p:txBody>
      </p:sp>
      <p:sp>
        <p:nvSpPr>
          <p:cNvPr id="10" name="9 Yuvarlatılmış Dikdörtgen"/>
          <p:cNvSpPr/>
          <p:nvPr/>
        </p:nvSpPr>
        <p:spPr>
          <a:xfrm>
            <a:off x="714348" y="1928802"/>
            <a:ext cx="6429420" cy="357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785786" y="2000240"/>
            <a:ext cx="2004716" cy="369332"/>
          </a:xfrm>
          <a:prstGeom prst="rect">
            <a:avLst/>
          </a:prstGeom>
        </p:spPr>
        <p:txBody>
          <a:bodyPr wrap="none">
            <a:spAutoFit/>
          </a:bodyPr>
          <a:lstStyle/>
          <a:p>
            <a:r>
              <a:rPr lang="tr-TR" b="1" dirty="0" smtClean="0"/>
              <a:t>3D </a:t>
            </a:r>
            <a:r>
              <a:rPr lang="tr-TR" b="1" dirty="0" err="1" smtClean="0"/>
              <a:t>modelling</a:t>
            </a:r>
            <a:r>
              <a:rPr lang="tr-TR" b="1" dirty="0" smtClean="0"/>
              <a:t> artist</a:t>
            </a:r>
            <a:endParaRPr lang="tr-TR" b="1" dirty="0"/>
          </a:p>
        </p:txBody>
      </p:sp>
      <p:sp>
        <p:nvSpPr>
          <p:cNvPr id="13" name="12 Dikdörtgen"/>
          <p:cNvSpPr/>
          <p:nvPr/>
        </p:nvSpPr>
        <p:spPr>
          <a:xfrm>
            <a:off x="642910" y="2357430"/>
            <a:ext cx="1357488" cy="369332"/>
          </a:xfrm>
          <a:prstGeom prst="rect">
            <a:avLst/>
          </a:prstGeom>
        </p:spPr>
        <p:txBody>
          <a:bodyPr wrap="none">
            <a:spAutoFit/>
          </a:bodyPr>
          <a:lstStyle/>
          <a:p>
            <a:r>
              <a:rPr lang="tr-TR" b="1" dirty="0" smtClean="0"/>
              <a:t>Frank </a:t>
            </a:r>
            <a:r>
              <a:rPr lang="tr-TR" b="1" dirty="0" err="1" smtClean="0"/>
              <a:t>Tzeng</a:t>
            </a:r>
            <a:r>
              <a:rPr lang="tr-TR" b="1" dirty="0" smtClean="0"/>
              <a:t> </a:t>
            </a:r>
            <a:endParaRPr lang="tr-TR" b="1" dirty="0"/>
          </a:p>
        </p:txBody>
      </p:sp>
      <p:sp>
        <p:nvSpPr>
          <p:cNvPr id="14" name="13 Dikdörtgen"/>
          <p:cNvSpPr/>
          <p:nvPr/>
        </p:nvSpPr>
        <p:spPr>
          <a:xfrm>
            <a:off x="2071670" y="2357430"/>
            <a:ext cx="4015458" cy="646331"/>
          </a:xfrm>
          <a:prstGeom prst="rect">
            <a:avLst/>
          </a:prstGeom>
        </p:spPr>
        <p:txBody>
          <a:bodyPr wrap="none">
            <a:spAutoFit/>
          </a:bodyPr>
          <a:lstStyle/>
          <a:p>
            <a:r>
              <a:rPr lang="tr-TR" dirty="0" smtClean="0">
                <a:hlinkClick r:id="rId3"/>
              </a:rPr>
              <a:t>https://www.artstation.com/frank_tzeng</a:t>
            </a:r>
            <a:endParaRPr lang="tr-TR" dirty="0" smtClean="0"/>
          </a:p>
          <a:p>
            <a:endParaRPr lang="tr-TR" dirty="0"/>
          </a:p>
        </p:txBody>
      </p:sp>
      <p:pic>
        <p:nvPicPr>
          <p:cNvPr id="46082" name="Picture 2" descr="frank tzeng artwork"/>
          <p:cNvPicPr>
            <a:picLocks noChangeAspect="1" noChangeArrowheads="1"/>
          </p:cNvPicPr>
          <p:nvPr/>
        </p:nvPicPr>
        <p:blipFill>
          <a:blip r:embed="rId4"/>
          <a:srcRect/>
          <a:stretch>
            <a:fillRect/>
          </a:stretch>
        </p:blipFill>
        <p:spPr bwMode="auto">
          <a:xfrm>
            <a:off x="500034" y="3786190"/>
            <a:ext cx="8215370" cy="2498842"/>
          </a:xfrm>
          <a:prstGeom prst="rect">
            <a:avLst/>
          </a:prstGeom>
          <a:noFill/>
        </p:spPr>
      </p:pic>
      <p:pic>
        <p:nvPicPr>
          <p:cNvPr id="46084" name="Picture 4" descr="Frank Tzeng | LinkedIn"/>
          <p:cNvPicPr>
            <a:picLocks noChangeAspect="1" noChangeArrowheads="1"/>
          </p:cNvPicPr>
          <p:nvPr/>
        </p:nvPicPr>
        <p:blipFill>
          <a:blip r:embed="rId5"/>
          <a:srcRect/>
          <a:stretch>
            <a:fillRect/>
          </a:stretch>
        </p:blipFill>
        <p:spPr bwMode="auto">
          <a:xfrm>
            <a:off x="6572264" y="2000240"/>
            <a:ext cx="1571636" cy="157163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TotalTime>
  <Words>1098</Words>
  <PresentationFormat>Ekran Gösterisi (4:3)</PresentationFormat>
  <Paragraphs>147</Paragraphs>
  <Slides>36</Slides>
  <Notes>0</Notes>
  <HiddenSlides>0</HiddenSlides>
  <MMClips>4</MMClips>
  <ScaleCrop>false</ScaleCrop>
  <HeadingPairs>
    <vt:vector size="4" baseType="variant">
      <vt:variant>
        <vt:lpstr>Tema</vt:lpstr>
      </vt:variant>
      <vt:variant>
        <vt:i4>1</vt:i4>
      </vt:variant>
      <vt:variant>
        <vt:lpstr>Slayt Başlıkları</vt:lpstr>
      </vt:variant>
      <vt:variant>
        <vt:i4>36</vt:i4>
      </vt:variant>
    </vt:vector>
  </HeadingPairs>
  <TitlesOfParts>
    <vt:vector size="37" baseType="lpstr">
      <vt:lpstr>Ofis Teması</vt:lpstr>
      <vt:lpstr>Oyun Sektöründe Roller</vt:lpstr>
      <vt:lpstr>Slayt 2</vt:lpstr>
      <vt:lpstr>Konsept sanatçısı (2D artist)</vt:lpstr>
      <vt:lpstr>Konsept sanatçısı (2D artist)</vt:lpstr>
      <vt:lpstr>3D modelleme sanatçısı (Karakter sanatçısı…)</vt:lpstr>
      <vt:lpstr>Slayt 6</vt:lpstr>
      <vt:lpstr>3D modelleme sanatçısı (Karakter sanatçısı…)</vt:lpstr>
      <vt:lpstr>3D modelleme sanatçısı (Karakter sanatçısı…)</vt:lpstr>
      <vt:lpstr>3D modelleme sanatçısı (Karakter sanatçısı…)</vt:lpstr>
      <vt:lpstr>Çevre sanatçısı </vt:lpstr>
      <vt:lpstr>Çevre sanatçısı </vt:lpstr>
      <vt:lpstr>Çevre sanatçısı </vt:lpstr>
      <vt:lpstr>Doku Sanatçısı</vt:lpstr>
      <vt:lpstr>Slayt 14</vt:lpstr>
      <vt:lpstr>Slayt 15</vt:lpstr>
      <vt:lpstr>Slayt 16</vt:lpstr>
      <vt:lpstr>Slayt 17</vt:lpstr>
      <vt:lpstr>Animatör</vt:lpstr>
      <vt:lpstr>Animatör</vt:lpstr>
      <vt:lpstr>Karakter Teknik Yönetmeni  Teknik animatör </vt:lpstr>
      <vt:lpstr>Slayt 21</vt:lpstr>
      <vt:lpstr>Teknik vs animatör </vt:lpstr>
      <vt:lpstr>Slayt 23</vt:lpstr>
      <vt:lpstr>Graphics programmer - Grafik programcısı</vt:lpstr>
      <vt:lpstr>Teknik sanatçı</vt:lpstr>
      <vt:lpstr>Görsel efekt (VFX) sanatçısı</vt:lpstr>
      <vt:lpstr>Görsel efekt (VFX) sanatçısı</vt:lpstr>
      <vt:lpstr>Slayt 28</vt:lpstr>
      <vt:lpstr>Ses programcısı</vt:lpstr>
      <vt:lpstr>Müzik bestecisi</vt:lpstr>
      <vt:lpstr>Müzik bestecisi</vt:lpstr>
      <vt:lpstr>Müzik bestecisi</vt:lpstr>
      <vt:lpstr>Müzik bestecisi</vt:lpstr>
      <vt:lpstr>Sound designer -Ses tasarımcısı </vt:lpstr>
      <vt:lpstr>Sound designer -Ses tasarımcısı </vt:lpstr>
      <vt:lpstr>KAYNAKÇA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72</cp:revision>
  <dcterms:created xsi:type="dcterms:W3CDTF">2023-10-31T09:08:28Z</dcterms:created>
  <dcterms:modified xsi:type="dcterms:W3CDTF">2023-11-05T22:46:21Z</dcterms:modified>
</cp:coreProperties>
</file>