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1"/>
  </p:notesMasterIdLst>
  <p:sldIdLst>
    <p:sldId id="256" r:id="rId2"/>
    <p:sldId id="257" r:id="rId3"/>
    <p:sldId id="300" r:id="rId4"/>
    <p:sldId id="301" r:id="rId5"/>
    <p:sldId id="276" r:id="rId6"/>
    <p:sldId id="284" r:id="rId7"/>
    <p:sldId id="302" r:id="rId8"/>
    <p:sldId id="261" r:id="rId9"/>
    <p:sldId id="262" r:id="rId10"/>
    <p:sldId id="263" r:id="rId11"/>
    <p:sldId id="303" r:id="rId12"/>
    <p:sldId id="305" r:id="rId13"/>
    <p:sldId id="306" r:id="rId14"/>
    <p:sldId id="304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270" r:id="rId24"/>
    <p:sldId id="271" r:id="rId25"/>
    <p:sldId id="316" r:id="rId26"/>
    <p:sldId id="317" r:id="rId27"/>
    <p:sldId id="329" r:id="rId28"/>
    <p:sldId id="330" r:id="rId29"/>
    <p:sldId id="331" r:id="rId3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33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33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DBCF9A-A15D-4799-AF19-CE3ECEEB3FD6}" type="datetimeFigureOut">
              <a:rPr lang="tr-TR"/>
              <a:pPr>
                <a:defRPr/>
              </a:pPr>
              <a:t>18.12.2014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20EDB3-53DB-42C4-B453-A6E63DE5DD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493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02A05-A74B-4471-8D71-B037853CB44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8595-DF9B-4691-818A-790F78B67F8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5799-42A2-478A-99DE-0DB9D165BA0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AFCD-9BF3-4DF4-BE2D-27D5F38190C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775669-2EF9-47A2-ABED-4C8FBA5C454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AD0D-AFE4-4B63-93ED-86EC1ED64A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CC5D3-189F-4BE4-8C48-A21DCA8CF85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2824-0D13-4D04-BA18-D4C4160AE8A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318422-45C7-42F7-A45F-4BD5706F4747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0693D4-9586-47F4-B09C-95459DB4EF3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5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6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C6B940-765B-49E6-B31C-B715F5A32FE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6AE25B67-3261-449C-A807-6318B99574C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8" r:id="rId2"/>
    <p:sldLayoutId id="2147483754" r:id="rId3"/>
    <p:sldLayoutId id="2147483749" r:id="rId4"/>
    <p:sldLayoutId id="2147483755" r:id="rId5"/>
    <p:sldLayoutId id="2147483750" r:id="rId6"/>
    <p:sldLayoutId id="2147483756" r:id="rId7"/>
    <p:sldLayoutId id="2147483757" r:id="rId8"/>
    <p:sldLayoutId id="2147483758" r:id="rId9"/>
    <p:sldLayoutId id="2147483751" r:id="rId10"/>
    <p:sldLayoutId id="214748375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3366"/>
                </a:solidFill>
              </a:rPr>
              <a:t>Networks-on-Chip (</a:t>
            </a:r>
            <a:r>
              <a:rPr lang="en-US" sz="4000" b="1" dirty="0" err="1" smtClean="0">
                <a:solidFill>
                  <a:srgbClr val="003366"/>
                </a:solidFill>
              </a:rPr>
              <a:t>NoC</a:t>
            </a:r>
            <a:r>
              <a:rPr lang="en-US" sz="4000" b="1" dirty="0" smtClean="0">
                <a:solidFill>
                  <a:srgbClr val="003366"/>
                </a:solidFill>
              </a:rPr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err="1" smtClean="0">
                <a:solidFill>
                  <a:srgbClr val="003366"/>
                </a:solidFill>
              </a:rPr>
              <a:t>Suleyman</a:t>
            </a:r>
            <a:r>
              <a:rPr lang="tr-TR" dirty="0" smtClean="0">
                <a:solidFill>
                  <a:srgbClr val="003366"/>
                </a:solidFill>
              </a:rPr>
              <a:t> TOSUN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sz="1800" dirty="0" smtClean="0">
                <a:solidFill>
                  <a:srgbClr val="003366"/>
                </a:solidFill>
              </a:rPr>
              <a:t>Computer Engineering Dept</a:t>
            </a:r>
            <a:r>
              <a:rPr lang="en-US" sz="1800" dirty="0" err="1" smtClean="0">
                <a:solidFill>
                  <a:srgbClr val="003366"/>
                </a:solidFill>
              </a:rPr>
              <a:t>artment</a:t>
            </a:r>
            <a:endParaRPr lang="tr-TR" sz="1800" dirty="0" smtClean="0">
              <a:solidFill>
                <a:srgbClr val="003366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rgbClr val="003366"/>
                </a:solidFill>
              </a:rPr>
              <a:t>Hacettepe</a:t>
            </a:r>
            <a:r>
              <a:rPr lang="tr-TR" sz="1800" dirty="0" smtClean="0">
                <a:solidFill>
                  <a:srgbClr val="003366"/>
                </a:solidFill>
              </a:rPr>
              <a:t> University, Turkey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3366"/>
                </a:solidFill>
              </a:rPr>
              <a:t>Proposed Methods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17411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Integer Linear Programming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Genetic Algorithms and Simulated Annealing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Heuristic Method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Voltage/Frequency Islands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ILP-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based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method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775"/>
            <a:ext cx="91741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ILP-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based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method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96975"/>
            <a:ext cx="31337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781300"/>
            <a:ext cx="640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4365625"/>
            <a:ext cx="4038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813" y="6286500"/>
            <a:ext cx="3419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Genetic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Algorithm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based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Method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Chromosome representation of each mapping</a:t>
            </a:r>
          </a:p>
          <a:p>
            <a:endParaRPr lang="tr-TR" smtClean="0"/>
          </a:p>
          <a:p>
            <a:endParaRPr lang="tr-TR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636838"/>
            <a:ext cx="41544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4868863"/>
            <a:ext cx="51006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Crossover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628775"/>
            <a:ext cx="6257925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Mutation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628775"/>
            <a:ext cx="71342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Simulated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Annealing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smtClean="0"/>
              <a:t>Find an initial map</a:t>
            </a:r>
          </a:p>
          <a:p>
            <a:r>
              <a:rPr lang="tr-TR" sz="2000" smtClean="0"/>
              <a:t>Find a new mapping neighbor to current</a:t>
            </a:r>
          </a:p>
          <a:p>
            <a:r>
              <a:rPr lang="tr-TR" sz="2000" smtClean="0"/>
              <a:t>Calculate ∆C</a:t>
            </a:r>
          </a:p>
          <a:p>
            <a:pPr lvl="1"/>
            <a:r>
              <a:rPr lang="tr-TR" sz="2000" smtClean="0"/>
              <a:t>If ∆C &lt; 0  </a:t>
            </a:r>
            <a:r>
              <a:rPr lang="tr-TR" sz="2000" smtClean="0">
                <a:latin typeface="Bell MT" pitchFamily="18" charset="0"/>
              </a:rPr>
              <a:t>\\local refinement </a:t>
            </a:r>
          </a:p>
          <a:p>
            <a:pPr lvl="1">
              <a:buFont typeface="Verdana" pitchFamily="34" charset="0"/>
              <a:buNone/>
            </a:pPr>
            <a:r>
              <a:rPr lang="tr-TR" sz="2000" smtClean="0"/>
              <a:t>  or random(0,1)&lt;exp(- ∆C/T) </a:t>
            </a:r>
            <a:r>
              <a:rPr lang="tr-TR" sz="2000" smtClean="0">
                <a:latin typeface="Bell MT" pitchFamily="18" charset="0"/>
              </a:rPr>
              <a:t>\\uphill move</a:t>
            </a:r>
          </a:p>
          <a:p>
            <a:pPr lvl="2"/>
            <a:r>
              <a:rPr lang="tr-TR" sz="2000" smtClean="0"/>
              <a:t>Accept new mapping</a:t>
            </a:r>
          </a:p>
          <a:p>
            <a:r>
              <a:rPr lang="tr-TR" sz="2000" smtClean="0"/>
              <a:t>Return best mapping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149725"/>
            <a:ext cx="7334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CastNet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– A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Heuristic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Map each node considering the communication weights between neighbors.</a:t>
            </a:r>
          </a:p>
          <a:p>
            <a:r>
              <a:rPr lang="tr-TR" sz="2800" smtClean="0"/>
              <a:t>Use the symmetry feature of tiles of mesh</a:t>
            </a:r>
          </a:p>
          <a:p>
            <a:r>
              <a:rPr lang="tr-TR" sz="2800" smtClean="0"/>
              <a:t>Mapping result for each symmetry groups.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3789363"/>
            <a:ext cx="2735262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Example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30313"/>
            <a:ext cx="7056438" cy="562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Results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412875"/>
            <a:ext cx="80010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3366"/>
                </a:solidFill>
              </a:rPr>
              <a:t>Outline</a:t>
            </a:r>
            <a:endParaRPr lang="tr-TR" sz="4000" b="1" dirty="0" smtClean="0">
              <a:solidFill>
                <a:srgbClr val="00336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341438"/>
            <a:ext cx="7850187" cy="4530725"/>
          </a:xfrm>
        </p:spPr>
        <p:txBody>
          <a:bodyPr/>
          <a:lstStyle/>
          <a:p>
            <a:endParaRPr lang="en-US" b="1" dirty="0" smtClean="0">
              <a:solidFill>
                <a:srgbClr val="003366"/>
              </a:solidFill>
            </a:endParaRPr>
          </a:p>
          <a:p>
            <a:r>
              <a:rPr lang="en-US" dirty="0" smtClean="0"/>
              <a:t>Introduction – Network-on-Chip (</a:t>
            </a:r>
            <a:r>
              <a:rPr lang="en-US" dirty="0" err="1" smtClean="0"/>
              <a:t>NoC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Mapping on Mesh-based </a:t>
            </a:r>
            <a:r>
              <a:rPr lang="en-US" dirty="0" err="1" smtClean="0"/>
              <a:t>NoCs</a:t>
            </a:r>
            <a:endParaRPr lang="en-US" dirty="0" smtClean="0"/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Possible Research Directions</a:t>
            </a:r>
          </a:p>
          <a:p>
            <a:r>
              <a:rPr lang="en-US" dirty="0" smtClean="0"/>
              <a:t>Conclusions</a:t>
            </a:r>
          </a:p>
          <a:p>
            <a:endParaRPr lang="en-US" b="1" dirty="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Energy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consumption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impr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ovement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over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random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mapping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920875"/>
            <a:ext cx="6624637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Voltage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/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Frequency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Islands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GA based method</a:t>
            </a:r>
          </a:p>
          <a:p>
            <a:pPr lvl="1"/>
            <a:r>
              <a:rPr lang="tr-TR" smtClean="0"/>
              <a:t>Select tasks that can run under low. voltage level. Assign different groups into different islands</a:t>
            </a:r>
          </a:p>
        </p:txBody>
      </p:sp>
      <p:pic>
        <p:nvPicPr>
          <p:cNvPr id="28676" name="3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3284538"/>
            <a:ext cx="4751388" cy="397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Crossover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and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Mutation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29700" name="3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441450"/>
            <a:ext cx="4608513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003366"/>
                </a:solidFill>
              </a:rPr>
              <a:t>Experimental Results</a:t>
            </a:r>
            <a:endParaRPr lang="tr-TR" b="1" smtClean="0">
              <a:solidFill>
                <a:srgbClr val="003366"/>
              </a:solidFill>
            </a:endParaRPr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solidFill>
                  <a:srgbClr val="003366"/>
                </a:solidFill>
              </a:rPr>
              <a:t>To test the effectiveness of VFI based genetic algorithm, we conducted several experiments on both multimedia benchmarks and randomly generated task graphs. </a:t>
            </a:r>
            <a:endParaRPr lang="tr-TR" sz="2000" smtClean="0">
              <a:solidFill>
                <a:srgbClr val="003366"/>
              </a:solidFill>
            </a:endParaRPr>
          </a:p>
          <a:p>
            <a:endParaRPr lang="tr-TR" sz="2000" smtClean="0">
              <a:solidFill>
                <a:srgbClr val="003366"/>
              </a:solidFill>
            </a:endParaRPr>
          </a:p>
          <a:p>
            <a:r>
              <a:rPr lang="en-US" sz="2000" smtClean="0">
                <a:solidFill>
                  <a:srgbClr val="003366"/>
                </a:solidFill>
              </a:rPr>
              <a:t>The selected video applications are Video Object Plane Decoder (VOPD) and MPEG-4 decoder, Multi-Window Display (MWD) , 263 Decoder (263 Dec), 263 Encoder (263 Enc), and Mp3 Encoder (Mp3 Enc) . </a:t>
            </a:r>
            <a:endParaRPr lang="tr-TR" sz="2000" smtClean="0">
              <a:solidFill>
                <a:srgbClr val="003366"/>
              </a:solidFill>
            </a:endParaRPr>
          </a:p>
          <a:p>
            <a:endParaRPr lang="tr-TR" sz="2000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rgbClr val="003366"/>
                </a:solidFill>
              </a:rPr>
              <a:t>Experimental Results</a:t>
            </a:r>
            <a:endParaRPr lang="tr-TR" smtClean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4138" y="1773238"/>
            <a:ext cx="9059862" cy="3095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Application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Specific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Topologies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Advantages</a:t>
            </a:r>
            <a:endParaRPr lang="tr-TR" dirty="0" smtClean="0"/>
          </a:p>
          <a:p>
            <a:pPr lvl="1"/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options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minimization</a:t>
            </a:r>
            <a:endParaRPr lang="tr-TR" dirty="0" smtClean="0"/>
          </a:p>
          <a:p>
            <a:pPr lvl="1"/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regular</a:t>
            </a:r>
            <a:r>
              <a:rPr lang="tr-TR" dirty="0" smtClean="0"/>
              <a:t> </a:t>
            </a:r>
            <a:r>
              <a:rPr lang="tr-TR" dirty="0" err="1" smtClean="0"/>
              <a:t>counterparts</a:t>
            </a:r>
            <a:endParaRPr lang="tr-TR" dirty="0" smtClean="0"/>
          </a:p>
          <a:p>
            <a:r>
              <a:rPr lang="tr-TR" dirty="0" err="1" smtClean="0"/>
              <a:t>Disadvantages</a:t>
            </a:r>
            <a:endParaRPr lang="tr-TR" dirty="0" smtClean="0"/>
          </a:p>
          <a:p>
            <a:pPr lvl="1"/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design</a:t>
            </a:r>
            <a:endParaRPr lang="tr-TR" dirty="0" smtClean="0"/>
          </a:p>
          <a:p>
            <a:pPr lvl="2"/>
            <a:r>
              <a:rPr lang="tr-TR" dirty="0" smtClean="0"/>
              <a:t>Not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topology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endParaRPr lang="tr-TR" dirty="0" smtClean="0"/>
          </a:p>
          <a:p>
            <a:pPr lvl="1"/>
            <a:r>
              <a:rPr lang="tr-TR" dirty="0" smtClean="0"/>
              <a:t>Not </a:t>
            </a:r>
            <a:r>
              <a:rPr lang="tr-TR" dirty="0" err="1" smtClean="0"/>
              <a:t>reusable</a:t>
            </a:r>
            <a:endParaRPr lang="tr-TR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Topology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Problem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333128"/>
          </a:xfrm>
        </p:spPr>
        <p:txBody>
          <a:bodyPr/>
          <a:lstStyle/>
          <a:p>
            <a:r>
              <a:rPr lang="tr-TR" sz="2000" dirty="0" err="1" smtClean="0"/>
              <a:t>Given</a:t>
            </a:r>
            <a:r>
              <a:rPr lang="tr-TR" sz="2000" dirty="0" smtClean="0"/>
              <a:t> a CFG </a:t>
            </a:r>
            <a:r>
              <a:rPr lang="tr-TR" sz="2000" dirty="0" err="1" smtClean="0"/>
              <a:t>with</a:t>
            </a:r>
            <a:r>
              <a:rPr lang="tr-TR" sz="2000" dirty="0" smtClean="0"/>
              <a:t> n </a:t>
            </a:r>
            <a:r>
              <a:rPr lang="tr-TR" sz="2000" dirty="0" err="1" smtClean="0"/>
              <a:t>nodes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infinite</a:t>
            </a:r>
            <a:r>
              <a:rPr lang="tr-TR" sz="2000" dirty="0" smtClean="0"/>
              <a:t> set of </a:t>
            </a:r>
            <a:r>
              <a:rPr lang="tr-TR" sz="2000" dirty="0" err="1" smtClean="0"/>
              <a:t>routers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p </a:t>
            </a:r>
            <a:r>
              <a:rPr lang="tr-TR" sz="2000" dirty="0" err="1" smtClean="0"/>
              <a:t>ports</a:t>
            </a:r>
            <a:r>
              <a:rPr lang="tr-TR" sz="2000" dirty="0" smtClean="0"/>
              <a:t>, </a:t>
            </a:r>
            <a:r>
              <a:rPr lang="tr-TR" sz="2000" dirty="0" err="1" smtClean="0"/>
              <a:t>determine</a:t>
            </a:r>
            <a:r>
              <a:rPr lang="tr-TR" sz="2000" dirty="0" smtClean="0"/>
              <a:t> a </a:t>
            </a:r>
            <a:r>
              <a:rPr lang="tr-TR" sz="2000" dirty="0" err="1" smtClean="0"/>
              <a:t>topology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total </a:t>
            </a:r>
            <a:r>
              <a:rPr lang="tr-TR" sz="2000" dirty="0" err="1" smtClean="0"/>
              <a:t>energy</a:t>
            </a:r>
            <a:r>
              <a:rPr lang="tr-TR" sz="2000" dirty="0" smtClean="0"/>
              <a:t> </a:t>
            </a:r>
            <a:r>
              <a:rPr lang="tr-TR" sz="2000" dirty="0" err="1" smtClean="0"/>
              <a:t>consumed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communication</a:t>
            </a:r>
            <a:r>
              <a:rPr lang="tr-TR" sz="2000" dirty="0" smtClean="0"/>
              <a:t> is </a:t>
            </a:r>
            <a:r>
              <a:rPr lang="tr-TR" sz="2000" dirty="0" err="1" smtClean="0"/>
              <a:t>minimized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0" y="4221088"/>
            <a:ext cx="341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err="1" smtClean="0">
                <a:solidFill>
                  <a:srgbClr val="FF0000"/>
                </a:solidFill>
              </a:rPr>
              <a:t>Core</a:t>
            </a:r>
            <a:r>
              <a:rPr lang="tr-TR" sz="1400" i="1" dirty="0" smtClean="0">
                <a:solidFill>
                  <a:srgbClr val="FF0000"/>
                </a:solidFill>
              </a:rPr>
              <a:t> </a:t>
            </a:r>
            <a:r>
              <a:rPr lang="tr-TR" sz="1400" i="1" dirty="0" err="1" smtClean="0">
                <a:solidFill>
                  <a:srgbClr val="FF0000"/>
                </a:solidFill>
              </a:rPr>
              <a:t>Flow</a:t>
            </a:r>
            <a:r>
              <a:rPr lang="tr-TR" sz="1400" i="1" dirty="0" smtClean="0">
                <a:solidFill>
                  <a:srgbClr val="FF0000"/>
                </a:solidFill>
              </a:rPr>
              <a:t> </a:t>
            </a:r>
            <a:r>
              <a:rPr lang="tr-TR" sz="1400" i="1" dirty="0" err="1" smtClean="0">
                <a:solidFill>
                  <a:srgbClr val="FF0000"/>
                </a:solidFill>
              </a:rPr>
              <a:t>Graph</a:t>
            </a:r>
            <a:r>
              <a:rPr lang="tr-TR" sz="1400" i="1" dirty="0" smtClean="0">
                <a:solidFill>
                  <a:srgbClr val="FF0000"/>
                </a:solidFill>
              </a:rPr>
              <a:t> (CFG) of MP3 </a:t>
            </a:r>
            <a:r>
              <a:rPr lang="tr-TR" sz="1400" i="1" dirty="0" err="1" smtClean="0">
                <a:solidFill>
                  <a:srgbClr val="FF0000"/>
                </a:solidFill>
              </a:rPr>
              <a:t>Decoder</a:t>
            </a:r>
            <a:endParaRPr lang="tr-TR" sz="1400" i="1" dirty="0">
              <a:solidFill>
                <a:srgbClr val="FF0000"/>
              </a:solidFill>
            </a:endParaRPr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3635896" cy="174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04864"/>
            <a:ext cx="31908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476750"/>
            <a:ext cx="41529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4788024" y="37890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smtClean="0">
                <a:solidFill>
                  <a:srgbClr val="FF0000"/>
                </a:solidFill>
              </a:rPr>
              <a:t>An </a:t>
            </a:r>
            <a:r>
              <a:rPr lang="tr-TR" sz="1400" i="1" dirty="0" err="1" smtClean="0">
                <a:solidFill>
                  <a:srgbClr val="FF0000"/>
                </a:solidFill>
              </a:rPr>
              <a:t>example</a:t>
            </a:r>
            <a:r>
              <a:rPr lang="tr-TR" sz="1400" i="1" dirty="0" smtClean="0">
                <a:solidFill>
                  <a:srgbClr val="FF0000"/>
                </a:solidFill>
              </a:rPr>
              <a:t> </a:t>
            </a:r>
            <a:r>
              <a:rPr lang="tr-TR" sz="1400" i="1" dirty="0" err="1" smtClean="0">
                <a:solidFill>
                  <a:srgbClr val="FF0000"/>
                </a:solidFill>
              </a:rPr>
              <a:t>topology</a:t>
            </a:r>
            <a:r>
              <a:rPr lang="tr-TR" sz="1400" i="1" dirty="0" smtClean="0">
                <a:solidFill>
                  <a:srgbClr val="FF0000"/>
                </a:solidFill>
              </a:rPr>
              <a:t> 1</a:t>
            </a:r>
          </a:p>
          <a:p>
            <a:r>
              <a:rPr lang="tr-TR" sz="1400" i="1" dirty="0" smtClean="0">
                <a:solidFill>
                  <a:srgbClr val="FF0000"/>
                </a:solidFill>
              </a:rPr>
              <a:t>(</a:t>
            </a:r>
            <a:r>
              <a:rPr lang="tr-TR" sz="1400" i="1" dirty="0" err="1" smtClean="0">
                <a:solidFill>
                  <a:srgbClr val="FF0000"/>
                </a:solidFill>
              </a:rPr>
              <a:t>CommCost</a:t>
            </a:r>
            <a:r>
              <a:rPr lang="tr-TR" sz="1400" i="1" dirty="0" smtClean="0">
                <a:solidFill>
                  <a:srgbClr val="FF0000"/>
                </a:solidFill>
              </a:rPr>
              <a:t>=8778 </a:t>
            </a:r>
            <a:r>
              <a:rPr lang="tr-TR" sz="1400" i="1" dirty="0" err="1" smtClean="0">
                <a:solidFill>
                  <a:srgbClr val="FF0000"/>
                </a:solidFill>
              </a:rPr>
              <a:t>Kbits</a:t>
            </a:r>
            <a:r>
              <a:rPr lang="tr-TR" sz="1400" i="1" dirty="0" smtClean="0">
                <a:solidFill>
                  <a:srgbClr val="FF0000"/>
                </a:solidFill>
              </a:rPr>
              <a:t>/s)</a:t>
            </a:r>
            <a:endParaRPr lang="tr-TR" sz="1400" i="1" dirty="0">
              <a:solidFill>
                <a:srgbClr val="FF000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1043608" y="609329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 smtClean="0">
                <a:solidFill>
                  <a:srgbClr val="FF0000"/>
                </a:solidFill>
              </a:rPr>
              <a:t>An </a:t>
            </a:r>
            <a:r>
              <a:rPr lang="tr-TR" sz="1400" i="1" dirty="0" err="1" smtClean="0">
                <a:solidFill>
                  <a:srgbClr val="FF0000"/>
                </a:solidFill>
              </a:rPr>
              <a:t>example</a:t>
            </a:r>
            <a:r>
              <a:rPr lang="tr-TR" sz="1400" i="1" dirty="0" smtClean="0">
                <a:solidFill>
                  <a:srgbClr val="FF0000"/>
                </a:solidFill>
              </a:rPr>
              <a:t> </a:t>
            </a:r>
            <a:r>
              <a:rPr lang="tr-TR" sz="1400" i="1" dirty="0" err="1" smtClean="0">
                <a:solidFill>
                  <a:srgbClr val="FF0000"/>
                </a:solidFill>
              </a:rPr>
              <a:t>topology</a:t>
            </a:r>
            <a:r>
              <a:rPr lang="tr-TR" sz="1400" i="1" dirty="0" smtClean="0">
                <a:solidFill>
                  <a:srgbClr val="FF0000"/>
                </a:solidFill>
              </a:rPr>
              <a:t> 2</a:t>
            </a:r>
          </a:p>
          <a:p>
            <a:r>
              <a:rPr lang="tr-TR" sz="1400" i="1" dirty="0" smtClean="0">
                <a:solidFill>
                  <a:srgbClr val="FF0000"/>
                </a:solidFill>
              </a:rPr>
              <a:t>(</a:t>
            </a:r>
            <a:r>
              <a:rPr lang="tr-TR" sz="1400" i="1" dirty="0" err="1" smtClean="0">
                <a:solidFill>
                  <a:srgbClr val="FF0000"/>
                </a:solidFill>
              </a:rPr>
              <a:t>CommCost</a:t>
            </a:r>
            <a:r>
              <a:rPr lang="tr-TR" sz="1400" i="1" dirty="0" smtClean="0">
                <a:solidFill>
                  <a:srgbClr val="FF0000"/>
                </a:solidFill>
              </a:rPr>
              <a:t>=3740 </a:t>
            </a:r>
            <a:r>
              <a:rPr lang="tr-TR" sz="1400" i="1" dirty="0" err="1" smtClean="0">
                <a:solidFill>
                  <a:srgbClr val="FF0000"/>
                </a:solidFill>
              </a:rPr>
              <a:t>Kbits</a:t>
            </a:r>
            <a:r>
              <a:rPr lang="tr-TR" sz="1400" i="1" dirty="0" smtClean="0">
                <a:solidFill>
                  <a:srgbClr val="FF0000"/>
                </a:solidFill>
              </a:rPr>
              <a:t>/s)</a:t>
            </a:r>
            <a:endParaRPr lang="tr-TR" sz="1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Directions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973088"/>
          </a:xfrm>
        </p:spPr>
        <p:txBody>
          <a:bodyPr/>
          <a:lstStyle/>
          <a:p>
            <a:r>
              <a:rPr lang="tr-TR" dirty="0" err="1" smtClean="0"/>
              <a:t>Fault</a:t>
            </a:r>
            <a:r>
              <a:rPr lang="tr-TR" dirty="0" smtClean="0"/>
              <a:t> </a:t>
            </a:r>
            <a:r>
              <a:rPr lang="tr-TR" dirty="0" err="1" smtClean="0"/>
              <a:t>tolerance</a:t>
            </a:r>
            <a:endParaRPr lang="tr-TR" dirty="0" smtClean="0"/>
          </a:p>
          <a:p>
            <a:pPr lvl="1"/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alternative</a:t>
            </a:r>
            <a:r>
              <a:rPr lang="tr-TR" dirty="0" smtClean="0"/>
              <a:t> </a:t>
            </a:r>
            <a:r>
              <a:rPr lang="tr-TR" dirty="0" err="1" smtClean="0"/>
              <a:t>routing</a:t>
            </a:r>
            <a:r>
              <a:rPr lang="tr-TR" dirty="0" smtClean="0"/>
              <a:t> </a:t>
            </a:r>
            <a:r>
              <a:rPr lang="tr-TR" dirty="0" err="1" smtClean="0"/>
              <a:t>options</a:t>
            </a:r>
            <a:endParaRPr lang="tr-TR" dirty="0"/>
          </a:p>
        </p:txBody>
      </p:sp>
      <p:grpSp>
        <p:nvGrpSpPr>
          <p:cNvPr id="4" name="3 Grup"/>
          <p:cNvGrpSpPr/>
          <p:nvPr/>
        </p:nvGrpSpPr>
        <p:grpSpPr>
          <a:xfrm>
            <a:off x="2339752" y="2852936"/>
            <a:ext cx="4320480" cy="3816424"/>
            <a:chOff x="44624" y="35496"/>
            <a:chExt cx="2016224" cy="1980192"/>
          </a:xfrm>
        </p:grpSpPr>
        <p:sp>
          <p:nvSpPr>
            <p:cNvPr id="5" name="4 Oval"/>
            <p:cNvSpPr/>
            <p:nvPr/>
          </p:nvSpPr>
          <p:spPr>
            <a:xfrm>
              <a:off x="407010" y="757696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3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6" name="5 Oval"/>
            <p:cNvSpPr/>
            <p:nvPr/>
          </p:nvSpPr>
          <p:spPr>
            <a:xfrm>
              <a:off x="407010" y="35496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1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6 Dikdörtgen"/>
            <p:cNvSpPr/>
            <p:nvPr/>
          </p:nvSpPr>
          <p:spPr>
            <a:xfrm>
              <a:off x="1484776" y="899592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4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7 Oval"/>
            <p:cNvSpPr/>
            <p:nvPr/>
          </p:nvSpPr>
          <p:spPr>
            <a:xfrm>
              <a:off x="1880848" y="93556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9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8 Dikdörtgen"/>
            <p:cNvSpPr/>
            <p:nvPr/>
          </p:nvSpPr>
          <p:spPr>
            <a:xfrm>
              <a:off x="1484784" y="359311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3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0" name="9 Düz Bağlayıcı"/>
            <p:cNvCxnSpPr>
              <a:stCxn id="9" idx="1"/>
              <a:endCxn id="19" idx="3"/>
            </p:cNvCxnSpPr>
            <p:nvPr/>
          </p:nvCxnSpPr>
          <p:spPr>
            <a:xfrm rot="10800000">
              <a:off x="1160720" y="485311"/>
              <a:ext cx="3240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10 Oval"/>
            <p:cNvSpPr/>
            <p:nvPr/>
          </p:nvSpPr>
          <p:spPr>
            <a:xfrm>
              <a:off x="1880848" y="395536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7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11 Dikdörtgen"/>
            <p:cNvSpPr/>
            <p:nvPr/>
          </p:nvSpPr>
          <p:spPr>
            <a:xfrm>
              <a:off x="1484832" y="1763688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6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12 Oval"/>
            <p:cNvSpPr/>
            <p:nvPr/>
          </p:nvSpPr>
          <p:spPr>
            <a:xfrm>
              <a:off x="1160816" y="1799664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12</a:t>
              </a:r>
            </a:p>
          </p:txBody>
        </p:sp>
        <p:cxnSp>
          <p:nvCxnSpPr>
            <p:cNvPr id="14" name="13 Düz Bağlayıcı"/>
            <p:cNvCxnSpPr>
              <a:stCxn id="15" idx="2"/>
              <a:endCxn id="12" idx="3"/>
            </p:cNvCxnSpPr>
            <p:nvPr/>
          </p:nvCxnSpPr>
          <p:spPr>
            <a:xfrm rot="10800000" flipV="1">
              <a:off x="1736832" y="1889664"/>
              <a:ext cx="144016" cy="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14 Oval"/>
            <p:cNvSpPr/>
            <p:nvPr/>
          </p:nvSpPr>
          <p:spPr>
            <a:xfrm>
              <a:off x="1880848" y="1799664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16" name="15 Dikdörtgen"/>
            <p:cNvSpPr/>
            <p:nvPr/>
          </p:nvSpPr>
          <p:spPr>
            <a:xfrm>
              <a:off x="368640" y="359311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1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7" name="16 Düz Bağlayıcı"/>
            <p:cNvCxnSpPr>
              <a:stCxn id="16" idx="1"/>
              <a:endCxn id="18" idx="6"/>
            </p:cNvCxnSpPr>
            <p:nvPr/>
          </p:nvCxnSpPr>
          <p:spPr>
            <a:xfrm rot="10800000" flipV="1">
              <a:off x="224624" y="485311"/>
              <a:ext cx="144016" cy="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17 Oval"/>
            <p:cNvSpPr/>
            <p:nvPr/>
          </p:nvSpPr>
          <p:spPr>
            <a:xfrm>
              <a:off x="44624" y="395335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9" name="18 Dikdörtgen"/>
            <p:cNvSpPr/>
            <p:nvPr/>
          </p:nvSpPr>
          <p:spPr>
            <a:xfrm>
              <a:off x="908720" y="359311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2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0" name="19 Düz Bağlayıcı"/>
            <p:cNvCxnSpPr>
              <a:stCxn id="19" idx="1"/>
              <a:endCxn id="16" idx="3"/>
            </p:cNvCxnSpPr>
            <p:nvPr/>
          </p:nvCxnSpPr>
          <p:spPr>
            <a:xfrm rot="10800000">
              <a:off x="620640" y="485311"/>
              <a:ext cx="28808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>
              <a:stCxn id="19" idx="0"/>
              <a:endCxn id="42" idx="4"/>
            </p:cNvCxnSpPr>
            <p:nvPr/>
          </p:nvCxnSpPr>
          <p:spPr>
            <a:xfrm rot="5400000" flipH="1" flipV="1">
              <a:off x="962825" y="287392"/>
              <a:ext cx="143815" cy="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21 Düz Bağlayıcı"/>
            <p:cNvCxnSpPr>
              <a:stCxn id="6" idx="4"/>
              <a:endCxn id="16" idx="0"/>
            </p:cNvCxnSpPr>
            <p:nvPr/>
          </p:nvCxnSpPr>
          <p:spPr>
            <a:xfrm rot="5400000">
              <a:off x="423918" y="286218"/>
              <a:ext cx="143815" cy="23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22 Düz Bağlayıcı"/>
            <p:cNvCxnSpPr>
              <a:stCxn id="5" idx="0"/>
              <a:endCxn id="16" idx="2"/>
            </p:cNvCxnSpPr>
            <p:nvPr/>
          </p:nvCxnSpPr>
          <p:spPr>
            <a:xfrm rot="16200000" flipV="1">
              <a:off x="422633" y="683319"/>
              <a:ext cx="146385" cy="23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23 Düz Bağlayıcı"/>
            <p:cNvCxnSpPr>
              <a:stCxn id="9" idx="0"/>
              <a:endCxn id="43" idx="4"/>
            </p:cNvCxnSpPr>
            <p:nvPr/>
          </p:nvCxnSpPr>
          <p:spPr>
            <a:xfrm rot="5400000" flipH="1" flipV="1">
              <a:off x="1538889" y="287392"/>
              <a:ext cx="143815" cy="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24 Oval"/>
            <p:cNvSpPr/>
            <p:nvPr/>
          </p:nvSpPr>
          <p:spPr>
            <a:xfrm>
              <a:off x="944736" y="757945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5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25 Düz Bağlayıcı"/>
            <p:cNvCxnSpPr>
              <a:stCxn id="25" idx="0"/>
              <a:endCxn id="19" idx="2"/>
            </p:cNvCxnSpPr>
            <p:nvPr/>
          </p:nvCxnSpPr>
          <p:spPr>
            <a:xfrm rot="16200000" flipV="1">
              <a:off x="961411" y="684620"/>
              <a:ext cx="146634" cy="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26 Oval"/>
            <p:cNvSpPr/>
            <p:nvPr/>
          </p:nvSpPr>
          <p:spPr>
            <a:xfrm>
              <a:off x="1160768" y="935560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28" name="27 Düz Bağlayıcı"/>
            <p:cNvCxnSpPr>
              <a:stCxn id="27" idx="6"/>
            </p:cNvCxnSpPr>
            <p:nvPr/>
          </p:nvCxnSpPr>
          <p:spPr>
            <a:xfrm>
              <a:off x="1340768" y="1025560"/>
              <a:ext cx="0" cy="17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Düz Bağlayıcı"/>
            <p:cNvCxnSpPr>
              <a:stCxn id="27" idx="6"/>
              <a:endCxn id="7" idx="1"/>
            </p:cNvCxnSpPr>
            <p:nvPr/>
          </p:nvCxnSpPr>
          <p:spPr>
            <a:xfrm>
              <a:off x="1340768" y="1025560"/>
              <a:ext cx="144008" cy="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29 Düz Bağlayıcı"/>
            <p:cNvCxnSpPr>
              <a:stCxn id="7" idx="3"/>
              <a:endCxn id="8" idx="2"/>
            </p:cNvCxnSpPr>
            <p:nvPr/>
          </p:nvCxnSpPr>
          <p:spPr>
            <a:xfrm flipV="1">
              <a:off x="1736776" y="1025560"/>
              <a:ext cx="144072" cy="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30 Düz Bağlayıcı"/>
            <p:cNvCxnSpPr>
              <a:stCxn id="9" idx="3"/>
              <a:endCxn id="11" idx="2"/>
            </p:cNvCxnSpPr>
            <p:nvPr/>
          </p:nvCxnSpPr>
          <p:spPr>
            <a:xfrm>
              <a:off x="1736784" y="485311"/>
              <a:ext cx="144064" cy="2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31 Düz Bağlayıcı"/>
            <p:cNvCxnSpPr>
              <a:stCxn id="9" idx="2"/>
              <a:endCxn id="7" idx="0"/>
            </p:cNvCxnSpPr>
            <p:nvPr/>
          </p:nvCxnSpPr>
          <p:spPr>
            <a:xfrm rot="5400000">
              <a:off x="1466640" y="755447"/>
              <a:ext cx="288281" cy="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32 Düz Bağlayıcı"/>
            <p:cNvCxnSpPr>
              <a:stCxn id="12" idx="1"/>
              <a:endCxn id="13" idx="6"/>
            </p:cNvCxnSpPr>
            <p:nvPr/>
          </p:nvCxnSpPr>
          <p:spPr>
            <a:xfrm rot="10800000">
              <a:off x="1340816" y="1889664"/>
              <a:ext cx="144016" cy="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33 Dikdörtgen"/>
            <p:cNvSpPr/>
            <p:nvPr/>
          </p:nvSpPr>
          <p:spPr>
            <a:xfrm>
              <a:off x="1484776" y="1331640"/>
              <a:ext cx="252000" cy="25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tr-TR" sz="1800" i="1" dirty="0" smtClean="0">
                  <a:solidFill>
                    <a:sysClr val="windowText" lastClr="000000"/>
                  </a:solidFill>
                </a:rPr>
                <a:t>r</a:t>
              </a:r>
              <a:r>
                <a:rPr lang="tr-TR" sz="1800" i="1" baseline="-25000" dirty="0" smtClean="0">
                  <a:solidFill>
                    <a:sysClr val="windowText" lastClr="000000"/>
                  </a:solidFill>
                </a:rPr>
                <a:t>5</a:t>
              </a:r>
              <a:endParaRPr lang="tr-TR" sz="1800" i="1" baseline="-250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34 Oval"/>
            <p:cNvSpPr/>
            <p:nvPr/>
          </p:nvSpPr>
          <p:spPr>
            <a:xfrm>
              <a:off x="1880848" y="1367608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11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36" name="35 Oval"/>
            <p:cNvSpPr/>
            <p:nvPr/>
          </p:nvSpPr>
          <p:spPr>
            <a:xfrm>
              <a:off x="1160768" y="1367608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10</a:t>
              </a:r>
            </a:p>
          </p:txBody>
        </p:sp>
        <p:cxnSp>
          <p:nvCxnSpPr>
            <p:cNvPr id="37" name="36 Düz Bağlayıcı"/>
            <p:cNvCxnSpPr>
              <a:stCxn id="36" idx="6"/>
            </p:cNvCxnSpPr>
            <p:nvPr/>
          </p:nvCxnSpPr>
          <p:spPr>
            <a:xfrm>
              <a:off x="1340768" y="1457608"/>
              <a:ext cx="0" cy="17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Düz Bağlayıcı"/>
            <p:cNvCxnSpPr>
              <a:stCxn id="36" idx="6"/>
              <a:endCxn id="34" idx="1"/>
            </p:cNvCxnSpPr>
            <p:nvPr/>
          </p:nvCxnSpPr>
          <p:spPr>
            <a:xfrm>
              <a:off x="1340768" y="1457608"/>
              <a:ext cx="144008" cy="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38 Düz Bağlayıcı"/>
            <p:cNvCxnSpPr>
              <a:stCxn id="34" idx="3"/>
              <a:endCxn id="35" idx="2"/>
            </p:cNvCxnSpPr>
            <p:nvPr/>
          </p:nvCxnSpPr>
          <p:spPr>
            <a:xfrm flipV="1">
              <a:off x="1736776" y="1457608"/>
              <a:ext cx="144072" cy="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39 Düz Bağlayıcı"/>
            <p:cNvCxnSpPr>
              <a:stCxn id="7" idx="2"/>
              <a:endCxn id="34" idx="0"/>
            </p:cNvCxnSpPr>
            <p:nvPr/>
          </p:nvCxnSpPr>
          <p:spPr>
            <a:xfrm rot="5400000">
              <a:off x="1520752" y="1241616"/>
              <a:ext cx="1800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40 Düz Bağlayıcı"/>
            <p:cNvCxnSpPr>
              <a:stCxn id="34" idx="2"/>
              <a:endCxn id="12" idx="0"/>
            </p:cNvCxnSpPr>
            <p:nvPr/>
          </p:nvCxnSpPr>
          <p:spPr>
            <a:xfrm rot="16200000" flipH="1">
              <a:off x="1520780" y="1673636"/>
              <a:ext cx="180048" cy="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41 Oval"/>
            <p:cNvSpPr/>
            <p:nvPr/>
          </p:nvSpPr>
          <p:spPr>
            <a:xfrm>
              <a:off x="944744" y="35496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4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sp>
          <p:nvSpPr>
            <p:cNvPr id="43" name="42 Oval"/>
            <p:cNvSpPr/>
            <p:nvPr/>
          </p:nvSpPr>
          <p:spPr>
            <a:xfrm>
              <a:off x="1520808" y="35496"/>
              <a:ext cx="180000" cy="18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tr-TR" sz="1800" dirty="0" smtClean="0">
                  <a:solidFill>
                    <a:schemeClr val="tx1"/>
                  </a:solidFill>
                </a:rPr>
                <a:t>6</a:t>
              </a:r>
              <a:endParaRPr lang="tr-TR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49" name="49 Grup"/>
            <p:cNvGrpSpPr/>
            <p:nvPr/>
          </p:nvGrpSpPr>
          <p:grpSpPr>
            <a:xfrm>
              <a:off x="1537756" y="683584"/>
              <a:ext cx="153451" cy="144000"/>
              <a:chOff x="1412776" y="683584"/>
              <a:chExt cx="153451" cy="144000"/>
            </a:xfrm>
          </p:grpSpPr>
          <p:cxnSp>
            <p:nvCxnSpPr>
              <p:cNvPr id="50" name="46 Düz Bağlayıcı"/>
              <p:cNvCxnSpPr/>
              <p:nvPr/>
            </p:nvCxnSpPr>
            <p:spPr>
              <a:xfrm>
                <a:off x="1412776" y="683584"/>
                <a:ext cx="144000" cy="14400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50 Düz Bağlayıcı"/>
              <p:cNvCxnSpPr/>
              <p:nvPr/>
            </p:nvCxnSpPr>
            <p:spPr>
              <a:xfrm flipH="1">
                <a:off x="1431812" y="708014"/>
                <a:ext cx="134415" cy="112086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Directions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3D </a:t>
            </a:r>
            <a:r>
              <a:rPr lang="tr-TR" dirty="0" err="1" smtClean="0"/>
              <a:t>NoC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3D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topology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endParaRPr lang="tr-TR" dirty="0" smtClean="0"/>
          </a:p>
          <a:p>
            <a:r>
              <a:rPr lang="tr-TR" dirty="0" err="1" smtClean="0"/>
              <a:t>Adaptive</a:t>
            </a:r>
            <a:r>
              <a:rPr lang="tr-TR" dirty="0" smtClean="0"/>
              <a:t> </a:t>
            </a:r>
            <a:r>
              <a:rPr lang="tr-TR" dirty="0" err="1" smtClean="0"/>
              <a:t>topology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varying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behaviour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mapping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mesh </a:t>
            </a:r>
            <a:r>
              <a:rPr lang="tr-TR" dirty="0" err="1" smtClean="0"/>
              <a:t>NoCs</a:t>
            </a:r>
            <a:endParaRPr lang="tr-TR" dirty="0" smtClean="0"/>
          </a:p>
          <a:p>
            <a:pPr lvl="1"/>
            <a:r>
              <a:rPr lang="tr-TR" dirty="0" smtClean="0"/>
              <a:t>ILP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r>
              <a:rPr lang="tr-TR" dirty="0" smtClean="0"/>
              <a:t> – </a:t>
            </a:r>
            <a:r>
              <a:rPr lang="tr-TR" dirty="0" err="1" smtClean="0"/>
              <a:t>metaheuristics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large</a:t>
            </a:r>
            <a:r>
              <a:rPr lang="tr-TR" dirty="0" smtClean="0"/>
              <a:t> </a:t>
            </a:r>
            <a:r>
              <a:rPr lang="tr-TR" dirty="0" err="1" smtClean="0"/>
              <a:t>ones</a:t>
            </a:r>
            <a:endParaRPr lang="tr-TR" dirty="0" smtClean="0"/>
          </a:p>
          <a:p>
            <a:r>
              <a:rPr lang="tr-TR" dirty="0" err="1" smtClean="0"/>
              <a:t>Application</a:t>
            </a:r>
            <a:r>
              <a:rPr lang="tr-TR" dirty="0" smtClean="0"/>
              <a:t>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topology</a:t>
            </a:r>
            <a:r>
              <a:rPr lang="tr-TR" dirty="0" smtClean="0"/>
              <a:t> </a:t>
            </a:r>
            <a:r>
              <a:rPr lang="tr-TR" dirty="0" err="1" smtClean="0"/>
              <a:t>generation</a:t>
            </a:r>
            <a:endParaRPr lang="tr-TR" dirty="0" smtClean="0"/>
          </a:p>
          <a:p>
            <a:pPr lvl="1"/>
            <a:r>
              <a:rPr lang="tr-TR" dirty="0" err="1" smtClean="0"/>
              <a:t>Metaheuristics</a:t>
            </a:r>
            <a:r>
              <a:rPr lang="tr-TR" dirty="0" smtClean="0"/>
              <a:t> do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heuristics</a:t>
            </a:r>
            <a:endParaRPr lang="tr-TR" dirty="0" smtClean="0"/>
          </a:p>
          <a:p>
            <a:pPr lvl="1"/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 </a:t>
            </a:r>
            <a:r>
              <a:rPr lang="tr-TR" smtClean="0"/>
              <a:t>needed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3366"/>
                </a:solidFill>
              </a:rPr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smtClean="0"/>
              <a:t>Network-on-chip (NoC) is a packet switched on-chip communication network designed using a layered methodology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“routes packets, not wires”</a:t>
            </a:r>
          </a:p>
          <a:p>
            <a:r>
              <a:rPr lang="en-US" sz="2200" smtClean="0"/>
              <a:t>NoCs use packets to route data from the source to the destination PE via a network fabric that consists of </a:t>
            </a:r>
          </a:p>
          <a:p>
            <a:pPr lvl="2"/>
            <a:r>
              <a:rPr lang="en-US" sz="1800" smtClean="0"/>
              <a:t>switches (routers)</a:t>
            </a:r>
          </a:p>
          <a:p>
            <a:pPr lvl="2"/>
            <a:r>
              <a:rPr lang="en-US" sz="1800" smtClean="0"/>
              <a:t>interconnection links (wires)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581400" y="6305550"/>
            <a:ext cx="2133600" cy="476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8EE81CA7-F403-4841-9DF8-E5EEEB93211E}" type="slidenum">
              <a:rPr lang="en-US">
                <a:cs typeface="Arial" pitchFamily="34" charset="0"/>
              </a:rPr>
              <a:pPr algn="r">
                <a:defRPr/>
              </a:pPr>
              <a:t>3</a:t>
            </a:fld>
            <a:endParaRPr lang="en-US">
              <a:cs typeface="Arial" pitchFamily="34" charset="0"/>
            </a:endParaRPr>
          </a:p>
        </p:txBody>
      </p:sp>
      <p:pic>
        <p:nvPicPr>
          <p:cNvPr id="10246" name="Picture 2" descr="C:\work\comm_arch_book_06\book ppt\image1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962400"/>
            <a:ext cx="5002213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3366"/>
                </a:solidFill>
              </a:rPr>
              <a:t>Introduction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NoCs are an attempt to scale down the concepts of largescale networks, and apply them to the embedded system-on-chip (SoC) domain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NoC Properties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Regular geometry that is scalable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Flexible QoS guarantees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Higher bandwidth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Reusable components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Buffers, arbiters, routers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No long global wires (or global clock tree)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No problematic global synchronization</a:t>
            </a:r>
          </a:p>
          <a:p>
            <a:pPr lvl="2">
              <a:lnSpc>
                <a:spcPct val="90000"/>
              </a:lnSpc>
            </a:pPr>
            <a:r>
              <a:rPr lang="en-US" sz="1800" smtClean="0"/>
              <a:t>GALS: Globally asynchronous, locally synchronous design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Reliable and predictable electrical and physical properties</a:t>
            </a:r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581400" y="6305550"/>
            <a:ext cx="2133600" cy="476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420C5A28-3836-4511-BCA2-A0E19442E81B}" type="slidenum">
              <a:rPr lang="en-US">
                <a:cs typeface="Arial" pitchFamily="34" charset="0"/>
              </a:rPr>
              <a:pPr algn="r">
                <a:defRPr/>
              </a:pPr>
              <a:t>4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3366"/>
                </a:solidFill>
              </a:rPr>
              <a:t>NoC</a:t>
            </a:r>
            <a:r>
              <a:rPr lang="en-US" sz="4000" b="1" dirty="0" smtClean="0">
                <a:solidFill>
                  <a:srgbClr val="003366"/>
                </a:solidFill>
              </a:rPr>
              <a:t> Topology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sz="2400" smtClean="0"/>
              <a:t>2D mesh is most popular topology</a:t>
            </a:r>
          </a:p>
          <a:p>
            <a:pPr lvl="1"/>
            <a:r>
              <a:rPr lang="en-US" sz="2000" smtClean="0"/>
              <a:t>all links have the same length</a:t>
            </a:r>
          </a:p>
          <a:p>
            <a:pPr lvl="2"/>
            <a:r>
              <a:rPr lang="en-US" sz="1800" smtClean="0"/>
              <a:t>eases physical design</a:t>
            </a:r>
          </a:p>
          <a:p>
            <a:pPr lvl="1"/>
            <a:r>
              <a:rPr lang="en-US" sz="2000" smtClean="0"/>
              <a:t>area grows linearly with the number </a:t>
            </a:r>
            <a:br>
              <a:rPr lang="en-US" sz="2000" smtClean="0"/>
            </a:br>
            <a:r>
              <a:rPr lang="en-US" sz="2000" smtClean="0"/>
              <a:t>of nodes</a:t>
            </a:r>
          </a:p>
          <a:p>
            <a:pPr lvl="1"/>
            <a:r>
              <a:rPr lang="en-US" sz="2000" smtClean="0"/>
              <a:t>must be designed in such a way as to </a:t>
            </a:r>
            <a:br>
              <a:rPr lang="en-US" sz="2000" smtClean="0"/>
            </a:br>
            <a:r>
              <a:rPr lang="en-US" sz="2000" smtClean="0"/>
              <a:t>avoid traffic accumulating in the </a:t>
            </a:r>
            <a:br>
              <a:rPr lang="en-US" sz="2000" smtClean="0"/>
            </a:br>
            <a:r>
              <a:rPr lang="en-US" sz="2000" smtClean="0"/>
              <a:t>center of the mesh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581400" y="6305550"/>
            <a:ext cx="2133600" cy="476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CAB653E6-D875-4606-91A8-A6EE0B5F11C1}" type="slidenum">
              <a:rPr lang="en-US">
                <a:cs typeface="Arial" pitchFamily="34" charset="0"/>
              </a:rPr>
              <a:pPr algn="r">
                <a:defRPr/>
              </a:pPr>
              <a:t>5</a:t>
            </a:fld>
            <a:endParaRPr lang="en-US">
              <a:cs typeface="Arial" pitchFamily="34" charset="0"/>
            </a:endParaRPr>
          </a:p>
        </p:txBody>
      </p:sp>
      <p:pic>
        <p:nvPicPr>
          <p:cNvPr id="12294" name="Picture 3" descr="C:\work\comm_arch_book_06\book ppt\image1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484313"/>
            <a:ext cx="28956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003366"/>
                </a:solidFill>
              </a:rPr>
              <a:t>NoC</a:t>
            </a:r>
            <a:r>
              <a:rPr lang="en-US" sz="4000" b="1" dirty="0" smtClean="0">
                <a:solidFill>
                  <a:srgbClr val="003366"/>
                </a:solidFill>
              </a:rPr>
              <a:t> Topology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sz="2400" smtClean="0"/>
              <a:t>Irregular or ad hoc network topologies</a:t>
            </a:r>
          </a:p>
          <a:p>
            <a:pPr lvl="1"/>
            <a:r>
              <a:rPr lang="en-US" sz="2000" smtClean="0"/>
              <a:t>customized for an application</a:t>
            </a:r>
          </a:p>
          <a:p>
            <a:pPr lvl="1"/>
            <a:r>
              <a:rPr lang="en-US" sz="2000" smtClean="0"/>
              <a:t>usually a mix of shared bus, direct, and indirect network topologies</a:t>
            </a:r>
          </a:p>
          <a:p>
            <a:pPr lvl="1"/>
            <a:r>
              <a:rPr lang="en-US" sz="2000" smtClean="0"/>
              <a:t>e.g.  reduced mesh, cluster-based hybrid topology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3581400" y="6305550"/>
            <a:ext cx="2133600" cy="4762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>
              <a:defRPr/>
            </a:pPr>
            <a:fld id="{E908A9A6-F00A-49F0-9C95-45926A736F63}" type="slidenum">
              <a:rPr lang="en-US">
                <a:cs typeface="Arial" pitchFamily="34" charset="0"/>
              </a:rPr>
              <a:pPr algn="r">
                <a:defRPr/>
              </a:pPr>
              <a:t>6</a:t>
            </a:fld>
            <a:endParaRPr lang="en-US">
              <a:cs typeface="Arial" pitchFamily="34" charset="0"/>
            </a:endParaRPr>
          </a:p>
        </p:txBody>
      </p:sp>
      <p:pic>
        <p:nvPicPr>
          <p:cNvPr id="13318" name="Picture 2" descr="C:\work\comm_arch_book_06\book ppt\image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30956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3" descr="C:\work\comm_arch_book_06\book ppt\image1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505200"/>
            <a:ext cx="30575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Energy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Consumption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in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NoCs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476375" y="1196975"/>
            <a:ext cx="7497763" cy="4800600"/>
          </a:xfrm>
        </p:spPr>
        <p:txBody>
          <a:bodyPr/>
          <a:lstStyle/>
          <a:p>
            <a:r>
              <a:rPr lang="tr-TR" smtClean="0"/>
              <a:t>Proportional to total bit transitions</a:t>
            </a:r>
          </a:p>
          <a:p>
            <a:r>
              <a:rPr lang="tr-TR" smtClean="0"/>
              <a:t>Energy of one bit transition:</a:t>
            </a:r>
            <a:br>
              <a:rPr lang="tr-TR" smtClean="0"/>
            </a:br>
            <a:r>
              <a:rPr lang="tr-TR" smtClean="0"/>
              <a:t>	</a:t>
            </a:r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r>
              <a:rPr lang="tr-TR" smtClean="0"/>
              <a:t>Total energy consumption</a:t>
            </a:r>
          </a:p>
          <a:p>
            <a:endParaRPr lang="tr-TR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289175"/>
            <a:ext cx="63373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2878138"/>
            <a:ext cx="34829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30375" y="3395663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5013325"/>
            <a:ext cx="34242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5705475"/>
            <a:ext cx="3789362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sz="3400" b="1" dirty="0" err="1" smtClean="0">
                <a:solidFill>
                  <a:srgbClr val="003366"/>
                </a:solidFill>
              </a:rPr>
              <a:t>Application</a:t>
            </a:r>
            <a:r>
              <a:rPr lang="tr-TR" sz="3400" b="1" dirty="0" smtClean="0">
                <a:solidFill>
                  <a:srgbClr val="003366"/>
                </a:solidFill>
              </a:rPr>
              <a:t> </a:t>
            </a:r>
            <a:r>
              <a:rPr lang="tr-TR" sz="3400" b="1" dirty="0" err="1" smtClean="0">
                <a:solidFill>
                  <a:srgbClr val="003366"/>
                </a:solidFill>
              </a:rPr>
              <a:t>Graph</a:t>
            </a:r>
            <a:r>
              <a:rPr lang="tr-TR" sz="3400" b="1" dirty="0" smtClean="0">
                <a:solidFill>
                  <a:srgbClr val="003366"/>
                </a:solidFill>
              </a:rPr>
              <a:t> </a:t>
            </a:r>
            <a:r>
              <a:rPr lang="tr-TR" sz="3400" b="1" dirty="0" err="1" smtClean="0">
                <a:solidFill>
                  <a:srgbClr val="003366"/>
                </a:solidFill>
              </a:rPr>
              <a:t>and</a:t>
            </a:r>
            <a:r>
              <a:rPr lang="tr-TR" sz="3400" b="1" dirty="0" smtClean="0">
                <a:solidFill>
                  <a:srgbClr val="003366"/>
                </a:solidFill>
              </a:rPr>
              <a:t> </a:t>
            </a:r>
            <a:r>
              <a:rPr lang="tr-TR" sz="3400" b="1" dirty="0" err="1" smtClean="0">
                <a:solidFill>
                  <a:srgbClr val="003366"/>
                </a:solidFill>
              </a:rPr>
              <a:t>Topology</a:t>
            </a:r>
            <a:endParaRPr lang="tr-TR" sz="24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7" name="Line 46"/>
          <p:cNvSpPr>
            <a:spLocks noChangeShapeType="1"/>
          </p:cNvSpPr>
          <p:nvPr/>
        </p:nvSpPr>
        <p:spPr bwMode="auto">
          <a:xfrm>
            <a:off x="4572000" y="1484313"/>
            <a:ext cx="0" cy="3313112"/>
          </a:xfrm>
          <a:prstGeom prst="line">
            <a:avLst/>
          </a:prstGeom>
          <a:ln w="190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pPr>
              <a:defRPr/>
            </a:pPr>
            <a:endParaRPr lang="tr-TR"/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450056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00213"/>
            <a:ext cx="4572000" cy="99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3644900"/>
            <a:ext cx="288925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3500438"/>
            <a:ext cx="31115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Yukarı Bükülü Ok"/>
          <p:cNvSpPr/>
          <p:nvPr/>
        </p:nvSpPr>
        <p:spPr>
          <a:xfrm>
            <a:off x="3132138" y="5732463"/>
            <a:ext cx="3168650" cy="86518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 err="1">
                <a:solidFill>
                  <a:schemeClr val="tx1"/>
                </a:solidFill>
              </a:rPr>
              <a:t>Mapping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rgbClr val="003366"/>
                </a:solidFill>
              </a:rPr>
              <a:t>Mapping</a:t>
            </a:r>
            <a:r>
              <a:rPr lang="tr-TR" b="1" dirty="0" smtClean="0">
                <a:solidFill>
                  <a:srgbClr val="003366"/>
                </a:solidFill>
              </a:rPr>
              <a:t> Problem</a:t>
            </a:r>
            <a:endParaRPr lang="tr-TR" sz="2400" b="1" dirty="0" smtClean="0">
              <a:solidFill>
                <a:srgbClr val="003366"/>
              </a:solidFill>
            </a:endParaRP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>
          <a:xfrm>
            <a:off x="1476375" y="1196975"/>
            <a:ext cx="7497763" cy="4800600"/>
          </a:xfrm>
        </p:spPr>
        <p:txBody>
          <a:bodyPr/>
          <a:lstStyle/>
          <a:p>
            <a:r>
              <a:rPr lang="tr-TR" smtClean="0"/>
              <a:t>Given a WCTG and a TG that satisfy</a:t>
            </a:r>
          </a:p>
          <a:p>
            <a:endParaRPr lang="tr-TR" smtClean="0"/>
          </a:p>
          <a:p>
            <a:r>
              <a:rPr lang="tr-TR" smtClean="0"/>
              <a:t>Find a one to one mapping function</a:t>
            </a:r>
          </a:p>
          <a:p>
            <a:endParaRPr lang="tr-TR" smtClean="0"/>
          </a:p>
          <a:p>
            <a:pPr>
              <a:buFont typeface="Wingdings 2" pitchFamily="18" charset="2"/>
              <a:buNone/>
            </a:pPr>
            <a:r>
              <a:rPr lang="tr-TR" smtClean="0"/>
              <a:t>such that</a:t>
            </a:r>
          </a:p>
          <a:p>
            <a:endParaRPr lang="tr-TR" smtClean="0"/>
          </a:p>
          <a:p>
            <a:endParaRPr lang="tr-TR" smtClean="0"/>
          </a:p>
          <a:p>
            <a:pPr>
              <a:buFont typeface="Wingdings 2" pitchFamily="18" charset="2"/>
              <a:buNone/>
            </a:pPr>
            <a:r>
              <a:rPr lang="tr-TR" smtClean="0"/>
              <a:t>and energy is minimized: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1950" y="1763713"/>
            <a:ext cx="173672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954338"/>
            <a:ext cx="19526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4076700"/>
            <a:ext cx="4176712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6021388"/>
            <a:ext cx="2447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1425" y="4625975"/>
            <a:ext cx="28225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623</Words>
  <Application>Microsoft Office PowerPoint</Application>
  <PresentationFormat>On-screen Show (4:3)</PresentationFormat>
  <Paragraphs>144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Bell MT</vt:lpstr>
      <vt:lpstr>Calibri</vt:lpstr>
      <vt:lpstr>Gill Sans MT</vt:lpstr>
      <vt:lpstr>Times New Roman</vt:lpstr>
      <vt:lpstr>Verdana</vt:lpstr>
      <vt:lpstr>Wingdings 2</vt:lpstr>
      <vt:lpstr>Gündönümü</vt:lpstr>
      <vt:lpstr>Networks-on-Chip (NoC)</vt:lpstr>
      <vt:lpstr>Outline</vt:lpstr>
      <vt:lpstr>Introduction</vt:lpstr>
      <vt:lpstr>Introduction</vt:lpstr>
      <vt:lpstr>NoC Topology</vt:lpstr>
      <vt:lpstr>NoC Topology</vt:lpstr>
      <vt:lpstr>Energy Consumption in NoCs</vt:lpstr>
      <vt:lpstr>Application Graph and Topology</vt:lpstr>
      <vt:lpstr>Mapping Problem</vt:lpstr>
      <vt:lpstr>Proposed Methods </vt:lpstr>
      <vt:lpstr>ILP-based method</vt:lpstr>
      <vt:lpstr>ILP-based method</vt:lpstr>
      <vt:lpstr>Genetic Algorithm based Method</vt:lpstr>
      <vt:lpstr>Crossover</vt:lpstr>
      <vt:lpstr>Mutation</vt:lpstr>
      <vt:lpstr>Simulated Annealing</vt:lpstr>
      <vt:lpstr>CastNet – A Heuristic</vt:lpstr>
      <vt:lpstr>Example</vt:lpstr>
      <vt:lpstr>Results</vt:lpstr>
      <vt:lpstr>Energy consumption impr.ovement over random mapping</vt:lpstr>
      <vt:lpstr>Voltage/Frequency Islands</vt:lpstr>
      <vt:lpstr>Crossover and Mutation</vt:lpstr>
      <vt:lpstr>Experimental Results</vt:lpstr>
      <vt:lpstr>Experimental Results</vt:lpstr>
      <vt:lpstr>Application Specific Topologies</vt:lpstr>
      <vt:lpstr>Topology Generation Problem</vt:lpstr>
      <vt:lpstr>Possible Research Directions</vt:lpstr>
      <vt:lpstr>Possible Research Directions</vt:lpstr>
      <vt:lpstr>Conclusion</vt:lpstr>
    </vt:vector>
  </TitlesOfParts>
  <Company>eie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mozen</dc:creator>
  <cp:lastModifiedBy>stosun</cp:lastModifiedBy>
  <cp:revision>121</cp:revision>
  <dcterms:created xsi:type="dcterms:W3CDTF">2011-09-30T12:38:42Z</dcterms:created>
  <dcterms:modified xsi:type="dcterms:W3CDTF">2014-12-18T14:30:48Z</dcterms:modified>
</cp:coreProperties>
</file>