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273" r:id="rId3"/>
    <p:sldId id="293" r:id="rId4"/>
    <p:sldId id="324" r:id="rId5"/>
    <p:sldId id="325" r:id="rId6"/>
    <p:sldId id="326" r:id="rId7"/>
    <p:sldId id="366" r:id="rId8"/>
    <p:sldId id="327" r:id="rId9"/>
    <p:sldId id="328" r:id="rId10"/>
    <p:sldId id="390" r:id="rId11"/>
    <p:sldId id="329" r:id="rId12"/>
    <p:sldId id="330" r:id="rId13"/>
    <p:sldId id="332" r:id="rId14"/>
    <p:sldId id="391" r:id="rId15"/>
    <p:sldId id="392" r:id="rId16"/>
    <p:sldId id="333" r:id="rId17"/>
    <p:sldId id="393" r:id="rId18"/>
    <p:sldId id="334" r:id="rId19"/>
    <p:sldId id="335" r:id="rId20"/>
    <p:sldId id="365" r:id="rId21"/>
    <p:sldId id="336" r:id="rId22"/>
    <p:sldId id="337" r:id="rId23"/>
    <p:sldId id="367" r:id="rId24"/>
    <p:sldId id="368" r:id="rId25"/>
    <p:sldId id="338" r:id="rId26"/>
    <p:sldId id="369" r:id="rId27"/>
    <p:sldId id="370" r:id="rId28"/>
    <p:sldId id="371" r:id="rId29"/>
    <p:sldId id="372" r:id="rId30"/>
    <p:sldId id="339" r:id="rId31"/>
    <p:sldId id="340" r:id="rId32"/>
    <p:sldId id="341" r:id="rId33"/>
    <p:sldId id="351" r:id="rId34"/>
    <p:sldId id="352" r:id="rId35"/>
    <p:sldId id="358" r:id="rId36"/>
    <p:sldId id="373" r:id="rId37"/>
    <p:sldId id="374" r:id="rId38"/>
    <p:sldId id="375" r:id="rId39"/>
    <p:sldId id="376" r:id="rId40"/>
    <p:sldId id="377" r:id="rId41"/>
    <p:sldId id="378" r:id="rId42"/>
    <p:sldId id="380" r:id="rId43"/>
    <p:sldId id="381" r:id="rId44"/>
    <p:sldId id="382" r:id="rId45"/>
    <p:sldId id="383" r:id="rId46"/>
    <p:sldId id="384" r:id="rId47"/>
    <p:sldId id="385" r:id="rId48"/>
    <p:sldId id="386" r:id="rId49"/>
    <p:sldId id="387" r:id="rId50"/>
    <p:sldId id="317" r:id="rId51"/>
    <p:sldId id="362" r:id="rId52"/>
    <p:sldId id="363" r:id="rId53"/>
    <p:sldId id="389" r:id="rId54"/>
    <p:sldId id="360" r:id="rId55"/>
    <p:sldId id="394" r:id="rId56"/>
    <p:sldId id="388" r:id="rId57"/>
    <p:sldId id="353" r:id="rId58"/>
    <p:sldId id="322" r:id="rId59"/>
    <p:sldId id="291" r:id="rId60"/>
    <p:sldId id="2046" r:id="rId61"/>
    <p:sldId id="292" r:id="rId62"/>
    <p:sldId id="2047" r:id="rId63"/>
    <p:sldId id="2048" r:id="rId64"/>
    <p:sldId id="2049" r:id="rId65"/>
    <p:sldId id="769" r:id="rId66"/>
    <p:sldId id="2044" r:id="rId67"/>
    <p:sldId id="2039" r:id="rId68"/>
    <p:sldId id="770" r:id="rId69"/>
    <p:sldId id="2043" r:id="rId70"/>
    <p:sldId id="772" r:id="rId71"/>
    <p:sldId id="299" r:id="rId72"/>
    <p:sldId id="355" r:id="rId73"/>
    <p:sldId id="316" r:id="rId74"/>
    <p:sldId id="354" r:id="rId75"/>
    <p:sldId id="396" r:id="rId76"/>
    <p:sldId id="361" r:id="rId77"/>
    <p:sldId id="364" r:id="rId78"/>
    <p:sldId id="356" r:id="rId79"/>
    <p:sldId id="357" r:id="rId80"/>
    <p:sldId id="319" r:id="rId81"/>
    <p:sldId id="320"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830"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5A4DE1-F6F7-4320-9078-061F5DF97682}" type="datetimeFigureOut">
              <a:rPr lang="en-US" smtClean="0"/>
              <a:pPr/>
              <a:t>2/19/2025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4D5FAE-E787-454D-817C-1CE8D023AE94}" type="slidenum">
              <a:rPr lang="en-US" smtClean="0"/>
              <a:pPr/>
              <a:t>‹#›</a:t>
            </a:fld>
            <a:endParaRPr lang="en-US"/>
          </a:p>
        </p:txBody>
      </p:sp>
    </p:spTree>
    <p:extLst>
      <p:ext uri="{BB962C8B-B14F-4D97-AF65-F5344CB8AC3E}">
        <p14:creationId xmlns:p14="http://schemas.microsoft.com/office/powerpoint/2010/main" val="1991051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elf1.library.cmu.edu/cgi-bin/tiff2pdf/newell/box00034/fld02334/bdl0002/doc0001/newell.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sz="1200" b="0" i="0" kern="1200" dirty="0">
                <a:solidFill>
                  <a:schemeClr val="tx1"/>
                </a:solidFill>
                <a:effectLst/>
                <a:latin typeface="Times New Roman" pitchFamily="18" charset="0"/>
                <a:ea typeface="+mn-ea"/>
                <a:cs typeface="+mn-cs"/>
              </a:rPr>
              <a:t>From the checkers article:</a:t>
            </a:r>
          </a:p>
          <a:p>
            <a:endParaRPr lang="en-US" sz="1200" b="0" i="0" kern="1200" dirty="0">
              <a:solidFill>
                <a:schemeClr val="tx1"/>
              </a:solidFill>
              <a:effectLst/>
              <a:latin typeface="Times New Roman" pitchFamily="18" charset="0"/>
              <a:ea typeface="+mn-ea"/>
              <a:cs typeface="+mn-cs"/>
            </a:endParaRPr>
          </a:p>
          <a:p>
            <a:r>
              <a:rPr lang="en-US" sz="1200" b="0" i="0" kern="1200" dirty="0">
                <a:solidFill>
                  <a:schemeClr val="tx1"/>
                </a:solidFill>
                <a:effectLst/>
                <a:latin typeface="Times New Roman" pitchFamily="18" charset="0"/>
                <a:ea typeface="+mn-ea"/>
                <a:cs typeface="+mn-cs"/>
              </a:rPr>
              <a:t>Perfection implies solving a game—determining the final result (game-theoretic value) when neither player makes a mistake. There are three levels of solving a game. For the lowest level, </a:t>
            </a:r>
            <a:r>
              <a:rPr lang="en-US" sz="1200" b="0" i="0" kern="1200" dirty="0" err="1">
                <a:solidFill>
                  <a:schemeClr val="tx1"/>
                </a:solidFill>
                <a:effectLst/>
                <a:latin typeface="Times New Roman" pitchFamily="18" charset="0"/>
                <a:ea typeface="+mn-ea"/>
                <a:cs typeface="+mn-cs"/>
              </a:rPr>
              <a:t>ultraweakly</a:t>
            </a:r>
            <a:r>
              <a:rPr lang="en-US" sz="1200" b="0" i="0" kern="1200" dirty="0">
                <a:solidFill>
                  <a:schemeClr val="tx1"/>
                </a:solidFill>
                <a:effectLst/>
                <a:latin typeface="Times New Roman" pitchFamily="18" charset="0"/>
                <a:ea typeface="+mn-ea"/>
                <a:cs typeface="+mn-cs"/>
              </a:rPr>
              <a:t> solved, the perfect-play result, but not a strategy for achieving that value, is known [e.g., in Hex the first player wins, but for large board sizes the winning strategy is not known]. For weakly solved games, both the result and a strategy for achieving it from the start of the game are known [e.g., in Go </a:t>
            </a:r>
            <a:r>
              <a:rPr lang="en-US" sz="1200" b="0" i="0" kern="1200" dirty="0" err="1">
                <a:solidFill>
                  <a:schemeClr val="tx1"/>
                </a:solidFill>
                <a:effectLst/>
                <a:latin typeface="Times New Roman" pitchFamily="18" charset="0"/>
                <a:ea typeface="+mn-ea"/>
                <a:cs typeface="+mn-cs"/>
              </a:rPr>
              <a:t>Moku</a:t>
            </a:r>
            <a:r>
              <a:rPr lang="en-US" sz="1200" b="0" i="0" kern="1200" dirty="0">
                <a:solidFill>
                  <a:schemeClr val="tx1"/>
                </a:solidFill>
                <a:effectLst/>
                <a:latin typeface="Times New Roman" pitchFamily="18" charset="0"/>
                <a:ea typeface="+mn-ea"/>
                <a:cs typeface="+mn-cs"/>
              </a:rPr>
              <a:t> the first player wins and a program can demonstrate the win]. Strongly solved games have the result computed for all possible positions that can arise in the game [e.g., </a:t>
            </a:r>
            <a:r>
              <a:rPr lang="en-US" sz="1200" b="0" i="0" kern="1200" dirty="0" err="1">
                <a:solidFill>
                  <a:schemeClr val="tx1"/>
                </a:solidFill>
                <a:effectLst/>
                <a:latin typeface="Times New Roman" pitchFamily="18" charset="0"/>
                <a:ea typeface="+mn-ea"/>
                <a:cs typeface="+mn-cs"/>
              </a:rPr>
              <a:t>Awari</a:t>
            </a:r>
            <a:r>
              <a:rPr lang="en-US" sz="1200" b="0" i="0" kern="1200" dirty="0">
                <a:solidFill>
                  <a:schemeClr val="tx1"/>
                </a:solidFill>
                <a:effectLst/>
                <a:latin typeface="Times New Roman" pitchFamily="18" charset="0"/>
                <a:ea typeface="+mn-ea"/>
                <a:cs typeface="+mn-cs"/>
              </a:rPr>
              <a:t> ].</a:t>
            </a:r>
          </a:p>
          <a:p>
            <a:endParaRPr lang="en-US" sz="1200" b="0" i="0" kern="1200" dirty="0">
              <a:solidFill>
                <a:schemeClr val="tx1"/>
              </a:solidFill>
              <a:effectLst/>
              <a:latin typeface="Times New Roman" pitchFamily="18" charset="0"/>
              <a:ea typeface="+mn-ea"/>
              <a:cs typeface="+mn-cs"/>
            </a:endParaRPr>
          </a:p>
          <a:p>
            <a:r>
              <a:rPr lang="en-US" sz="1200" b="0" i="0" kern="1200" dirty="0">
                <a:solidFill>
                  <a:schemeClr val="tx1"/>
                </a:solidFill>
                <a:effectLst/>
                <a:latin typeface="Times New Roman" pitchFamily="18" charset="0"/>
                <a:ea typeface="+mn-ea"/>
                <a:cs typeface="+mn-cs"/>
              </a:rPr>
              <a:t>With this paper, we announce that checkers has been weakly solved. From the starting position, we have a computational proof that checkers is a draw. The proof consists of an explicit strategy that never loses—the program can achieve at least a draw against any opponent, playing either the black or white pieces. </a:t>
            </a:r>
          </a:p>
          <a:p>
            <a:endParaRPr lang="en-US" sz="1200" b="0" i="0" kern="1200" dirty="0">
              <a:solidFill>
                <a:schemeClr val="tx1"/>
              </a:solidFill>
              <a:effectLst/>
              <a:latin typeface="Times New Roman" pitchFamily="18" charset="0"/>
              <a:ea typeface="+mn-ea"/>
              <a:cs typeface="+mn-cs"/>
            </a:endParaRPr>
          </a:p>
        </p:txBody>
      </p:sp>
      <p:sp>
        <p:nvSpPr>
          <p:cNvPr id="46084" name="Slide Number Placeholder 3"/>
          <p:cNvSpPr>
            <a:spLocks noGrp="1"/>
          </p:cNvSpPr>
          <p:nvPr>
            <p:ph type="sldNum" sz="quarter" idx="5"/>
          </p:nvPr>
        </p:nvSpPr>
        <p:spPr>
          <a:noFill/>
        </p:spPr>
        <p:txBody>
          <a:bodyPr/>
          <a:lstStyle/>
          <a:p>
            <a:fld id="{DF499E04-24EC-4399-9351-0814BAF85901}" type="slidenum">
              <a:rPr lang="en-US" smtClean="0"/>
              <a:pPr/>
              <a:t>7</a:t>
            </a:fld>
            <a:endParaRPr lang="en-US"/>
          </a:p>
        </p:txBody>
      </p:sp>
    </p:spTree>
    <p:extLst>
      <p:ext uri="{BB962C8B-B14F-4D97-AF65-F5344CB8AC3E}">
        <p14:creationId xmlns:p14="http://schemas.microsoft.com/office/powerpoint/2010/main" val="235900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59</a:t>
            </a:fld>
            <a:endParaRPr lang="en-US"/>
          </a:p>
        </p:txBody>
      </p:sp>
    </p:spTree>
    <p:extLst>
      <p:ext uri="{BB962C8B-B14F-4D97-AF65-F5344CB8AC3E}">
        <p14:creationId xmlns:p14="http://schemas.microsoft.com/office/powerpoint/2010/main" val="350800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89D395-F3E9-4E45-82EC-6933CFFE7301}" type="slidenum">
              <a:rPr lang="en-US" smtClean="0"/>
              <a:t>60</a:t>
            </a:fld>
            <a:endParaRPr lang="en-US"/>
          </a:p>
        </p:txBody>
      </p:sp>
    </p:spTree>
    <p:extLst>
      <p:ext uri="{BB962C8B-B14F-4D97-AF65-F5344CB8AC3E}">
        <p14:creationId xmlns:p14="http://schemas.microsoft.com/office/powerpoint/2010/main" val="253754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62</a:t>
            </a:fld>
            <a:endParaRPr lang="en-US"/>
          </a:p>
        </p:txBody>
      </p:sp>
    </p:spTree>
    <p:extLst>
      <p:ext uri="{BB962C8B-B14F-4D97-AF65-F5344CB8AC3E}">
        <p14:creationId xmlns:p14="http://schemas.microsoft.com/office/powerpoint/2010/main" val="484085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Bach and Mahler -&gt; superhuman art: we won’t be able to distinguish better vs worse art.</a:t>
            </a:r>
          </a:p>
          <a:p>
            <a:r>
              <a:rPr lang="en-US" dirty="0"/>
              <a:t>Atonal music example =&gt; bad for development</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65</a:t>
            </a:fld>
            <a:endParaRPr lang="en-US"/>
          </a:p>
        </p:txBody>
      </p:sp>
    </p:spTree>
    <p:extLst>
      <p:ext uri="{BB962C8B-B14F-4D97-AF65-F5344CB8AC3E}">
        <p14:creationId xmlns:p14="http://schemas.microsoft.com/office/powerpoint/2010/main" val="46963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67</a:t>
            </a:fld>
            <a:endParaRPr lang="en-US"/>
          </a:p>
        </p:txBody>
      </p:sp>
    </p:spTree>
    <p:extLst>
      <p:ext uri="{BB962C8B-B14F-4D97-AF65-F5344CB8AC3E}">
        <p14:creationId xmlns:p14="http://schemas.microsoft.com/office/powerpoint/2010/main" val="783792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70</a:t>
            </a:fld>
            <a:endParaRPr lang="en-US"/>
          </a:p>
        </p:txBody>
      </p:sp>
    </p:spTree>
    <p:extLst>
      <p:ext uri="{BB962C8B-B14F-4D97-AF65-F5344CB8AC3E}">
        <p14:creationId xmlns:p14="http://schemas.microsoft.com/office/powerpoint/2010/main" val="178742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also see speculation about the future: that it will bring about sweeping societal change due to au-</a:t>
            </a:r>
          </a:p>
          <a:p>
            <a:r>
              <a:rPr lang="en-US" sz="1200" b="0" i="0" u="none" strike="noStrike" kern="1200" baseline="0" dirty="0" err="1">
                <a:solidFill>
                  <a:schemeClr val="tx1"/>
                </a:solidFill>
                <a:latin typeface="+mn-lt"/>
                <a:ea typeface="+mn-ea"/>
                <a:cs typeface="+mn-cs"/>
              </a:rPr>
              <a:t>tomation</a:t>
            </a:r>
            <a:r>
              <a:rPr lang="en-US" sz="1200" b="0" i="0" u="none" strike="noStrike" kern="1200" baseline="0" dirty="0">
                <a:solidFill>
                  <a:schemeClr val="tx1"/>
                </a:solidFill>
                <a:latin typeface="+mn-lt"/>
                <a:ea typeface="+mn-ea"/>
                <a:cs typeface="+mn-cs"/>
              </a:rPr>
              <a:t>, resulting in massive job loss, not unlike the industrial revolution, or that AI could even surpass</a:t>
            </a:r>
          </a:p>
          <a:p>
            <a:r>
              <a:rPr lang="en-US" sz="1200" b="0" i="0" u="none" strike="noStrike" kern="1200" baseline="0" dirty="0">
                <a:solidFill>
                  <a:schemeClr val="tx1"/>
                </a:solidFill>
                <a:latin typeface="+mn-lt"/>
                <a:ea typeface="+mn-ea"/>
                <a:cs typeface="+mn-cs"/>
              </a:rPr>
              <a:t>human-level intelligence and seek to take control.</a:t>
            </a:r>
          </a:p>
          <a:p>
            <a:r>
              <a:rPr lang="en-US" sz="1200" b="0" i="0" u="none" strike="noStrike" kern="1200" baseline="0" dirty="0">
                <a:solidFill>
                  <a:schemeClr val="tx1"/>
                </a:solidFill>
                <a:latin typeface="+mn-lt"/>
                <a:ea typeface="+mn-ea"/>
                <a:cs typeface="+mn-cs"/>
              </a:rPr>
              <a:t> While AI is likely to be transformational, what kind of transformation the future will hold, no one knows.</a:t>
            </a:r>
            <a:endParaRPr lang="en-US" dirty="0"/>
          </a:p>
        </p:txBody>
      </p:sp>
      <p:sp>
        <p:nvSpPr>
          <p:cNvPr id="4" name="Slide Number Placeholder 3"/>
          <p:cNvSpPr>
            <a:spLocks noGrp="1"/>
          </p:cNvSpPr>
          <p:nvPr>
            <p:ph type="sldNum" sz="quarter" idx="10"/>
          </p:nvPr>
        </p:nvSpPr>
        <p:spPr/>
        <p:txBody>
          <a:bodyPr/>
          <a:lstStyle/>
          <a:p>
            <a:fld id="{014D5FAE-E787-454D-817C-1CE8D023AE94}" type="slidenum">
              <a:rPr lang="en-US" smtClean="0"/>
              <a:pPr/>
              <a:t>72</a:t>
            </a:fld>
            <a:endParaRPr lang="en-US"/>
          </a:p>
        </p:txBody>
      </p:sp>
    </p:spTree>
    <p:extLst>
      <p:ext uri="{BB962C8B-B14F-4D97-AF65-F5344CB8AC3E}">
        <p14:creationId xmlns:p14="http://schemas.microsoft.com/office/powerpoint/2010/main" val="2188150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77</a:t>
            </a:fld>
            <a:endParaRPr lang="en-US"/>
          </a:p>
        </p:txBody>
      </p:sp>
    </p:spTree>
    <p:extLst>
      <p:ext uri="{BB962C8B-B14F-4D97-AF65-F5344CB8AC3E}">
        <p14:creationId xmlns:p14="http://schemas.microsoft.com/office/powerpoint/2010/main" val="175038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78</a:t>
            </a:fld>
            <a:endParaRPr lang="en-US"/>
          </a:p>
        </p:txBody>
      </p:sp>
    </p:spTree>
    <p:extLst>
      <p:ext uri="{BB962C8B-B14F-4D97-AF65-F5344CB8AC3E}">
        <p14:creationId xmlns:p14="http://schemas.microsoft.com/office/powerpoint/2010/main" val="3889477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a:t>Conceptual dichotomies (</a:t>
            </a:r>
            <a:r>
              <a:rPr lang="en-US" dirty="0">
                <a:hlinkClick r:id="rId3"/>
              </a:rPr>
              <a:t>Newell, 1983</a:t>
            </a:r>
            <a:r>
              <a:rPr lang="en-US" dirty="0"/>
              <a:t>):</a:t>
            </a:r>
          </a:p>
          <a:p>
            <a:pPr lvl="1">
              <a:buFont typeface="Arial" pitchFamily="34" charset="0"/>
              <a:buChar char="•"/>
            </a:pPr>
            <a:r>
              <a:rPr lang="en-US" dirty="0"/>
              <a:t>Symbolic vs. continuous</a:t>
            </a:r>
          </a:p>
          <a:p>
            <a:pPr lvl="1">
              <a:buFont typeface="Arial" pitchFamily="34" charset="0"/>
              <a:buChar char="•"/>
            </a:pPr>
            <a:r>
              <a:rPr lang="en-US" dirty="0"/>
              <a:t>Modeling of high-level vs. low-level mental processes</a:t>
            </a:r>
          </a:p>
          <a:p>
            <a:pPr lvl="1">
              <a:buFont typeface="Arial" pitchFamily="34" charset="0"/>
              <a:buChar char="•"/>
            </a:pPr>
            <a:r>
              <a:rPr lang="en-US" dirty="0"/>
              <a:t>Serial vs. parallel</a:t>
            </a:r>
          </a:p>
          <a:p>
            <a:pPr lvl="1">
              <a:buFont typeface="Arial" pitchFamily="34" charset="0"/>
              <a:buChar char="•"/>
            </a:pPr>
            <a:r>
              <a:rPr lang="en-US" dirty="0"/>
              <a:t>Problem solving vs. recognition</a:t>
            </a:r>
          </a:p>
          <a:p>
            <a:pPr lvl="1">
              <a:buFont typeface="Arial" pitchFamily="34" charset="0"/>
              <a:buChar char="•"/>
            </a:pPr>
            <a:r>
              <a:rPr lang="en-US" dirty="0"/>
              <a:t>Performance vs. learning</a:t>
            </a:r>
          </a:p>
          <a:p>
            <a:endParaRPr lang="en-US" dirty="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79</a:t>
            </a:fld>
            <a:endParaRPr lang="en-US"/>
          </a:p>
        </p:txBody>
      </p:sp>
    </p:spTree>
    <p:extLst>
      <p:ext uri="{BB962C8B-B14F-4D97-AF65-F5344CB8AC3E}">
        <p14:creationId xmlns:p14="http://schemas.microsoft.com/office/powerpoint/2010/main" val="101505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hard these days to escape hearing about AI | in the news, on social media, in cafe conversations.</a:t>
            </a:r>
          </a:p>
          <a:p>
            <a:r>
              <a:rPr lang="en-US" sz="1200" b="0" i="0" u="none" strike="noStrike" kern="1200" baseline="0" dirty="0">
                <a:solidFill>
                  <a:schemeClr val="tx1"/>
                </a:solidFill>
                <a:latin typeface="+mn-lt"/>
                <a:ea typeface="+mn-ea"/>
                <a:cs typeface="+mn-cs"/>
              </a:rPr>
              <a:t>A lot of the triumphs of superhuman performance as been in games, such as Jeopardy! (IBM Watson,</a:t>
            </a:r>
          </a:p>
          <a:p>
            <a:r>
              <a:rPr lang="en-US" sz="1200" b="0" i="0" u="none" strike="noStrike" kern="1200" baseline="0" dirty="0">
                <a:solidFill>
                  <a:schemeClr val="tx1"/>
                </a:solidFill>
                <a:latin typeface="+mn-lt"/>
                <a:ea typeface="+mn-ea"/>
                <a:cs typeface="+mn-cs"/>
              </a:rPr>
              <a:t>2011), Go (DeepMind's </a:t>
            </a:r>
            <a:r>
              <a:rPr lang="en-US" sz="1200" b="0" i="0" u="none" strike="noStrike" kern="1200" baseline="0" dirty="0" err="1">
                <a:solidFill>
                  <a:schemeClr val="tx1"/>
                </a:solidFill>
                <a:latin typeface="+mn-lt"/>
                <a:ea typeface="+mn-ea"/>
                <a:cs typeface="+mn-cs"/>
              </a:rPr>
              <a:t>AlphaGo</a:t>
            </a:r>
            <a:r>
              <a:rPr lang="en-US" sz="1200" b="0" i="0" u="none" strike="noStrike" kern="1200" baseline="0" dirty="0">
                <a:solidFill>
                  <a:schemeClr val="tx1"/>
                </a:solidFill>
                <a:latin typeface="+mn-lt"/>
                <a:ea typeface="+mn-ea"/>
                <a:cs typeface="+mn-cs"/>
              </a:rPr>
              <a:t>, 2016), </a:t>
            </a:r>
            <a:r>
              <a:rPr lang="en-US" sz="1200" b="0" i="0" u="none" strike="noStrike" kern="1200" baseline="0" dirty="0" err="1">
                <a:solidFill>
                  <a:schemeClr val="tx1"/>
                </a:solidFill>
                <a:latin typeface="+mn-lt"/>
                <a:ea typeface="+mn-ea"/>
                <a:cs typeface="+mn-cs"/>
              </a:rPr>
              <a:t>Dota</a:t>
            </a:r>
            <a:r>
              <a:rPr lang="en-US" sz="1200" b="0" i="0" u="none" strike="noStrike" kern="1200" baseline="0" dirty="0">
                <a:solidFill>
                  <a:schemeClr val="tx1"/>
                </a:solidFill>
                <a:latin typeface="+mn-lt"/>
                <a:ea typeface="+mn-ea"/>
                <a:cs typeface="+mn-cs"/>
              </a:rPr>
              <a:t> 2 (</a:t>
            </a:r>
            <a:r>
              <a:rPr lang="en-US" sz="1200" b="0" i="0" u="none" strike="noStrike" kern="1200" baseline="0" dirty="0" err="1">
                <a:solidFill>
                  <a:schemeClr val="tx1"/>
                </a:solidFill>
                <a:latin typeface="+mn-lt"/>
                <a:ea typeface="+mn-ea"/>
                <a:cs typeface="+mn-cs"/>
              </a:rPr>
              <a:t>OpenAI</a:t>
            </a:r>
            <a:r>
              <a:rPr lang="en-US" sz="1200" b="0" i="0" u="none" strike="noStrike" kern="1200" baseline="0" dirty="0">
                <a:solidFill>
                  <a:schemeClr val="tx1"/>
                </a:solidFill>
                <a:latin typeface="+mn-lt"/>
                <a:ea typeface="+mn-ea"/>
                <a:cs typeface="+mn-cs"/>
              </a:rPr>
              <a:t>, 2019), Poker (CMU and Facebook, 2019).</a:t>
            </a:r>
          </a:p>
          <a:p>
            <a:r>
              <a:rPr lang="en-US" sz="1200" b="0" i="0" u="none" strike="noStrike" kern="1200" baseline="0" dirty="0">
                <a:solidFill>
                  <a:schemeClr val="tx1"/>
                </a:solidFill>
                <a:latin typeface="+mn-lt"/>
                <a:ea typeface="+mn-ea"/>
                <a:cs typeface="+mn-cs"/>
              </a:rPr>
              <a:t> On non-game tasks, we also have systems that achieve or surpass human-level performance on reading</a:t>
            </a:r>
          </a:p>
          <a:p>
            <a:r>
              <a:rPr lang="en-US" sz="1200" b="0" i="0" u="none" strike="noStrike" kern="1200" baseline="0" dirty="0">
                <a:solidFill>
                  <a:schemeClr val="tx1"/>
                </a:solidFill>
                <a:latin typeface="+mn-lt"/>
                <a:ea typeface="+mn-ea"/>
                <a:cs typeface="+mn-cs"/>
              </a:rPr>
              <a:t>comprehension, speech recognition, face recognition, and medical imaging benchmarks.</a:t>
            </a:r>
          </a:p>
          <a:p>
            <a:r>
              <a:rPr lang="en-US" sz="1200" b="0" i="0" u="none" strike="noStrike" kern="1200" baseline="0" dirty="0">
                <a:solidFill>
                  <a:schemeClr val="tx1"/>
                </a:solidFill>
                <a:latin typeface="+mn-lt"/>
                <a:ea typeface="+mn-ea"/>
                <a:cs typeface="+mn-cs"/>
              </a:rPr>
              <a:t> Unlike games, however, where the game is the full problem, good performance on a benchmark does not</a:t>
            </a:r>
          </a:p>
          <a:p>
            <a:r>
              <a:rPr lang="en-US" sz="1200" b="0" i="0" u="none" strike="noStrike" kern="1200" baseline="0" dirty="0">
                <a:solidFill>
                  <a:schemeClr val="tx1"/>
                </a:solidFill>
                <a:latin typeface="+mn-lt"/>
                <a:ea typeface="+mn-ea"/>
                <a:cs typeface="+mn-cs"/>
              </a:rPr>
              <a:t>necessarily translate to good performance on the actual task in the wild. Just because you ace an exam</a:t>
            </a:r>
          </a:p>
          <a:p>
            <a:r>
              <a:rPr lang="en-US" sz="1200" b="0" i="0" u="none" strike="noStrike" kern="1200" baseline="0" dirty="0">
                <a:solidFill>
                  <a:schemeClr val="tx1"/>
                </a:solidFill>
                <a:latin typeface="+mn-lt"/>
                <a:ea typeface="+mn-ea"/>
                <a:cs typeface="+mn-cs"/>
              </a:rPr>
              <a:t>doesn't necessarily mean you have perfect understanding or know how to apply that knowledge to real</a:t>
            </a:r>
          </a:p>
          <a:p>
            <a:r>
              <a:rPr lang="en-US" sz="1200" b="0" i="0" u="none" strike="noStrike" kern="1200" baseline="0" dirty="0">
                <a:solidFill>
                  <a:schemeClr val="tx1"/>
                </a:solidFill>
                <a:latin typeface="+mn-lt"/>
                <a:ea typeface="+mn-ea"/>
                <a:cs typeface="+mn-cs"/>
              </a:rPr>
              <a:t>problems.</a:t>
            </a:r>
            <a:endParaRPr lang="en-US" dirty="0"/>
          </a:p>
        </p:txBody>
      </p:sp>
      <p:sp>
        <p:nvSpPr>
          <p:cNvPr id="4" name="Slide Number Placeholder 3"/>
          <p:cNvSpPr>
            <a:spLocks noGrp="1"/>
          </p:cNvSpPr>
          <p:nvPr>
            <p:ph type="sldNum" sz="quarter" idx="10"/>
          </p:nvPr>
        </p:nvSpPr>
        <p:spPr/>
        <p:txBody>
          <a:bodyPr/>
          <a:lstStyle/>
          <a:p>
            <a:fld id="{014D5FAE-E787-454D-817C-1CE8D023AE94}" type="slidenum">
              <a:rPr lang="en-US" smtClean="0"/>
              <a:pPr/>
              <a:t>16</a:t>
            </a:fld>
            <a:endParaRPr lang="en-US"/>
          </a:p>
        </p:txBody>
      </p:sp>
    </p:spTree>
    <p:extLst>
      <p:ext uri="{BB962C8B-B14F-4D97-AF65-F5344CB8AC3E}">
        <p14:creationId xmlns:p14="http://schemas.microsoft.com/office/powerpoint/2010/main" val="45083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Wikipedia: </a:t>
            </a:r>
            <a:r>
              <a:rPr lang="en-US" dirty="0"/>
              <a:t>The DARPA Robotics Challenge (DRC) was a prize competition funded by the US Defense Advanced Research Projects Agency. Held from 2012 to 2015, it aimed to develop semi-autonomous ground robots that could do "complex tasks in dangerous, degraded, human-engineered environments."</a:t>
            </a:r>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26</a:t>
            </a:fld>
            <a:endParaRPr lang="en-US"/>
          </a:p>
        </p:txBody>
      </p:sp>
    </p:spTree>
    <p:extLst>
      <p:ext uri="{BB962C8B-B14F-4D97-AF65-F5344CB8AC3E}">
        <p14:creationId xmlns:p14="http://schemas.microsoft.com/office/powerpoint/2010/main" val="195204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0ED6F35D-372D-4922-8916-9CD38BCB22EC}" type="slidenum">
              <a:rPr lang="en-US" smtClean="0"/>
              <a:pPr/>
              <a:t>27</a:t>
            </a:fld>
            <a:endParaRPr lang="en-US"/>
          </a:p>
        </p:txBody>
      </p:sp>
    </p:spTree>
    <p:extLst>
      <p:ext uri="{BB962C8B-B14F-4D97-AF65-F5344CB8AC3E}">
        <p14:creationId xmlns:p14="http://schemas.microsoft.com/office/powerpoint/2010/main" val="274734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dirty="0"/>
              <a:t>“His report notes that the robot cost 1.5 million</a:t>
            </a:r>
            <a:r>
              <a:rPr lang="en-US" baseline="0" dirty="0"/>
              <a:t> dollars and took 25 minutes to fold each towel.”</a:t>
            </a:r>
            <a:endParaRPr lang="en-US" dirty="0"/>
          </a:p>
        </p:txBody>
      </p:sp>
      <p:sp>
        <p:nvSpPr>
          <p:cNvPr id="53252" name="Slide Number Placeholder 3"/>
          <p:cNvSpPr>
            <a:spLocks noGrp="1"/>
          </p:cNvSpPr>
          <p:nvPr>
            <p:ph type="sldNum" sz="quarter" idx="5"/>
          </p:nvPr>
        </p:nvSpPr>
        <p:spPr>
          <a:noFill/>
        </p:spPr>
        <p:txBody>
          <a:bodyPr/>
          <a:lstStyle/>
          <a:p>
            <a:fld id="{0ED6F35D-372D-4922-8916-9CD38BCB22EC}" type="slidenum">
              <a:rPr lang="en-US" smtClean="0"/>
              <a:pPr/>
              <a:t>28</a:t>
            </a:fld>
            <a:endParaRPr lang="en-US"/>
          </a:p>
        </p:txBody>
      </p:sp>
    </p:spTree>
    <p:extLst>
      <p:ext uri="{BB962C8B-B14F-4D97-AF65-F5344CB8AC3E}">
        <p14:creationId xmlns:p14="http://schemas.microsoft.com/office/powerpoint/2010/main" val="2861866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p>
        </p:txBody>
      </p:sp>
      <p:sp>
        <p:nvSpPr>
          <p:cNvPr id="46084" name="Slide Number Placeholder 3"/>
          <p:cNvSpPr>
            <a:spLocks noGrp="1"/>
          </p:cNvSpPr>
          <p:nvPr>
            <p:ph type="sldNum" sz="quarter" idx="5"/>
          </p:nvPr>
        </p:nvSpPr>
        <p:spPr>
          <a:noFill/>
        </p:spPr>
        <p:txBody>
          <a:bodyPr/>
          <a:lstStyle/>
          <a:p>
            <a:fld id="{DF499E04-24EC-4399-9351-0814BAF85901}" type="slidenum">
              <a:rPr lang="en-US" smtClean="0"/>
              <a:pPr/>
              <a:t>33</a:t>
            </a:fld>
            <a:endParaRPr lang="en-US"/>
          </a:p>
        </p:txBody>
      </p:sp>
    </p:spTree>
    <p:extLst>
      <p:ext uri="{BB962C8B-B14F-4D97-AF65-F5344CB8AC3E}">
        <p14:creationId xmlns:p14="http://schemas.microsoft.com/office/powerpoint/2010/main" val="135688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a:p>
        </p:txBody>
      </p:sp>
      <p:sp>
        <p:nvSpPr>
          <p:cNvPr id="45060" name="Slide Number Placeholder 3"/>
          <p:cNvSpPr>
            <a:spLocks noGrp="1"/>
          </p:cNvSpPr>
          <p:nvPr>
            <p:ph type="sldNum" sz="quarter" idx="5"/>
          </p:nvPr>
        </p:nvSpPr>
        <p:spPr>
          <a:noFill/>
        </p:spPr>
        <p:txBody>
          <a:bodyPr/>
          <a:lstStyle/>
          <a:p>
            <a:fld id="{7662F0A7-6565-48E8-B66F-F26C2A9F1890}" type="slidenum">
              <a:rPr lang="en-US" smtClean="0"/>
              <a:pPr/>
              <a:t>34</a:t>
            </a:fld>
            <a:endParaRPr lang="en-US"/>
          </a:p>
        </p:txBody>
      </p:sp>
    </p:spTree>
    <p:extLst>
      <p:ext uri="{BB962C8B-B14F-4D97-AF65-F5344CB8AC3E}">
        <p14:creationId xmlns:p14="http://schemas.microsoft.com/office/powerpoint/2010/main" val="1736620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52</a:t>
            </a:fld>
            <a:endParaRPr lang="en-US"/>
          </a:p>
        </p:txBody>
      </p:sp>
    </p:spTree>
    <p:extLst>
      <p:ext uri="{BB962C8B-B14F-4D97-AF65-F5344CB8AC3E}">
        <p14:creationId xmlns:p14="http://schemas.microsoft.com/office/powerpoint/2010/main" val="1855596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d8c23386d_3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d8c23386d_3_19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652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 — MOR — İngilizce — Devam">
  <p:cSld name="1_B — MOR — İngilizce — Devam">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572223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play.google.com/store/apps/details?id=com.google.android.apps.translate&amp;hl=en" TargetMode="External"/><Relationship Id="rId2" Type="http://schemas.openxmlformats.org/officeDocument/2006/relationships/hyperlink" Target="https://www.skype.com/en/features/skype-translator/"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bits.blogs.nytimes.com/2014/08/18/computer-eyesight-gets-a-lot-more-accurat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theverge.com/2016/4/5/11364914/facebook-automatic-alt-tags-blind-visually-impared" TargetMode="External"/><Relationship Id="rId1" Type="http://schemas.openxmlformats.org/officeDocument/2006/relationships/slideLayout" Target="../slideLayouts/slideLayout2.xml"/><Relationship Id="rId6" Type="http://schemas.openxmlformats.org/officeDocument/2006/relationships/hyperlink" Target="https://www.digitaltrends.com/photography/snapchat-selfie-lens-computer-vision-technology/"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g0TaYhjpOfo" TargetMode="External"/><Relationship Id="rId5" Type="http://schemas.openxmlformats.org/officeDocument/2006/relationships/hyperlink" Target="http://www.popularmechanics.com/technology/robots/a15907/best-falls-from-darpa-robot-challenge/" TargetMode="Externa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hyperlink" Target="https://people.eecs.berkeley.edu/~pabbeel/papers/Maitin-ShepardCusumano-TownerLeiAbbeel_ICRA2010.pdf" TargetMode="External"/><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youtube.com/watch?v=gy5g33S0Gzo&amp;NR=1" TargetMode="External"/><Relationship Id="rId5" Type="http://schemas.openxmlformats.org/officeDocument/2006/relationships/hyperlink" Target="http://www.youtube.com/watch?v=gy5g33S0Gzo" TargetMode="External"/><Relationship Id="rId4" Type="http://schemas.openxmlformats.org/officeDocument/2006/relationships/hyperlink" Target="http://rll.berkeley.edu/iser2012-fold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ectrum.ieee.org/automaton/robotics/robotics-software/us-senator-calls-robot-projects-wastefu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JCjTQfy0h8w"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arxiv.org/pdf/1504.00702"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nytimes.com/library/cyber/week/1210math.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hyperlink" Target="http://ti.arc.nasa.gov/tech/asr/planning-and-scheduling/remote-agen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nasa.gov/centers/ames/research/exploringtheuniverse/exploringtheuniverse-mapgen.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www.healthcentral.com/slideshow/8-ways-artificial-intelligence-is-affecting-the-medical-field" TargetMode="Externa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hyperlink" Target="https://thenextweb.com/science/2018/06/19/a-robot-operated-on-a-human-eye-for-the-first-time-ever/" TargetMode="Externa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hyperlink" Target="https://www.nature.com/articles/s41598-018-22437-z#auth-1"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tiff"/><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gif"/></Relationships>
</file>

<file path=ppt/slides/_rels/slide4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2.xml"/><Relationship Id="rId7" Type="http://schemas.openxmlformats.org/officeDocument/2006/relationships/image" Target="../media/image10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https://www.cbinsights.com/research/artificial-intelligence-top-startups/" TargetMode="External"/><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png"/><Relationship Id="rId4" Type="http://schemas.openxmlformats.org/officeDocument/2006/relationships/image" Target="../media/image127.jpg"/><Relationship Id="rId9" Type="http://schemas.openxmlformats.org/officeDocument/2006/relationships/image" Target="../media/image132.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2.xml"/><Relationship Id="rId1" Type="http://schemas.openxmlformats.org/officeDocument/2006/relationships/video" Target="https://player.vimeo.com/video/731049457?app_id=122963"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hyperlink" Target="https://www.twitch.tv/trumporbiden2024" TargetMode="Externa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6.png"/><Relationship Id="rId4" Type="http://schemas.openxmlformats.org/officeDocument/2006/relationships/image" Target="../media/image145.png"/></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Opxhh9Oh3rg" TargetMode="External"/><Relationship Id="rId2" Type="http://schemas.openxmlformats.org/officeDocument/2006/relationships/slideLayout" Target="../slideLayouts/slideLayout7.xml"/><Relationship Id="rId1" Type="http://schemas.openxmlformats.org/officeDocument/2006/relationships/video" Target="https://www.youtube.com/embed/Opxhh9Oh3rg?feature=oembed" TargetMode="External"/><Relationship Id="rId4" Type="http://schemas.openxmlformats.org/officeDocument/2006/relationships/image" Target="../media/image147.jpeg"/></Relationships>
</file>

<file path=ppt/slides/_rels/slide7.xml.rels><?xml version="1.0" encoding="UTF-8" standalone="yes"?>
<Relationships xmlns="http://schemas.openxmlformats.org/package/2006/relationships"><Relationship Id="rId3" Type="http://schemas.openxmlformats.org/officeDocument/2006/relationships/hyperlink" Target="http://www.sciencemag.org/cgi/content/full/317/5844/1518" TargetMode="External"/><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s://www.wired.com/2017/02/libratus/" TargetMode="External"/><Relationship Id="rId4" Type="http://schemas.openxmlformats.org/officeDocument/2006/relationships/hyperlink" Target="https://deepmind.com/alpha-go"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theguardian.com/technology/2014/aug/06/robots-jobs-artificial-intelligence-pew" TargetMode="External"/><Relationship Id="rId5" Type="http://schemas.openxmlformats.org/officeDocument/2006/relationships/image" Target="../media/image151.png"/><Relationship Id="rId4" Type="http://schemas.openxmlformats.org/officeDocument/2006/relationships/image" Target="../media/image150.png"/></Relationships>
</file>

<file path=ppt/slides/_rels/slide7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v3.co.uk/v3-uk/news/2419567/ai-weapons-are-a-threat-to-humanity-warn-hawking-musk-and-wozniak" TargetMode="External"/><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7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www.cs.toronto.edu/~hector/Papers/ijcai-13-paper.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en.wikipedia.org/wiki/AI_effect"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en.wikipedia.org/wiki/Moravec's_paradox"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en.wikipedia.org/wiki/Thinking,_Fast_and_Slo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hyperlink" Target="https://dotsub.com/view/24206765-772f-4f6d-a040-45477beb4b9c" TargetMode="External"/><Relationship Id="rId2" Type="http://schemas.openxmlformats.org/officeDocument/2006/relationships/hyperlink" Target="http://www.analyticsvidhya.com/blog/2015/11/7-watch-documentaries-statistics-machine-learning/" TargetMode="External"/><Relationship Id="rId1" Type="http://schemas.openxmlformats.org/officeDocument/2006/relationships/slideLayout" Target="../slideLayouts/slideLayout2.xml"/><Relationship Id="rId6" Type="http://schemas.openxmlformats.org/officeDocument/2006/relationships/hyperlink" Target="https://www.youtube.com/watch?v=ysU56JzBjTY&amp;list=PLD261577512C9F720&amp;index=1" TargetMode="External"/><Relationship Id="rId5" Type="http://schemas.openxmlformats.org/officeDocument/2006/relationships/hyperlink" Target="https://www.youtube.com/watch?v=J71XWkh80nc" TargetMode="External"/><Relationship Id="rId4" Type="http://schemas.openxmlformats.org/officeDocument/2006/relationships/hyperlink" Target="https://www.youtube.com/watch?v=VBceREwF7SA"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a:t>
            </a:r>
          </a:p>
        </p:txBody>
      </p:sp>
      <p:sp>
        <p:nvSpPr>
          <p:cNvPr id="3" name="Subtitle 2"/>
          <p:cNvSpPr>
            <a:spLocks noGrp="1"/>
          </p:cNvSpPr>
          <p:nvPr>
            <p:ph type="subTitle" idx="1"/>
          </p:nvPr>
        </p:nvSpPr>
        <p:spPr>
          <a:xfrm>
            <a:off x="-31376" y="3886200"/>
            <a:ext cx="9175376" cy="1752600"/>
          </a:xfrm>
        </p:spPr>
        <p:txBody>
          <a:bodyPr>
            <a:normAutofit/>
          </a:bodyPr>
          <a:lstStyle/>
          <a:p>
            <a:pPr>
              <a:spcBef>
                <a:spcPts val="600"/>
              </a:spcBef>
              <a:buClr>
                <a:srgbClr val="660033"/>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300" dirty="0">
                <a:solidFill>
                  <a:srgbClr val="660033"/>
                </a:solidFill>
              </a:rPr>
              <a:t>Artificial Intelligence</a:t>
            </a:r>
          </a:p>
          <a:p>
            <a:pPr>
              <a:spcBef>
                <a:spcPts val="600"/>
              </a:spcBef>
              <a:buClr>
                <a:srgbClr val="660033"/>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660033"/>
              </a:solidFill>
            </a:endParaRPr>
          </a:p>
          <a:p>
            <a:endParaRPr lang="en-US" dirty="0"/>
          </a:p>
        </p:txBody>
      </p:sp>
      <p:sp>
        <p:nvSpPr>
          <p:cNvPr id="4" name="TextBox 3"/>
          <p:cNvSpPr txBox="1"/>
          <p:nvPr/>
        </p:nvSpPr>
        <p:spPr>
          <a:xfrm>
            <a:off x="388707" y="5324385"/>
            <a:ext cx="8366585" cy="1200329"/>
          </a:xfrm>
          <a:prstGeom prst="rect">
            <a:avLst/>
          </a:prstGeom>
          <a:noFill/>
        </p:spPr>
        <p:txBody>
          <a:bodyPr wrap="none" rtlCol="0">
            <a:spAutoFit/>
          </a:bodyPr>
          <a:lstStyle/>
          <a:p>
            <a:pPr algn="ctr"/>
            <a:r>
              <a:rPr lang="en-GB" dirty="0">
                <a:solidFill>
                  <a:srgbClr val="660033"/>
                </a:solidFill>
              </a:rPr>
              <a:t>slides are adapted from </a:t>
            </a:r>
          </a:p>
          <a:p>
            <a:pPr algn="ctr"/>
            <a:r>
              <a:rPr lang="en-US" dirty="0"/>
              <a:t>Percy Liang and Dorsa </a:t>
            </a:r>
            <a:r>
              <a:rPr lang="en-US" dirty="0" err="1"/>
              <a:t>Sadigh</a:t>
            </a:r>
            <a:r>
              <a:rPr lang="en-US" dirty="0"/>
              <a:t> (Stanford), Dan Klein (UC Berkeley), Lana </a:t>
            </a:r>
            <a:r>
              <a:rPr lang="en-US" dirty="0" err="1"/>
              <a:t>Lazebnik</a:t>
            </a:r>
            <a:r>
              <a:rPr lang="en-US" dirty="0"/>
              <a:t> (UIUC) </a:t>
            </a:r>
          </a:p>
          <a:p>
            <a:pPr algn="ctr"/>
            <a:r>
              <a:rPr lang="en-US" sz="1800" dirty="0">
                <a:ea typeface="Palatino" pitchFamily="2" charset="77"/>
              </a:rPr>
              <a:t>Tuomas </a:t>
            </a:r>
            <a:r>
              <a:rPr lang="en-US" sz="1800" dirty="0" err="1">
                <a:ea typeface="Palatino" pitchFamily="2" charset="77"/>
              </a:rPr>
              <a:t>Sandholm</a:t>
            </a:r>
            <a:r>
              <a:rPr lang="en-US" sz="1800" dirty="0">
                <a:ea typeface="Palatino" pitchFamily="2" charset="77"/>
              </a:rPr>
              <a:t> and Vincent </a:t>
            </a:r>
            <a:r>
              <a:rPr lang="en-US" sz="1800" dirty="0" err="1">
                <a:ea typeface="Palatino" pitchFamily="2" charset="77"/>
              </a:rPr>
              <a:t>Conitzer</a:t>
            </a:r>
            <a:r>
              <a:rPr lang="en-US" dirty="0">
                <a:ea typeface="Palatino" pitchFamily="2" charset="77"/>
              </a:rPr>
              <a:t> (</a:t>
            </a:r>
            <a:r>
              <a:rPr lang="en-US" sz="1800" dirty="0">
                <a:ea typeface="Palatino" pitchFamily="2" charset="77"/>
              </a:rPr>
              <a:t>CMU) </a:t>
            </a:r>
            <a:r>
              <a:rPr lang="en-US" dirty="0"/>
              <a:t>and Hal </a:t>
            </a:r>
            <a:r>
              <a:rPr lang="en-US" dirty="0" err="1"/>
              <a:t>Daumé</a:t>
            </a:r>
            <a:r>
              <a:rPr lang="en-US" dirty="0"/>
              <a:t> III (UMD)</a:t>
            </a:r>
            <a:endParaRPr lang="en-GB" dirty="0">
              <a:solidFill>
                <a:srgbClr val="660033"/>
              </a:solidFill>
            </a:endParaRPr>
          </a:p>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A14A-272E-C0BB-23A3-37B542C7DF8B}"/>
              </a:ext>
            </a:extLst>
          </p:cNvPr>
          <p:cNvSpPr>
            <a:spLocks noGrp="1"/>
          </p:cNvSpPr>
          <p:nvPr>
            <p:ph type="title"/>
          </p:nvPr>
        </p:nvSpPr>
        <p:spPr/>
        <p:txBody>
          <a:bodyPr/>
          <a:lstStyle/>
          <a:p>
            <a:r>
              <a:rPr lang="en-US" dirty="0"/>
              <a:t>IBM Watson</a:t>
            </a:r>
          </a:p>
        </p:txBody>
      </p:sp>
      <p:sp>
        <p:nvSpPr>
          <p:cNvPr id="3" name="Content Placeholder 2">
            <a:extLst>
              <a:ext uri="{FF2B5EF4-FFF2-40B4-BE49-F238E27FC236}">
                <a16:creationId xmlns:a16="http://schemas.microsoft.com/office/drawing/2014/main" id="{9A2FE7C8-0217-F705-EBAF-5272C8B9FCA2}"/>
              </a:ext>
            </a:extLst>
          </p:cNvPr>
          <p:cNvSpPr>
            <a:spLocks noGrp="1"/>
          </p:cNvSpPr>
          <p:nvPr>
            <p:ph idx="1"/>
          </p:nvPr>
        </p:nvSpPr>
        <p:spPr>
          <a:xfrm>
            <a:off x="5224780" y="1295400"/>
            <a:ext cx="3766820" cy="4525963"/>
          </a:xfrm>
        </p:spPr>
        <p:txBody>
          <a:bodyPr>
            <a:normAutofit fontScale="70000" lnSpcReduction="20000"/>
          </a:bodyPr>
          <a:lstStyle/>
          <a:p>
            <a:pPr marL="0" indent="0">
              <a:buNone/>
            </a:pPr>
            <a:r>
              <a:rPr lang="en-US" dirty="0"/>
              <a:t>In 2011, IBM Watson defeated two of the biggest winners (Brad Rutter and Ken Jennings) at the quiz show Jeopardy! (IBM seems to be pretty good at performing these kind of stunts.) </a:t>
            </a:r>
          </a:p>
          <a:p>
            <a:pPr marL="0" indent="0">
              <a:buNone/>
            </a:pPr>
            <a:endParaRPr lang="en-US" dirty="0"/>
          </a:p>
          <a:p>
            <a:pPr marL="0" indent="0">
              <a:buNone/>
            </a:pPr>
            <a:r>
              <a:rPr lang="en-US" dirty="0"/>
              <a:t>One could have argued that Deep Blue won simply by the sheer force of its computation prowess, whereas winning Jeopardy! involved understanding natural language, and this defeat hit closer to home.</a:t>
            </a:r>
          </a:p>
        </p:txBody>
      </p:sp>
      <p:pic>
        <p:nvPicPr>
          <p:cNvPr id="5" name="Picture 4">
            <a:extLst>
              <a:ext uri="{FF2B5EF4-FFF2-40B4-BE49-F238E27FC236}">
                <a16:creationId xmlns:a16="http://schemas.microsoft.com/office/drawing/2014/main" id="{D0DEBADD-E4D9-FCDA-9400-A2C4E4C3C0C0}"/>
              </a:ext>
            </a:extLst>
          </p:cNvPr>
          <p:cNvPicPr>
            <a:picLocks noChangeAspect="1"/>
          </p:cNvPicPr>
          <p:nvPr/>
        </p:nvPicPr>
        <p:blipFill>
          <a:blip r:embed="rId2"/>
          <a:stretch>
            <a:fillRect/>
          </a:stretch>
        </p:blipFill>
        <p:spPr>
          <a:xfrm>
            <a:off x="381000" y="1412559"/>
            <a:ext cx="4495800" cy="3007042"/>
          </a:xfrm>
          <a:prstGeom prst="rect">
            <a:avLst/>
          </a:prstGeom>
        </p:spPr>
      </p:pic>
      <p:sp>
        <p:nvSpPr>
          <p:cNvPr id="6" name="TextBox 5">
            <a:extLst>
              <a:ext uri="{FF2B5EF4-FFF2-40B4-BE49-F238E27FC236}">
                <a16:creationId xmlns:a16="http://schemas.microsoft.com/office/drawing/2014/main" id="{C566A485-E2ED-D965-3143-E99E63E64721}"/>
              </a:ext>
            </a:extLst>
          </p:cNvPr>
          <p:cNvSpPr txBox="1"/>
          <p:nvPr/>
        </p:nvSpPr>
        <p:spPr>
          <a:xfrm>
            <a:off x="152400" y="6398696"/>
            <a:ext cx="6647782" cy="369332"/>
          </a:xfrm>
          <a:prstGeom prst="rect">
            <a:avLst/>
          </a:prstGeom>
          <a:noFill/>
        </p:spPr>
        <p:txBody>
          <a:bodyPr wrap="none" rtlCol="0">
            <a:spAutoFit/>
          </a:bodyPr>
          <a:lstStyle/>
          <a:p>
            <a:r>
              <a:rPr lang="en-US" dirty="0"/>
              <a:t>Slide credit: Percy Liang and Dorsa </a:t>
            </a:r>
            <a:r>
              <a:rPr lang="en-US" dirty="0" err="1"/>
              <a:t>Sadigh</a:t>
            </a:r>
            <a:r>
              <a:rPr lang="en-US" dirty="0"/>
              <a:t>, Stanford University, CS221</a:t>
            </a:r>
          </a:p>
        </p:txBody>
      </p:sp>
    </p:spTree>
    <p:extLst>
      <p:ext uri="{BB962C8B-B14F-4D97-AF65-F5344CB8AC3E}">
        <p14:creationId xmlns:p14="http://schemas.microsoft.com/office/powerpoint/2010/main" val="925150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3400" y="0"/>
            <a:ext cx="7543799" cy="4343170"/>
          </a:xfrm>
          <a:prstGeom prst="rect">
            <a:avLst/>
          </a:prstGeom>
        </p:spPr>
      </p:pic>
      <p:sp>
        <p:nvSpPr>
          <p:cNvPr id="5" name="TextBox 4"/>
          <p:cNvSpPr txBox="1"/>
          <p:nvPr/>
        </p:nvSpPr>
        <p:spPr>
          <a:xfrm>
            <a:off x="76200" y="4219004"/>
            <a:ext cx="8762999" cy="2031325"/>
          </a:xfrm>
          <a:prstGeom prst="rect">
            <a:avLst/>
          </a:prstGeom>
          <a:noFill/>
        </p:spPr>
        <p:txBody>
          <a:bodyPr wrap="square" rtlCol="0">
            <a:spAutoFit/>
          </a:bodyPr>
          <a:lstStyle/>
          <a:p>
            <a:r>
              <a:rPr lang="en-US" dirty="0"/>
              <a:t>Perhaps the aspect of AI that captures the public’s imagination the most are in defeating humans at their own game. • In 1997, Deep Blue defeated Gary Kasparov, the world chess champion. In 2011, IBM Watson defeated two of the biggest winners (Brad Rutter and Ken Jennings) at the quiz show Jeopardy! (IBM seems to be pretty good at performing these kind of stunts.) • One could have argued that Deep Blue won simply by the sheer force of its computation prowess, whereas winning Jeopardy! involved understanding natural language, and this defeat hit closer to home.</a:t>
            </a:r>
          </a:p>
        </p:txBody>
      </p:sp>
      <p:sp>
        <p:nvSpPr>
          <p:cNvPr id="6" name="TextBox 5">
            <a:extLst>
              <a:ext uri="{FF2B5EF4-FFF2-40B4-BE49-F238E27FC236}">
                <a16:creationId xmlns:a16="http://schemas.microsoft.com/office/drawing/2014/main" id="{C848D72F-7329-6EED-48D2-787D677EDF7C}"/>
              </a:ext>
            </a:extLst>
          </p:cNvPr>
          <p:cNvSpPr txBox="1"/>
          <p:nvPr/>
        </p:nvSpPr>
        <p:spPr>
          <a:xfrm>
            <a:off x="101600" y="6398696"/>
            <a:ext cx="5973367" cy="369332"/>
          </a:xfrm>
          <a:prstGeom prst="rect">
            <a:avLst/>
          </a:prstGeom>
          <a:noFill/>
        </p:spPr>
        <p:txBody>
          <a:bodyPr wrap="none" rtlCol="0">
            <a:spAutoFit/>
          </a:bodyPr>
          <a:lstStyle/>
          <a:p>
            <a:r>
              <a:rPr lang="en-US" dirty="0"/>
              <a:t>Slide credit: Percy Liang and Dorsa </a:t>
            </a:r>
            <a:r>
              <a:rPr lang="en-US" dirty="0" err="1"/>
              <a:t>Sadigh</a:t>
            </a:r>
            <a:r>
              <a:rPr lang="en-US" dirty="0"/>
              <a:t>, Stanford University</a:t>
            </a:r>
          </a:p>
        </p:txBody>
      </p:sp>
    </p:spTree>
    <p:extLst>
      <p:ext uri="{BB962C8B-B14F-4D97-AF65-F5344CB8AC3E}">
        <p14:creationId xmlns:p14="http://schemas.microsoft.com/office/powerpoint/2010/main" val="3350583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42887" y="85725"/>
            <a:ext cx="8658225" cy="6686550"/>
          </a:xfrm>
          <a:prstGeom prst="rect">
            <a:avLst/>
          </a:prstGeom>
        </p:spPr>
      </p:pic>
      <p:sp>
        <p:nvSpPr>
          <p:cNvPr id="5" name="Rectangle 4"/>
          <p:cNvSpPr/>
          <p:nvPr/>
        </p:nvSpPr>
        <p:spPr>
          <a:xfrm>
            <a:off x="3429000" y="4267200"/>
            <a:ext cx="4572000" cy="246221"/>
          </a:xfrm>
          <a:prstGeom prst="rect">
            <a:avLst/>
          </a:prstGeom>
        </p:spPr>
        <p:txBody>
          <a:bodyPr>
            <a:spAutoFit/>
          </a:bodyPr>
          <a:lstStyle/>
          <a:p>
            <a:r>
              <a:rPr lang="en-US" sz="1000" dirty="0"/>
              <a:t>https://en.wikipedia.org/wiki/Watson_(computer)</a:t>
            </a:r>
          </a:p>
        </p:txBody>
      </p:sp>
    </p:spTree>
    <p:extLst>
      <p:ext uri="{BB962C8B-B14F-4D97-AF65-F5344CB8AC3E}">
        <p14:creationId xmlns:p14="http://schemas.microsoft.com/office/powerpoint/2010/main" val="2495402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AI do for you?</a:t>
            </a:r>
          </a:p>
        </p:txBody>
      </p:sp>
      <p:sp>
        <p:nvSpPr>
          <p:cNvPr id="3" name="Content Placeholder 2"/>
          <p:cNvSpPr>
            <a:spLocks noGrp="1"/>
          </p:cNvSpPr>
          <p:nvPr>
            <p:ph idx="1"/>
          </p:nvPr>
        </p:nvSpPr>
        <p:spPr/>
        <p:txBody>
          <a:bodyPr/>
          <a:lstStyle/>
          <a:p>
            <a:r>
              <a:rPr lang="en-US" dirty="0"/>
              <a:t> Instead of asking what AI is, let us turn to the more pragmatic question of what AI can do for you. We will go through some examples where AI has already had a substantial impact on society.</a:t>
            </a:r>
          </a:p>
        </p:txBody>
      </p:sp>
    </p:spTree>
    <p:extLst>
      <p:ext uri="{BB962C8B-B14F-4D97-AF65-F5344CB8AC3E}">
        <p14:creationId xmlns:p14="http://schemas.microsoft.com/office/powerpoint/2010/main" val="389410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800F-881F-ECFE-A7F1-B0AACCC3F8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A91820-4AF1-B9F6-1623-C155DE08ACC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729B2FFA-412C-BBD3-30A2-7B47B2806E92}"/>
              </a:ext>
            </a:extLst>
          </p:cNvPr>
          <p:cNvPicPr>
            <a:picLocks noChangeAspect="1"/>
          </p:cNvPicPr>
          <p:nvPr/>
        </p:nvPicPr>
        <p:blipFill>
          <a:blip r:embed="rId2"/>
          <a:stretch>
            <a:fillRect/>
          </a:stretch>
        </p:blipFill>
        <p:spPr>
          <a:xfrm>
            <a:off x="832915" y="1218891"/>
            <a:ext cx="7478169" cy="4420217"/>
          </a:xfrm>
          <a:prstGeom prst="rect">
            <a:avLst/>
          </a:prstGeom>
        </p:spPr>
      </p:pic>
      <p:sp>
        <p:nvSpPr>
          <p:cNvPr id="6" name="TextBox 5">
            <a:extLst>
              <a:ext uri="{FF2B5EF4-FFF2-40B4-BE49-F238E27FC236}">
                <a16:creationId xmlns:a16="http://schemas.microsoft.com/office/drawing/2014/main" id="{F2B954DD-5D11-4F4A-CC05-6D86D68FDC3A}"/>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99883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24BB50B-CBE5-1668-842A-848DD076674D}"/>
              </a:ext>
            </a:extLst>
          </p:cNvPr>
          <p:cNvSpPr>
            <a:spLocks noGrp="1" noChangeArrowheads="1"/>
          </p:cNvSpPr>
          <p:nvPr>
            <p:ph type="title"/>
          </p:nvPr>
        </p:nvSpPr>
        <p:spPr>
          <a:xfrm>
            <a:off x="224818" y="1008530"/>
            <a:ext cx="5156074" cy="504265"/>
          </a:xfrm>
        </p:spPr>
        <p:txBody>
          <a:bodyPr>
            <a:normAutofit fontScale="90000"/>
          </a:bodyPr>
          <a:lstStyle/>
          <a:p>
            <a:pPr eaLnBrk="1" hangingPunct="1"/>
            <a:r>
              <a:rPr lang="en-US" altLang="en-US" sz="2978" dirty="0"/>
              <a:t>“Chinese room” argument </a:t>
            </a:r>
            <a:r>
              <a:rPr lang="en-US" altLang="en-US" sz="2184" dirty="0">
                <a:solidFill>
                  <a:schemeClr val="accent1"/>
                </a:solidFill>
              </a:rPr>
              <a:t>[Searle 1980]</a:t>
            </a:r>
          </a:p>
        </p:txBody>
      </p:sp>
      <p:sp>
        <p:nvSpPr>
          <p:cNvPr id="120835" name="Rectangle 3">
            <a:extLst>
              <a:ext uri="{FF2B5EF4-FFF2-40B4-BE49-F238E27FC236}">
                <a16:creationId xmlns:a16="http://schemas.microsoft.com/office/drawing/2014/main" id="{7DACB39D-FA97-31B3-558F-6C3ADE0DB530}"/>
              </a:ext>
            </a:extLst>
          </p:cNvPr>
          <p:cNvSpPr>
            <a:spLocks noGrp="1" noChangeArrowheads="1"/>
          </p:cNvSpPr>
          <p:nvPr>
            <p:ph type="body" idx="1"/>
          </p:nvPr>
        </p:nvSpPr>
        <p:spPr>
          <a:xfrm>
            <a:off x="70947" y="1990861"/>
            <a:ext cx="5419237" cy="3858610"/>
          </a:xfrm>
        </p:spPr>
        <p:txBody>
          <a:bodyPr>
            <a:normAutofit fontScale="70000" lnSpcReduction="20000"/>
          </a:bodyPr>
          <a:lstStyle/>
          <a:p>
            <a:pPr eaLnBrk="1" hangingPunct="1"/>
            <a:r>
              <a:rPr lang="en-US" altLang="en-US" dirty="0">
                <a:solidFill>
                  <a:srgbClr val="FF0000"/>
                </a:solidFill>
              </a:rPr>
              <a:t>Person</a:t>
            </a:r>
            <a:r>
              <a:rPr lang="en-US" altLang="en-US" dirty="0"/>
              <a:t> who knows English but not Chinese sits in room</a:t>
            </a:r>
          </a:p>
          <a:p>
            <a:pPr eaLnBrk="1" hangingPunct="1"/>
            <a:r>
              <a:rPr lang="en-US" altLang="en-US" dirty="0"/>
              <a:t>Receives notes in Chinese</a:t>
            </a:r>
          </a:p>
          <a:p>
            <a:pPr eaLnBrk="1" hangingPunct="1"/>
            <a:r>
              <a:rPr lang="en-US" altLang="en-US" dirty="0"/>
              <a:t>Has systematic English </a:t>
            </a:r>
            <a:r>
              <a:rPr lang="en-US" altLang="en-US" dirty="0">
                <a:solidFill>
                  <a:srgbClr val="FF0000"/>
                </a:solidFill>
              </a:rPr>
              <a:t>rule book </a:t>
            </a:r>
            <a:r>
              <a:rPr lang="en-US" altLang="en-US" dirty="0"/>
              <a:t>for how to write new Chinese characters based on input Chinese characters, returns his notes</a:t>
            </a:r>
          </a:p>
          <a:p>
            <a:pPr lvl="1" eaLnBrk="1" hangingPunct="1"/>
            <a:r>
              <a:rPr lang="en-US" altLang="en-US" dirty="0"/>
              <a:t>Person=CPU, rule book=AI program, really also need lots of paper (storage)</a:t>
            </a:r>
          </a:p>
          <a:p>
            <a:pPr lvl="1" eaLnBrk="1" hangingPunct="1"/>
            <a:r>
              <a:rPr lang="en-US" altLang="en-US" dirty="0"/>
              <a:t>Has no understanding of what they mean</a:t>
            </a:r>
          </a:p>
          <a:p>
            <a:pPr lvl="1" eaLnBrk="1" hangingPunct="1"/>
            <a:r>
              <a:rPr lang="en-US" altLang="en-US" dirty="0"/>
              <a:t>But from the outside, the room gives perfectly reasonable answers in Chinese!</a:t>
            </a:r>
          </a:p>
          <a:p>
            <a:pPr eaLnBrk="1" hangingPunct="1"/>
            <a:r>
              <a:rPr lang="en-US" altLang="en-US" sz="1800" dirty="0"/>
              <a:t>Searle’s argument: the room has no intelligence in it!</a:t>
            </a:r>
          </a:p>
        </p:txBody>
      </p:sp>
      <p:pic>
        <p:nvPicPr>
          <p:cNvPr id="20484" name="Picture 4" descr="chinese_room">
            <a:extLst>
              <a:ext uri="{FF2B5EF4-FFF2-40B4-BE49-F238E27FC236}">
                <a16:creationId xmlns:a16="http://schemas.microsoft.com/office/drawing/2014/main" id="{056FB7CD-3814-4381-95DD-D91A90112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9815" y="1192267"/>
            <a:ext cx="3563238" cy="233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id="{F3AA5B58-87E0-4B7E-B540-DC712762FBE8}"/>
              </a:ext>
            </a:extLst>
          </p:cNvPr>
          <p:cNvSpPr txBox="1">
            <a:spLocks noChangeArrowheads="1"/>
          </p:cNvSpPr>
          <p:nvPr/>
        </p:nvSpPr>
        <p:spPr bwMode="auto">
          <a:xfrm>
            <a:off x="6352693" y="3708891"/>
            <a:ext cx="3028087" cy="20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eaLnBrk="1" hangingPunct="1">
              <a:lnSpc>
                <a:spcPct val="118000"/>
              </a:lnSpc>
              <a:spcBef>
                <a:spcPct val="0"/>
              </a:spcBef>
              <a:buFont typeface="Times New Roman" panose="02020603050405020304" pitchFamily="18" charset="0"/>
              <a:buNone/>
            </a:pPr>
            <a:r>
              <a:rPr lang="en-US" altLang="en-US" sz="662" dirty="0">
                <a:solidFill>
                  <a:schemeClr val="tx1"/>
                </a:solidFill>
                <a:latin typeface="Times New Roman" panose="02020603050405020304" pitchFamily="18" charset="0"/>
              </a:rPr>
              <a:t>image from http://www.unc.edu/~prinz/pictures/c-room.gif</a:t>
            </a:r>
          </a:p>
        </p:txBody>
      </p:sp>
      <p:sp>
        <p:nvSpPr>
          <p:cNvPr id="2" name="TextBox 1">
            <a:extLst>
              <a:ext uri="{FF2B5EF4-FFF2-40B4-BE49-F238E27FC236}">
                <a16:creationId xmlns:a16="http://schemas.microsoft.com/office/drawing/2014/main" id="{37AC77EB-7F26-C994-CCA8-9DF7AB4C7FEF}"/>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08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08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08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0" y="-148855"/>
            <a:ext cx="3134105" cy="1945757"/>
          </a:xfrm>
          <a:prstGeom prst="rect">
            <a:avLst/>
          </a:prstGeom>
        </p:spPr>
      </p:pic>
      <p:pic>
        <p:nvPicPr>
          <p:cNvPr id="4" name="Picture 3" descr="self drÄ±vÄ±ng cars ile ilgili gÃ¶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3306" y="-262181"/>
            <a:ext cx="2059083" cy="2059083"/>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5" name="Picture 4" descr="self drÄ±vÄ±ng cars elon musk ile ilgili gÃ¶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389" y="-131197"/>
            <a:ext cx="3898858" cy="1910440"/>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6" name="Picture 5"/>
          <p:cNvPicPr>
            <a:picLocks noChangeAspect="1"/>
          </p:cNvPicPr>
          <p:nvPr/>
        </p:nvPicPr>
        <p:blipFill>
          <a:blip r:embed="rId6"/>
          <a:stretch>
            <a:fillRect/>
          </a:stretch>
        </p:blipFill>
        <p:spPr>
          <a:xfrm>
            <a:off x="0" y="4879117"/>
            <a:ext cx="2247364" cy="1674519"/>
          </a:xfrm>
          <a:prstGeom prst="rect">
            <a:avLst/>
          </a:prstGeom>
        </p:spPr>
      </p:pic>
      <p:pic>
        <p:nvPicPr>
          <p:cNvPr id="7" name="Picture 6"/>
          <p:cNvPicPr>
            <a:picLocks noChangeAspect="1"/>
          </p:cNvPicPr>
          <p:nvPr/>
        </p:nvPicPr>
        <p:blipFill>
          <a:blip r:embed="rId7"/>
          <a:stretch>
            <a:fillRect/>
          </a:stretch>
        </p:blipFill>
        <p:spPr>
          <a:xfrm>
            <a:off x="2247364" y="4925096"/>
            <a:ext cx="2881029" cy="1766067"/>
          </a:xfrm>
          <a:prstGeom prst="rect">
            <a:avLst/>
          </a:prstGeom>
        </p:spPr>
      </p:pic>
      <p:pic>
        <p:nvPicPr>
          <p:cNvPr id="8" name="Picture 7" descr="recommendation systems ile ilgili gÃ¶rsel sonuc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1700" y="1823473"/>
            <a:ext cx="3280600" cy="2776248"/>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9" name="Picture 8" descr="recommendation systems ile ilgili gÃ¶rsel sonuc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896" y="2712026"/>
            <a:ext cx="2856792" cy="1099865"/>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10" name="Picture 9" descr="phone photography ile ilgili gÃ¶rsel sonuc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2839" y="3480955"/>
            <a:ext cx="2908408" cy="1628708"/>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11" name="Picture 10"/>
          <p:cNvPicPr>
            <a:picLocks noChangeAspect="1"/>
          </p:cNvPicPr>
          <p:nvPr/>
        </p:nvPicPr>
        <p:blipFill>
          <a:blip r:embed="rId11"/>
          <a:stretch>
            <a:fillRect/>
          </a:stretch>
        </p:blipFill>
        <p:spPr>
          <a:xfrm>
            <a:off x="5323026" y="5204130"/>
            <a:ext cx="3717583" cy="1487033"/>
          </a:xfrm>
          <a:prstGeom prst="rect">
            <a:avLst/>
          </a:prstGeom>
        </p:spPr>
      </p:pic>
    </p:spTree>
    <p:extLst>
      <p:ext uri="{BB962C8B-B14F-4D97-AF65-F5344CB8AC3E}">
        <p14:creationId xmlns:p14="http://schemas.microsoft.com/office/powerpoint/2010/main" val="1129479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ECA185-D54F-0A4D-576E-86E9575D1A5A}"/>
              </a:ext>
            </a:extLst>
          </p:cNvPr>
          <p:cNvPicPr>
            <a:picLocks noChangeAspect="1"/>
          </p:cNvPicPr>
          <p:nvPr/>
        </p:nvPicPr>
        <p:blipFill>
          <a:blip r:embed="rId2"/>
          <a:stretch>
            <a:fillRect/>
          </a:stretch>
        </p:blipFill>
        <p:spPr>
          <a:xfrm>
            <a:off x="0" y="859037"/>
            <a:ext cx="9144000" cy="5139925"/>
          </a:xfrm>
          <a:prstGeom prst="rect">
            <a:avLst/>
          </a:prstGeom>
        </p:spPr>
      </p:pic>
      <p:sp>
        <p:nvSpPr>
          <p:cNvPr id="4" name="TextBox 3">
            <a:extLst>
              <a:ext uri="{FF2B5EF4-FFF2-40B4-BE49-F238E27FC236}">
                <a16:creationId xmlns:a16="http://schemas.microsoft.com/office/drawing/2014/main" id="{5D62F7DA-2809-580E-59A7-CDC841A17CD3}"/>
              </a:ext>
            </a:extLst>
          </p:cNvPr>
          <p:cNvSpPr txBox="1"/>
          <p:nvPr/>
        </p:nvSpPr>
        <p:spPr>
          <a:xfrm>
            <a:off x="152400" y="6398696"/>
            <a:ext cx="6647782" cy="369332"/>
          </a:xfrm>
          <a:prstGeom prst="rect">
            <a:avLst/>
          </a:prstGeom>
          <a:noFill/>
        </p:spPr>
        <p:txBody>
          <a:bodyPr wrap="none" rtlCol="0">
            <a:spAutoFit/>
          </a:bodyPr>
          <a:lstStyle/>
          <a:p>
            <a:r>
              <a:rPr lang="en-US" dirty="0"/>
              <a:t>Slide credit: Percy Liang and Dorsa </a:t>
            </a:r>
            <a:r>
              <a:rPr lang="en-US" dirty="0" err="1"/>
              <a:t>Sadigh</a:t>
            </a:r>
            <a:r>
              <a:rPr lang="en-US" dirty="0"/>
              <a:t>, Stanford University, CS221</a:t>
            </a:r>
          </a:p>
        </p:txBody>
      </p:sp>
    </p:spTree>
    <p:extLst>
      <p:ext uri="{BB962C8B-B14F-4D97-AF65-F5344CB8AC3E}">
        <p14:creationId xmlns:p14="http://schemas.microsoft.com/office/powerpoint/2010/main" val="141696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 y="171450"/>
            <a:ext cx="8839200" cy="6515100"/>
          </a:xfrm>
          <a:prstGeom prst="rect">
            <a:avLst/>
          </a:prstGeom>
        </p:spPr>
      </p:pic>
    </p:spTree>
    <p:extLst>
      <p:ext uri="{BB962C8B-B14F-4D97-AF65-F5344CB8AC3E}">
        <p14:creationId xmlns:p14="http://schemas.microsoft.com/office/powerpoint/2010/main" val="4275331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4312" y="42863"/>
            <a:ext cx="8715375" cy="5748338"/>
          </a:xfrm>
          <a:prstGeom prst="rect">
            <a:avLst/>
          </a:prstGeom>
        </p:spPr>
      </p:pic>
      <p:sp>
        <p:nvSpPr>
          <p:cNvPr id="5" name="TextBox 4"/>
          <p:cNvSpPr txBox="1"/>
          <p:nvPr/>
        </p:nvSpPr>
        <p:spPr>
          <a:xfrm>
            <a:off x="381000" y="6308725"/>
            <a:ext cx="8807796" cy="369332"/>
          </a:xfrm>
          <a:prstGeom prst="rect">
            <a:avLst/>
          </a:prstGeom>
          <a:noFill/>
        </p:spPr>
        <p:txBody>
          <a:bodyPr wrap="none" rtlCol="0">
            <a:spAutoFit/>
          </a:bodyPr>
          <a:lstStyle/>
          <a:p>
            <a:r>
              <a:rPr lang="en-US" dirty="0"/>
              <a:t> If you want to read a news article in another language, you can turn to machine translation.</a:t>
            </a:r>
          </a:p>
        </p:txBody>
      </p:sp>
    </p:spTree>
    <p:extLst>
      <p:ext uri="{BB962C8B-B14F-4D97-AF65-F5344CB8AC3E}">
        <p14:creationId xmlns:p14="http://schemas.microsoft.com/office/powerpoint/2010/main" val="381639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0037" y="66675"/>
            <a:ext cx="8543925" cy="6724650"/>
          </a:xfrm>
          <a:prstGeom prst="rect">
            <a:avLst/>
          </a:prstGeom>
        </p:spPr>
      </p:pic>
    </p:spTree>
    <p:extLst>
      <p:ext uri="{BB962C8B-B14F-4D97-AF65-F5344CB8AC3E}">
        <p14:creationId xmlns:p14="http://schemas.microsoft.com/office/powerpoint/2010/main" val="120473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3832" y="-318103"/>
            <a:ext cx="8229600" cy="1143000"/>
          </a:xfrm>
        </p:spPr>
        <p:txBody>
          <a:bodyPr/>
          <a:lstStyle/>
          <a:p>
            <a:r>
              <a:rPr lang="en-US" dirty="0"/>
              <a:t>Speech and natural language</a:t>
            </a:r>
          </a:p>
        </p:txBody>
      </p:sp>
      <p:sp>
        <p:nvSpPr>
          <p:cNvPr id="6" name="Rectangle 5"/>
          <p:cNvSpPr/>
          <p:nvPr/>
        </p:nvSpPr>
        <p:spPr>
          <a:xfrm>
            <a:off x="533400" y="5943093"/>
            <a:ext cx="3057247" cy="246221"/>
          </a:xfrm>
          <a:prstGeom prst="rect">
            <a:avLst/>
          </a:prstGeom>
        </p:spPr>
        <p:txBody>
          <a:bodyPr wrap="none">
            <a:spAutoFit/>
          </a:bodyPr>
          <a:lstStyle/>
          <a:p>
            <a:r>
              <a:rPr lang="en-US" sz="1000" b="0" dirty="0">
                <a:solidFill>
                  <a:srgbClr val="000000"/>
                </a:solidFill>
                <a:hlinkClick r:id="rId2"/>
              </a:rPr>
              <a:t>https://www.skype.com/en/features/skype-translator/</a:t>
            </a:r>
            <a:endParaRPr lang="en-US" sz="1000" b="0" dirty="0">
              <a:solidFill>
                <a:srgbClr val="000000"/>
              </a:solidFill>
            </a:endParaRPr>
          </a:p>
        </p:txBody>
      </p:sp>
      <p:pic>
        <p:nvPicPr>
          <p:cNvPr id="8" name="Picture 7" descr="Screen Shot 2015-01-18 at 5.58.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632" y="685800"/>
            <a:ext cx="3823368" cy="2095500"/>
          </a:xfrm>
          <a:prstGeom prst="rect">
            <a:avLst/>
          </a:prstGeom>
        </p:spPr>
      </p:pic>
      <p:pic>
        <p:nvPicPr>
          <p:cNvPr id="3" name="Picture 2" descr="Screen Shot 2016-08-22 at 12.09.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685800"/>
            <a:ext cx="3282720" cy="2057399"/>
          </a:xfrm>
          <a:prstGeom prst="rect">
            <a:avLst/>
          </a:prstGeom>
        </p:spPr>
      </p:pic>
      <p:pic>
        <p:nvPicPr>
          <p:cNvPr id="11" name="Picture 10" descr="Screen Shot 2016-08-22 at 12.09.4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2818893"/>
            <a:ext cx="2585545" cy="3124200"/>
          </a:xfrm>
          <a:prstGeom prst="rect">
            <a:avLst/>
          </a:prstGeom>
        </p:spPr>
      </p:pic>
      <p:pic>
        <p:nvPicPr>
          <p:cNvPr id="12" name="Picture 11" descr="Screen Shot 2016-08-22 at 12.09.5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1143000"/>
            <a:ext cx="838200" cy="435535"/>
          </a:xfrm>
          <a:prstGeom prst="rect">
            <a:avLst/>
          </a:prstGeom>
        </p:spPr>
      </p:pic>
      <p:sp>
        <p:nvSpPr>
          <p:cNvPr id="4" name="Rectangle 3"/>
          <p:cNvSpPr/>
          <p:nvPr/>
        </p:nvSpPr>
        <p:spPr>
          <a:xfrm>
            <a:off x="4343400" y="2781300"/>
            <a:ext cx="4572000" cy="3046987"/>
          </a:xfrm>
          <a:prstGeom prst="rect">
            <a:avLst/>
          </a:prstGeom>
        </p:spPr>
        <p:txBody>
          <a:bodyPr>
            <a:spAutoFit/>
          </a:bodyPr>
          <a:lstStyle/>
          <a:p>
            <a:pPr algn="l"/>
            <a:r>
              <a:rPr lang="en-US" sz="1800" b="0" dirty="0">
                <a:solidFill>
                  <a:schemeClr val="tx1"/>
                </a:solidFill>
              </a:rPr>
              <a:t>Google Translate App</a:t>
            </a:r>
          </a:p>
          <a:p>
            <a:pPr marL="171450" indent="-171450" algn="l">
              <a:buFont typeface="Arial"/>
              <a:buChar char="•"/>
            </a:pPr>
            <a:endParaRPr lang="en-US" b="0" dirty="0">
              <a:solidFill>
                <a:schemeClr val="tx1"/>
              </a:solidFill>
            </a:endParaRPr>
          </a:p>
          <a:p>
            <a:pPr marL="171450" indent="-171450" algn="l">
              <a:buFont typeface="Arial"/>
              <a:buChar char="•"/>
            </a:pPr>
            <a:r>
              <a:rPr lang="en-US" b="0" dirty="0">
                <a:solidFill>
                  <a:schemeClr val="tx1"/>
                </a:solidFill>
              </a:rPr>
              <a:t>Translate between 103 languages by typing</a:t>
            </a:r>
          </a:p>
          <a:p>
            <a:pPr marL="171450" indent="-171450" algn="l">
              <a:buFont typeface="Arial"/>
              <a:buChar char="•"/>
            </a:pPr>
            <a:r>
              <a:rPr lang="en-US" b="0" dirty="0">
                <a:solidFill>
                  <a:schemeClr val="tx1"/>
                </a:solidFill>
              </a:rPr>
              <a:t>Offline: Translate 52 languages when you have no Internet</a:t>
            </a:r>
          </a:p>
          <a:p>
            <a:pPr marL="171450" indent="-171450" algn="l">
              <a:buFont typeface="Arial"/>
              <a:buChar char="•"/>
            </a:pPr>
            <a:r>
              <a:rPr lang="en-US" b="0" dirty="0">
                <a:solidFill>
                  <a:schemeClr val="tx1"/>
                </a:solidFill>
              </a:rPr>
              <a:t>Instant camera translation: </a:t>
            </a:r>
            <a:r>
              <a:rPr lang="en-US" dirty="0">
                <a:solidFill>
                  <a:schemeClr val="tx1"/>
                </a:solidFill>
              </a:rPr>
              <a:t>Use your camera to translate text </a:t>
            </a:r>
            <a:r>
              <a:rPr lang="en-US" b="0" dirty="0">
                <a:solidFill>
                  <a:schemeClr val="tx1"/>
                </a:solidFill>
              </a:rPr>
              <a:t>instantly in 30 languages</a:t>
            </a:r>
          </a:p>
          <a:p>
            <a:pPr marL="171450" indent="-171450" algn="l">
              <a:buFont typeface="Arial"/>
              <a:buChar char="•"/>
            </a:pPr>
            <a:r>
              <a:rPr lang="en-US" b="0" dirty="0">
                <a:solidFill>
                  <a:schemeClr val="tx1"/>
                </a:solidFill>
              </a:rPr>
              <a:t>Camera Mode: Take pictures of text for higher-quality translations in 37 languages</a:t>
            </a:r>
          </a:p>
          <a:p>
            <a:pPr marL="171450" indent="-171450" algn="l">
              <a:buFont typeface="Arial"/>
              <a:buChar char="•"/>
            </a:pPr>
            <a:r>
              <a:rPr lang="en-US" b="0" dirty="0">
                <a:solidFill>
                  <a:schemeClr val="tx1"/>
                </a:solidFill>
              </a:rPr>
              <a:t>Conversation Mode: Two-way </a:t>
            </a:r>
            <a:r>
              <a:rPr lang="en-US" dirty="0">
                <a:solidFill>
                  <a:schemeClr val="tx1"/>
                </a:solidFill>
              </a:rPr>
              <a:t>instant speech translation </a:t>
            </a:r>
            <a:r>
              <a:rPr lang="en-US" b="0" dirty="0">
                <a:solidFill>
                  <a:schemeClr val="tx1"/>
                </a:solidFill>
              </a:rPr>
              <a:t>in 32 languages</a:t>
            </a:r>
          </a:p>
          <a:p>
            <a:pPr marL="171450" indent="-171450" algn="l">
              <a:buFont typeface="Arial"/>
              <a:buChar char="•"/>
            </a:pPr>
            <a:r>
              <a:rPr lang="en-US" b="0" dirty="0">
                <a:solidFill>
                  <a:schemeClr val="tx1"/>
                </a:solidFill>
              </a:rPr>
              <a:t>Handwriting: </a:t>
            </a:r>
            <a:r>
              <a:rPr lang="en-US" dirty="0">
                <a:solidFill>
                  <a:schemeClr val="tx1"/>
                </a:solidFill>
              </a:rPr>
              <a:t>Draw characters </a:t>
            </a:r>
            <a:r>
              <a:rPr lang="en-US" b="0" dirty="0">
                <a:solidFill>
                  <a:schemeClr val="tx1"/>
                </a:solidFill>
              </a:rPr>
              <a:t>instead of using the keyboard in 93 languages</a:t>
            </a:r>
          </a:p>
        </p:txBody>
      </p:sp>
      <p:sp>
        <p:nvSpPr>
          <p:cNvPr id="13" name="Rectangle 12"/>
          <p:cNvSpPr/>
          <p:nvPr/>
        </p:nvSpPr>
        <p:spPr>
          <a:xfrm>
            <a:off x="4343400" y="6400800"/>
            <a:ext cx="5191357" cy="246221"/>
          </a:xfrm>
          <a:prstGeom prst="rect">
            <a:avLst/>
          </a:prstGeom>
        </p:spPr>
        <p:txBody>
          <a:bodyPr wrap="square">
            <a:spAutoFit/>
          </a:bodyPr>
          <a:lstStyle/>
          <a:p>
            <a:r>
              <a:rPr lang="en-US" sz="1000" b="0" dirty="0">
                <a:solidFill>
                  <a:srgbClr val="000000"/>
                </a:solidFill>
                <a:hlinkClick r:id="rId7"/>
              </a:rPr>
              <a:t>https://play.google.com/store/apps/details?id=com.google.android.apps.translate&amp;hl=en</a:t>
            </a:r>
            <a:endParaRPr lang="en-US" sz="1000" b="0" dirty="0">
              <a:solidFill>
                <a:srgbClr val="000000"/>
              </a:solidFill>
            </a:endParaRPr>
          </a:p>
        </p:txBody>
      </p:sp>
    </p:spTree>
    <p:extLst>
      <p:ext uri="{BB962C8B-B14F-4D97-AF65-F5344CB8AC3E}">
        <p14:creationId xmlns:p14="http://schemas.microsoft.com/office/powerpoint/2010/main" val="40232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5262" y="104775"/>
            <a:ext cx="8753475" cy="6648450"/>
          </a:xfrm>
          <a:prstGeom prst="rect">
            <a:avLst/>
          </a:prstGeom>
        </p:spPr>
      </p:pic>
    </p:spTree>
    <p:extLst>
      <p:ext uri="{BB962C8B-B14F-4D97-AF65-F5344CB8AC3E}">
        <p14:creationId xmlns:p14="http://schemas.microsoft.com/office/powerpoint/2010/main" val="3611499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304689"/>
            <a:ext cx="7910862" cy="4525963"/>
          </a:xfrm>
          <a:prstGeom prst="rect">
            <a:avLst/>
          </a:prstGeom>
        </p:spPr>
      </p:pic>
      <p:sp>
        <p:nvSpPr>
          <p:cNvPr id="5" name="TextBox 4"/>
          <p:cNvSpPr txBox="1"/>
          <p:nvPr/>
        </p:nvSpPr>
        <p:spPr>
          <a:xfrm>
            <a:off x="762000" y="5334000"/>
            <a:ext cx="7308667" cy="646331"/>
          </a:xfrm>
          <a:prstGeom prst="rect">
            <a:avLst/>
          </a:prstGeom>
          <a:noFill/>
        </p:spPr>
        <p:txBody>
          <a:bodyPr wrap="none" rtlCol="0">
            <a:spAutoFit/>
          </a:bodyPr>
          <a:lstStyle/>
          <a:p>
            <a:r>
              <a:rPr lang="en-US" dirty="0"/>
              <a:t> When you deposit a check at an ATM, handwriting recognition is employed </a:t>
            </a:r>
          </a:p>
          <a:p>
            <a:r>
              <a:rPr lang="en-US" dirty="0"/>
              <a:t>to automatically ﬁgure out the deposit amount.</a:t>
            </a:r>
          </a:p>
        </p:txBody>
      </p:sp>
    </p:spTree>
    <p:extLst>
      <p:ext uri="{BB962C8B-B14F-4D97-AF65-F5344CB8AC3E}">
        <p14:creationId xmlns:p14="http://schemas.microsoft.com/office/powerpoint/2010/main" val="252550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735"/>
            <a:ext cx="8229600" cy="1143000"/>
          </a:xfrm>
        </p:spPr>
        <p:txBody>
          <a:bodyPr/>
          <a:lstStyle/>
          <a:p>
            <a:r>
              <a:rPr lang="en-US" dirty="0"/>
              <a:t>Computer Vision</a:t>
            </a:r>
          </a:p>
        </p:txBody>
      </p:sp>
      <p:sp>
        <p:nvSpPr>
          <p:cNvPr id="8" name="Content Placeholder 7"/>
          <p:cNvSpPr>
            <a:spLocks noGrp="1"/>
          </p:cNvSpPr>
          <p:nvPr>
            <p:ph idx="1"/>
          </p:nvPr>
        </p:nvSpPr>
        <p:spPr>
          <a:xfrm>
            <a:off x="1981200" y="4800600"/>
            <a:ext cx="5181600" cy="1447800"/>
          </a:xfrm>
        </p:spPr>
        <p:txBody>
          <a:bodyPr/>
          <a:lstStyle/>
          <a:p>
            <a:pPr marL="0" indent="0" algn="ctr"/>
            <a:r>
              <a:rPr lang="en-US" sz="1800" dirty="0">
                <a:hlinkClick r:id="rId2"/>
              </a:rPr>
              <a:t>Computer Eyesight Gets a Lot More Accurate</a:t>
            </a:r>
            <a:r>
              <a:rPr lang="en-US" sz="1800" dirty="0"/>
              <a:t>, </a:t>
            </a:r>
            <a:br>
              <a:rPr lang="en-US" sz="1800" dirty="0"/>
            </a:br>
            <a:r>
              <a:rPr lang="en-US" sz="1800" dirty="0"/>
              <a:t>NY Times Bits blog, August 18, 2014 </a:t>
            </a:r>
          </a:p>
        </p:txBody>
      </p:sp>
      <p:pic>
        <p:nvPicPr>
          <p:cNvPr id="7" name="Picture 6"/>
          <p:cNvPicPr>
            <a:picLocks noChangeAspect="1"/>
          </p:cNvPicPr>
          <p:nvPr/>
        </p:nvPicPr>
        <p:blipFill>
          <a:blip r:embed="rId3"/>
          <a:stretch>
            <a:fillRect/>
          </a:stretch>
        </p:blipFill>
        <p:spPr>
          <a:xfrm>
            <a:off x="990600" y="990600"/>
            <a:ext cx="7217782" cy="3048000"/>
          </a:xfrm>
          <a:prstGeom prst="rect">
            <a:avLst/>
          </a:prstGeom>
        </p:spPr>
      </p:pic>
    </p:spTree>
    <p:extLst>
      <p:ext uri="{BB962C8B-B14F-4D97-AF65-F5344CB8AC3E}">
        <p14:creationId xmlns:p14="http://schemas.microsoft.com/office/powerpoint/2010/main" val="3555220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8265" y="-76200"/>
            <a:ext cx="8229600" cy="1143000"/>
          </a:xfrm>
        </p:spPr>
        <p:txBody>
          <a:bodyPr/>
          <a:lstStyle/>
          <a:p>
            <a:r>
              <a:rPr lang="en-US" dirty="0"/>
              <a:t>Computer Vision</a:t>
            </a:r>
          </a:p>
        </p:txBody>
      </p:sp>
      <p:sp>
        <p:nvSpPr>
          <p:cNvPr id="8" name="Content Placeholder 7"/>
          <p:cNvSpPr>
            <a:spLocks noGrp="1"/>
          </p:cNvSpPr>
          <p:nvPr>
            <p:ph idx="1"/>
          </p:nvPr>
        </p:nvSpPr>
        <p:spPr>
          <a:xfrm>
            <a:off x="609600" y="5867400"/>
            <a:ext cx="3657600" cy="381000"/>
          </a:xfrm>
        </p:spPr>
        <p:txBody>
          <a:bodyPr>
            <a:normAutofit fontScale="85000" lnSpcReduction="10000"/>
          </a:bodyPr>
          <a:lstStyle/>
          <a:p>
            <a:pPr marL="0" indent="0" algn="ctr"/>
            <a:r>
              <a:rPr lang="en-US" sz="1400" dirty="0">
                <a:hlinkClick r:id="rId2"/>
              </a:rPr>
              <a:t>Facebook accessibility tools for the visually impaired</a:t>
            </a:r>
            <a:endParaRPr lang="en-US" sz="1400" dirty="0"/>
          </a:p>
        </p:txBody>
      </p:sp>
      <p:pic>
        <p:nvPicPr>
          <p:cNvPr id="3" name="Picture 2"/>
          <p:cNvPicPr>
            <a:picLocks noChangeAspect="1"/>
          </p:cNvPicPr>
          <p:nvPr/>
        </p:nvPicPr>
        <p:blipFill>
          <a:blip r:embed="rId3"/>
          <a:stretch>
            <a:fillRect/>
          </a:stretch>
        </p:blipFill>
        <p:spPr>
          <a:xfrm>
            <a:off x="304800" y="1524001"/>
            <a:ext cx="4204137" cy="4267199"/>
          </a:xfrm>
          <a:prstGeom prst="rect">
            <a:avLst/>
          </a:prstGeom>
        </p:spPr>
      </p:pic>
      <p:pic>
        <p:nvPicPr>
          <p:cNvPr id="5" name="Picture 4"/>
          <p:cNvPicPr>
            <a:picLocks noChangeAspect="1"/>
          </p:cNvPicPr>
          <p:nvPr/>
        </p:nvPicPr>
        <p:blipFill>
          <a:blip r:embed="rId4"/>
          <a:stretch>
            <a:fillRect/>
          </a:stretch>
        </p:blipFill>
        <p:spPr>
          <a:xfrm>
            <a:off x="4876800" y="1066800"/>
            <a:ext cx="3311846" cy="2209800"/>
          </a:xfrm>
          <a:prstGeom prst="rect">
            <a:avLst/>
          </a:prstGeom>
        </p:spPr>
      </p:pic>
      <p:sp>
        <p:nvSpPr>
          <p:cNvPr id="9" name="Content Placeholder 7"/>
          <p:cNvSpPr txBox="1">
            <a:spLocks/>
          </p:cNvSpPr>
          <p:nvPr/>
        </p:nvSpPr>
        <p:spPr bwMode="auto">
          <a:xfrm>
            <a:off x="4800600" y="3352800"/>
            <a:ext cx="3657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0" indent="0" algn="ctr"/>
            <a:r>
              <a:rPr lang="en-US" sz="1400" b="0" dirty="0">
                <a:hlinkClick r:id="rId2"/>
              </a:rPr>
              <a:t>AI beats human pathologists at detecting cancer</a:t>
            </a:r>
            <a:endParaRPr lang="en-US" sz="1400" b="0" dirty="0"/>
          </a:p>
        </p:txBody>
      </p:sp>
      <p:pic>
        <p:nvPicPr>
          <p:cNvPr id="10" name="Picture 9"/>
          <p:cNvPicPr>
            <a:picLocks noChangeAspect="1"/>
          </p:cNvPicPr>
          <p:nvPr/>
        </p:nvPicPr>
        <p:blipFill>
          <a:blip r:embed="rId5"/>
          <a:stretch>
            <a:fillRect/>
          </a:stretch>
        </p:blipFill>
        <p:spPr>
          <a:xfrm>
            <a:off x="4876801" y="3962401"/>
            <a:ext cx="3331586" cy="2057400"/>
          </a:xfrm>
          <a:prstGeom prst="rect">
            <a:avLst/>
          </a:prstGeom>
        </p:spPr>
      </p:pic>
      <p:sp>
        <p:nvSpPr>
          <p:cNvPr id="11" name="Content Placeholder 7"/>
          <p:cNvSpPr txBox="1">
            <a:spLocks/>
          </p:cNvSpPr>
          <p:nvPr/>
        </p:nvSpPr>
        <p:spPr bwMode="auto">
          <a:xfrm>
            <a:off x="4876800" y="6172200"/>
            <a:ext cx="3657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0" indent="0" algn="ctr"/>
            <a:r>
              <a:rPr lang="en-US" sz="1400" b="0" dirty="0">
                <a:hlinkClick r:id="rId6"/>
              </a:rPr>
              <a:t>Technology behind Snapchat lenses</a:t>
            </a:r>
            <a:endParaRPr lang="en-US" sz="1400" b="0" dirty="0"/>
          </a:p>
        </p:txBody>
      </p:sp>
    </p:spTree>
    <p:extLst>
      <p:ext uri="{BB962C8B-B14F-4D97-AF65-F5344CB8AC3E}">
        <p14:creationId xmlns:p14="http://schemas.microsoft.com/office/powerpoint/2010/main" val="194502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6212" y="61912"/>
            <a:ext cx="8791575" cy="6734175"/>
          </a:xfrm>
          <a:prstGeom prst="rect">
            <a:avLst/>
          </a:prstGeom>
        </p:spPr>
      </p:pic>
      <p:pic>
        <p:nvPicPr>
          <p:cNvPr id="5" name="Picture 3"/>
          <p:cNvPicPr>
            <a:picLocks noChangeAspect="1" noChangeArrowheads="1"/>
          </p:cNvPicPr>
          <p:nvPr/>
        </p:nvPicPr>
        <p:blipFill>
          <a:blip r:embed="rId3" cstate="print"/>
          <a:srcRect/>
          <a:stretch>
            <a:fillRect/>
          </a:stretch>
        </p:blipFill>
        <p:spPr bwMode="auto">
          <a:xfrm>
            <a:off x="4114800" y="5105400"/>
            <a:ext cx="2171700" cy="1453064"/>
          </a:xfrm>
          <a:prstGeom prst="rect">
            <a:avLst/>
          </a:prstGeom>
          <a:noFill/>
          <a:ln w="19050">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6198394" y="5105400"/>
            <a:ext cx="2628900" cy="1446213"/>
          </a:xfrm>
          <a:prstGeom prst="rect">
            <a:avLst/>
          </a:prstGeom>
          <a:noFill/>
          <a:ln w="19050">
            <a:noFill/>
            <a:miter lim="800000"/>
            <a:headEnd/>
            <a:tailEnd/>
          </a:ln>
        </p:spPr>
      </p:pic>
    </p:spTree>
    <p:extLst>
      <p:ext uri="{BB962C8B-B14F-4D97-AF65-F5344CB8AC3E}">
        <p14:creationId xmlns:p14="http://schemas.microsoft.com/office/powerpoint/2010/main" val="3907755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DARPA Robotics Challenge (2015)</a:t>
            </a:r>
          </a:p>
        </p:txBody>
      </p:sp>
      <p:pic>
        <p:nvPicPr>
          <p:cNvPr id="7" name="Picture 6" descr="Screen Shot 2015-08-27 at 12.54.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1112762"/>
          </a:xfrm>
          <a:prstGeom prst="rect">
            <a:avLst/>
          </a:prstGeom>
        </p:spPr>
      </p:pic>
      <p:pic>
        <p:nvPicPr>
          <p:cNvPr id="8" name="Picture 7" descr="Screen Shot 2015-08-27 at 12.56.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209800"/>
            <a:ext cx="8001000" cy="4128220"/>
          </a:xfrm>
          <a:prstGeom prst="rect">
            <a:avLst/>
          </a:prstGeom>
        </p:spPr>
      </p:pic>
      <p:sp>
        <p:nvSpPr>
          <p:cNvPr id="9" name="Rectangle 8"/>
          <p:cNvSpPr/>
          <p:nvPr/>
        </p:nvSpPr>
        <p:spPr>
          <a:xfrm>
            <a:off x="76200" y="6248400"/>
            <a:ext cx="4572000" cy="461665"/>
          </a:xfrm>
          <a:prstGeom prst="rect">
            <a:avLst/>
          </a:prstGeom>
        </p:spPr>
        <p:txBody>
          <a:bodyPr>
            <a:spAutoFit/>
          </a:bodyPr>
          <a:lstStyle/>
          <a:p>
            <a:r>
              <a:rPr lang="en-US" b="0" dirty="0">
                <a:hlinkClick r:id="rId5"/>
              </a:rPr>
              <a:t>http://</a:t>
            </a:r>
            <a:r>
              <a:rPr lang="en-US" b="0" dirty="0" err="1">
                <a:hlinkClick r:id="rId5"/>
              </a:rPr>
              <a:t>www.popularmechanics.com</a:t>
            </a:r>
            <a:r>
              <a:rPr lang="en-US" b="0" dirty="0">
                <a:hlinkClick r:id="rId5"/>
              </a:rPr>
              <a:t>/technology/robots/a15907/best-falls-from-</a:t>
            </a:r>
            <a:r>
              <a:rPr lang="en-US" b="0" dirty="0" err="1">
                <a:hlinkClick r:id="rId5"/>
              </a:rPr>
              <a:t>darpa</a:t>
            </a:r>
            <a:r>
              <a:rPr lang="en-US" b="0" dirty="0">
                <a:hlinkClick r:id="rId5"/>
              </a:rPr>
              <a:t>-robot-challenge/</a:t>
            </a:r>
            <a:endParaRPr lang="en-US" b="0" dirty="0"/>
          </a:p>
        </p:txBody>
      </p:sp>
      <p:sp>
        <p:nvSpPr>
          <p:cNvPr id="3" name="Rectangle 2"/>
          <p:cNvSpPr/>
          <p:nvPr/>
        </p:nvSpPr>
        <p:spPr>
          <a:xfrm>
            <a:off x="5008522" y="6248400"/>
            <a:ext cx="3482218" cy="276999"/>
          </a:xfrm>
          <a:prstGeom prst="rect">
            <a:avLst/>
          </a:prstGeom>
        </p:spPr>
        <p:txBody>
          <a:bodyPr wrap="none">
            <a:spAutoFit/>
          </a:bodyPr>
          <a:lstStyle/>
          <a:p>
            <a:r>
              <a:rPr lang="en-US" b="0" dirty="0">
                <a:solidFill>
                  <a:srgbClr val="000000"/>
                </a:solidFill>
                <a:hlinkClick r:id="rId6"/>
              </a:rPr>
              <a:t>https://</a:t>
            </a:r>
            <a:r>
              <a:rPr lang="en-US" b="0" dirty="0" err="1">
                <a:solidFill>
                  <a:srgbClr val="000000"/>
                </a:solidFill>
                <a:hlinkClick r:id="rId6"/>
              </a:rPr>
              <a:t>www.youtube.com</a:t>
            </a:r>
            <a:r>
              <a:rPr lang="en-US" b="0" dirty="0">
                <a:solidFill>
                  <a:srgbClr val="000000"/>
                </a:solidFill>
                <a:hlinkClick r:id="rId6"/>
              </a:rPr>
              <a:t>/</a:t>
            </a:r>
            <a:r>
              <a:rPr lang="en-US" b="0" dirty="0" err="1">
                <a:solidFill>
                  <a:srgbClr val="000000"/>
                </a:solidFill>
                <a:hlinkClick r:id="rId6"/>
              </a:rPr>
              <a:t>watch?v</a:t>
            </a:r>
            <a:r>
              <a:rPr lang="en-US" b="0" dirty="0">
                <a:solidFill>
                  <a:srgbClr val="000000"/>
                </a:solidFill>
                <a:hlinkClick r:id="rId6"/>
              </a:rPr>
              <a:t>=g0TaYhjpOfo</a:t>
            </a:r>
            <a:endParaRPr lang="en-US" b="0" dirty="0">
              <a:solidFill>
                <a:srgbClr val="000000"/>
              </a:solidFill>
            </a:endParaRPr>
          </a:p>
        </p:txBody>
      </p:sp>
    </p:spTree>
    <p:extLst>
      <p:ext uri="{BB962C8B-B14F-4D97-AF65-F5344CB8AC3E}">
        <p14:creationId xmlns:p14="http://schemas.microsoft.com/office/powerpoint/2010/main" val="2330174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a:xfrm>
            <a:off x="381000" y="0"/>
            <a:ext cx="8229600" cy="1143000"/>
          </a:xfrm>
        </p:spPr>
        <p:txBody>
          <a:bodyPr/>
          <a:lstStyle/>
          <a:p>
            <a:r>
              <a:rPr lang="en-US" dirty="0"/>
              <a:t>Towel-folding robot</a:t>
            </a:r>
          </a:p>
        </p:txBody>
      </p:sp>
      <p:sp>
        <p:nvSpPr>
          <p:cNvPr id="25603" name="Content Placeholder 2"/>
          <p:cNvSpPr>
            <a:spLocks noGrp="1"/>
          </p:cNvSpPr>
          <p:nvPr>
            <p:ph idx="1"/>
          </p:nvPr>
        </p:nvSpPr>
        <p:spPr>
          <a:xfrm>
            <a:off x="533400" y="5562600"/>
            <a:ext cx="7924800" cy="1066800"/>
          </a:xfrm>
        </p:spPr>
        <p:txBody>
          <a:bodyPr>
            <a:normAutofit fontScale="85000" lnSpcReduction="10000"/>
          </a:bodyPr>
          <a:lstStyle/>
          <a:p>
            <a:pPr marL="285750" indent="-285750">
              <a:buFont typeface="Arial" pitchFamily="34" charset="0"/>
              <a:buChar char="•"/>
            </a:pPr>
            <a:r>
              <a:rPr lang="en-US" sz="1800" dirty="0"/>
              <a:t>J. </a:t>
            </a:r>
            <a:r>
              <a:rPr lang="en-US" sz="1800" dirty="0" err="1"/>
              <a:t>Maitin</a:t>
            </a:r>
            <a:r>
              <a:rPr lang="en-US" sz="1800" dirty="0"/>
              <a:t>-Shepard, M. </a:t>
            </a:r>
            <a:r>
              <a:rPr lang="en-US" sz="1800" dirty="0" err="1"/>
              <a:t>Cusumano</a:t>
            </a:r>
            <a:r>
              <a:rPr lang="en-US" sz="1800" dirty="0"/>
              <a:t>-Towner, J. Lei and P. </a:t>
            </a:r>
            <a:r>
              <a:rPr lang="en-US" sz="1800" dirty="0" err="1"/>
              <a:t>Abbeel</a:t>
            </a:r>
            <a:r>
              <a:rPr lang="en-US" sz="1800" dirty="0"/>
              <a:t>, </a:t>
            </a:r>
            <a:r>
              <a:rPr lang="en-US" sz="1800" dirty="0">
                <a:hlinkClick r:id="rId3"/>
              </a:rPr>
              <a:t>Cloth Grasp Point Detection based on Multiple-View Geometric Cues with Application to Robotic Towel Folding</a:t>
            </a:r>
            <a:r>
              <a:rPr lang="en-US" sz="1800" dirty="0"/>
              <a:t>, ICRA 2010</a:t>
            </a:r>
          </a:p>
          <a:p>
            <a:pPr marL="285750" indent="-285750">
              <a:buFont typeface="Arial" pitchFamily="34" charset="0"/>
              <a:buChar char="•"/>
            </a:pPr>
            <a:r>
              <a:rPr lang="en-US" sz="1800" dirty="0">
                <a:hlinkClick r:id="rId4"/>
              </a:rPr>
              <a:t>More clothes folding</a:t>
            </a:r>
            <a:br>
              <a:rPr lang="en-US" sz="1800" dirty="0"/>
            </a:br>
            <a:endParaRPr lang="en-US" sz="1800" dirty="0">
              <a:hlinkClick r:id="rId5"/>
            </a:endParaRPr>
          </a:p>
          <a:p>
            <a:pPr>
              <a:buFont typeface="Arial" pitchFamily="34" charset="0"/>
              <a:buChar char="•"/>
            </a:pPr>
            <a:endParaRPr lang="en-US" sz="2000" dirty="0">
              <a:hlinkClick r:id="rId5"/>
            </a:endParaRPr>
          </a:p>
          <a:p>
            <a:pPr>
              <a:buFont typeface="Arial" pitchFamily="34" charset="0"/>
              <a:buChar char="•"/>
            </a:pPr>
            <a:endParaRPr lang="en-US" sz="2000" dirty="0"/>
          </a:p>
        </p:txBody>
      </p:sp>
      <p:pic>
        <p:nvPicPr>
          <p:cNvPr id="25604" name="Picture 2">
            <a:hlinkClick r:id="rId6"/>
          </p:cNvPr>
          <p:cNvPicPr>
            <a:picLocks noChangeAspect="1" noChangeArrowheads="1"/>
          </p:cNvPicPr>
          <p:nvPr/>
        </p:nvPicPr>
        <p:blipFill>
          <a:blip r:embed="rId7" cstate="print"/>
          <a:srcRect/>
          <a:stretch>
            <a:fillRect/>
          </a:stretch>
        </p:blipFill>
        <p:spPr bwMode="auto">
          <a:xfrm>
            <a:off x="1828800" y="1047750"/>
            <a:ext cx="5283200" cy="3962400"/>
          </a:xfrm>
          <a:prstGeom prst="rect">
            <a:avLst/>
          </a:prstGeom>
          <a:noFill/>
          <a:ln w="19050">
            <a:noFill/>
            <a:miter lim="800000"/>
            <a:headEnd/>
            <a:tailEnd/>
          </a:ln>
        </p:spPr>
      </p:pic>
      <p:sp>
        <p:nvSpPr>
          <p:cNvPr id="25605" name="TextBox 4"/>
          <p:cNvSpPr txBox="1">
            <a:spLocks noChangeArrowheads="1"/>
          </p:cNvSpPr>
          <p:nvPr/>
        </p:nvSpPr>
        <p:spPr bwMode="auto">
          <a:xfrm>
            <a:off x="3352800" y="5010150"/>
            <a:ext cx="2011363" cy="400050"/>
          </a:xfrm>
          <a:prstGeom prst="rect">
            <a:avLst/>
          </a:prstGeom>
          <a:noFill/>
          <a:ln w="9525">
            <a:noFill/>
            <a:miter lim="800000"/>
            <a:headEnd/>
            <a:tailEnd/>
          </a:ln>
        </p:spPr>
        <p:txBody>
          <a:bodyPr wrap="none">
            <a:spAutoFit/>
          </a:bodyPr>
          <a:lstStyle/>
          <a:p>
            <a:r>
              <a:rPr lang="en-US" sz="2000" dirty="0">
                <a:solidFill>
                  <a:srgbClr val="000000"/>
                </a:solidFill>
                <a:latin typeface="Arial" pitchFamily="34" charset="0"/>
                <a:hlinkClick r:id="rId6"/>
              </a:rPr>
              <a:t>YouTube Video</a:t>
            </a:r>
            <a:endParaRPr lang="en-US" sz="2000" dirty="0">
              <a:solidFill>
                <a:srgbClr val="000000"/>
              </a:solidFill>
              <a:latin typeface="Arial" pitchFamily="34" charset="0"/>
            </a:endParaRPr>
          </a:p>
        </p:txBody>
      </p:sp>
    </p:spTree>
    <p:extLst>
      <p:ext uri="{BB962C8B-B14F-4D97-AF65-F5344CB8AC3E}">
        <p14:creationId xmlns:p14="http://schemas.microsoft.com/office/powerpoint/2010/main" val="2868294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5-08-25 at 1.29.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533400"/>
            <a:ext cx="7226300" cy="5216413"/>
          </a:xfrm>
          <a:prstGeom prst="rect">
            <a:avLst/>
          </a:prstGeom>
        </p:spPr>
      </p:pic>
      <p:sp>
        <p:nvSpPr>
          <p:cNvPr id="4" name="Rectangle 3"/>
          <p:cNvSpPr/>
          <p:nvPr/>
        </p:nvSpPr>
        <p:spPr>
          <a:xfrm>
            <a:off x="1297858" y="5737923"/>
            <a:ext cx="6019800" cy="246221"/>
          </a:xfrm>
          <a:prstGeom prst="rect">
            <a:avLst/>
          </a:prstGeom>
        </p:spPr>
        <p:txBody>
          <a:bodyPr wrap="square">
            <a:spAutoFit/>
          </a:bodyPr>
          <a:lstStyle/>
          <a:p>
            <a:r>
              <a:rPr lang="en-US" sz="1000" b="0" dirty="0">
                <a:solidFill>
                  <a:schemeClr val="tx1"/>
                </a:solidFill>
                <a:hlinkClick r:id="rId4"/>
              </a:rPr>
              <a:t>http://</a:t>
            </a:r>
            <a:r>
              <a:rPr lang="en-US" sz="1000" b="0" dirty="0" err="1">
                <a:solidFill>
                  <a:schemeClr val="tx1"/>
                </a:solidFill>
                <a:hlinkClick r:id="rId4"/>
              </a:rPr>
              <a:t>spectrum.ieee.org</a:t>
            </a:r>
            <a:r>
              <a:rPr lang="en-US" sz="1000" b="0" dirty="0">
                <a:solidFill>
                  <a:schemeClr val="tx1"/>
                </a:solidFill>
                <a:hlinkClick r:id="rId4"/>
              </a:rPr>
              <a:t>/automaton/robotics/robotics-software/us-senator-calls-robot-projects-wasteful</a:t>
            </a:r>
            <a:endParaRPr lang="en-US" sz="1000" b="0" dirty="0">
              <a:solidFill>
                <a:schemeClr val="tx1"/>
              </a:solidFill>
            </a:endParaRPr>
          </a:p>
        </p:txBody>
      </p:sp>
    </p:spTree>
    <p:extLst>
      <p:ext uri="{BB962C8B-B14F-4D97-AF65-F5344CB8AC3E}">
        <p14:creationId xmlns:p14="http://schemas.microsoft.com/office/powerpoint/2010/main" val="2710302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3037" y="29497"/>
            <a:ext cx="8229600" cy="1143000"/>
          </a:xfrm>
        </p:spPr>
        <p:txBody>
          <a:bodyPr/>
          <a:lstStyle/>
          <a:p>
            <a:r>
              <a:rPr lang="en-US" dirty="0"/>
              <a:t>Deep sensorimotor learning</a:t>
            </a:r>
          </a:p>
        </p:txBody>
      </p:sp>
      <p:pic>
        <p:nvPicPr>
          <p:cNvPr id="5" name="Picture 4" descr="Screen Shot 2016-08-22 at 12.3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43000"/>
            <a:ext cx="7896474" cy="4000500"/>
          </a:xfrm>
          <a:prstGeom prst="rect">
            <a:avLst/>
          </a:prstGeom>
        </p:spPr>
      </p:pic>
      <p:sp>
        <p:nvSpPr>
          <p:cNvPr id="6" name="Rectangle 5"/>
          <p:cNvSpPr/>
          <p:nvPr/>
        </p:nvSpPr>
        <p:spPr>
          <a:xfrm>
            <a:off x="3564988" y="5334000"/>
            <a:ext cx="1997612" cy="400110"/>
          </a:xfrm>
          <a:prstGeom prst="rect">
            <a:avLst/>
          </a:prstGeom>
        </p:spPr>
        <p:txBody>
          <a:bodyPr wrap="none">
            <a:spAutoFit/>
          </a:bodyPr>
          <a:lstStyle/>
          <a:p>
            <a:r>
              <a:rPr lang="en-US" sz="2000" dirty="0">
                <a:hlinkClick r:id="rId3"/>
              </a:rPr>
              <a:t>YouTube video</a:t>
            </a:r>
            <a:endParaRPr lang="en-US" sz="2000" dirty="0"/>
          </a:p>
        </p:txBody>
      </p:sp>
      <p:sp>
        <p:nvSpPr>
          <p:cNvPr id="7" name="Content Placeholder 2"/>
          <p:cNvSpPr>
            <a:spLocks noGrp="1"/>
          </p:cNvSpPr>
          <p:nvPr>
            <p:ph idx="1"/>
          </p:nvPr>
        </p:nvSpPr>
        <p:spPr>
          <a:xfrm>
            <a:off x="533400" y="5943600"/>
            <a:ext cx="7924800" cy="838200"/>
          </a:xfrm>
        </p:spPr>
        <p:txBody>
          <a:bodyPr>
            <a:normAutofit/>
          </a:bodyPr>
          <a:lstStyle/>
          <a:p>
            <a:pPr marL="0" indent="0" algn="ctr">
              <a:buNone/>
            </a:pPr>
            <a:r>
              <a:rPr lang="en-US" sz="1200" dirty="0"/>
              <a:t>S. Levine, C. Finn, T. Darrell and P. </a:t>
            </a:r>
            <a:r>
              <a:rPr lang="en-US" sz="1200" dirty="0" err="1"/>
              <a:t>Abbeel</a:t>
            </a:r>
            <a:r>
              <a:rPr lang="en-US" sz="1200" dirty="0"/>
              <a:t>, </a:t>
            </a:r>
            <a:r>
              <a:rPr lang="en-US" sz="1200" dirty="0">
                <a:hlinkClick r:id="rId4"/>
              </a:rPr>
              <a:t>End-to-end training of deep </a:t>
            </a:r>
            <a:r>
              <a:rPr lang="en-US" sz="1200" dirty="0" err="1">
                <a:hlinkClick r:id="rId4"/>
              </a:rPr>
              <a:t>visuomotor</a:t>
            </a:r>
            <a:r>
              <a:rPr lang="en-US" sz="1200" dirty="0">
                <a:hlinkClick r:id="rId4"/>
              </a:rPr>
              <a:t> policies</a:t>
            </a:r>
            <a:r>
              <a:rPr lang="en-US" sz="1200" dirty="0"/>
              <a:t>, JMLR 2016</a:t>
            </a:r>
          </a:p>
        </p:txBody>
      </p:sp>
    </p:spTree>
    <p:extLst>
      <p:ext uri="{BB962C8B-B14F-4D97-AF65-F5344CB8AC3E}">
        <p14:creationId xmlns:p14="http://schemas.microsoft.com/office/powerpoint/2010/main" val="395005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s://cdn-images-1.medium.com/max/1600/0*wyNo9gTbi_IHEIz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669" y="1600200"/>
            <a:ext cx="5904407" cy="386434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0" y="6635361"/>
            <a:ext cx="10651038" cy="276999"/>
          </a:xfrm>
          <a:prstGeom prst="rect">
            <a:avLst/>
          </a:prstGeom>
          <a:noFill/>
        </p:spPr>
        <p:txBody>
          <a:bodyPr wrap="square" rtlCol="0">
            <a:spAutoFit/>
          </a:bodyPr>
          <a:lstStyle/>
          <a:p>
            <a:r>
              <a:rPr lang="en-US" sz="1200" dirty="0"/>
              <a:t>https://medium.com/@hackerearth/7-artificial-intelligence-based-movie-characters-that-are-now-a-reality-d2b91b97d9be</a:t>
            </a:r>
          </a:p>
        </p:txBody>
      </p:sp>
      <p:pic>
        <p:nvPicPr>
          <p:cNvPr id="6" name="Picture 4" descr="rÄ±ba 2 ile ilgili gÃ¶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86" y="936099"/>
            <a:ext cx="1526813" cy="10178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0145" y="513841"/>
            <a:ext cx="1998549" cy="338554"/>
          </a:xfrm>
          <a:prstGeom prst="rect">
            <a:avLst/>
          </a:prstGeom>
          <a:noFill/>
        </p:spPr>
        <p:txBody>
          <a:bodyPr wrap="square" rtlCol="0">
            <a:spAutoFit/>
          </a:bodyPr>
          <a:lstStyle/>
          <a:p>
            <a:r>
              <a:rPr lang="en-US" sz="1600" b="1" dirty="0" err="1"/>
              <a:t>Baymax</a:t>
            </a:r>
            <a:r>
              <a:rPr lang="en-US" sz="1600" b="1" dirty="0"/>
              <a:t> </a:t>
            </a:r>
            <a:r>
              <a:rPr lang="tr-TR" sz="1600" b="1" dirty="0"/>
              <a:t>-</a:t>
            </a:r>
            <a:r>
              <a:rPr lang="en-US" sz="1600" b="1" dirty="0"/>
              <a:t> RIBA II</a:t>
            </a:r>
          </a:p>
        </p:txBody>
      </p:sp>
      <p:pic>
        <p:nvPicPr>
          <p:cNvPr id="8" name="Picture 6" descr="google self driving car ile ilgili gÃ¶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7255" y="846620"/>
            <a:ext cx="1686745" cy="120481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7410888" y="15623"/>
            <a:ext cx="1871726" cy="830997"/>
          </a:xfrm>
          <a:prstGeom prst="rect">
            <a:avLst/>
          </a:prstGeom>
          <a:noFill/>
        </p:spPr>
        <p:txBody>
          <a:bodyPr wrap="square" rtlCol="0">
            <a:spAutoFit/>
          </a:bodyPr>
          <a:lstStyle/>
          <a:p>
            <a:r>
              <a:rPr lang="en-US" sz="1600" b="1" dirty="0"/>
              <a:t>Johnny Cab </a:t>
            </a:r>
            <a:r>
              <a:rPr lang="tr-TR" sz="1600" b="1" dirty="0"/>
              <a:t>-</a:t>
            </a:r>
            <a:r>
              <a:rPr lang="en-US" sz="1600" b="1" dirty="0"/>
              <a:t> Google self-driving car</a:t>
            </a:r>
          </a:p>
        </p:txBody>
      </p:sp>
      <p:sp>
        <p:nvSpPr>
          <p:cNvPr id="10" name="Rectangle 9"/>
          <p:cNvSpPr/>
          <p:nvPr/>
        </p:nvSpPr>
        <p:spPr>
          <a:xfrm>
            <a:off x="-125646" y="3790381"/>
            <a:ext cx="2084050" cy="584776"/>
          </a:xfrm>
          <a:prstGeom prst="rect">
            <a:avLst/>
          </a:prstGeom>
        </p:spPr>
        <p:txBody>
          <a:bodyPr wrap="square">
            <a:spAutoFit/>
          </a:bodyPr>
          <a:lstStyle/>
          <a:p>
            <a:r>
              <a:rPr lang="en-US" sz="1600" b="1" dirty="0"/>
              <a:t>Ava </a:t>
            </a:r>
            <a:r>
              <a:rPr lang="tr-TR" sz="1600" b="1" dirty="0"/>
              <a:t>– </a:t>
            </a:r>
            <a:r>
              <a:rPr lang="en-US" sz="1600" b="1" dirty="0" err="1"/>
              <a:t>Geminoid</a:t>
            </a:r>
            <a:endParaRPr lang="tr-TR" sz="1600" b="1" dirty="0"/>
          </a:p>
          <a:p>
            <a:r>
              <a:rPr lang="tr-TR" sz="1600" b="1" dirty="0"/>
              <a:t>(Hiroshi İshiguro)</a:t>
            </a:r>
            <a:endParaRPr lang="en-US" sz="1600" b="1" i="0" dirty="0">
              <a:effectLst/>
            </a:endParaRPr>
          </a:p>
        </p:txBody>
      </p:sp>
      <p:pic>
        <p:nvPicPr>
          <p:cNvPr id="11" name="Picture 8" descr="hiroshi ishiguro robot ile ilgili gÃ¶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5" y="2762894"/>
            <a:ext cx="1514372" cy="100774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3565671" y="5430754"/>
            <a:ext cx="2247139" cy="338554"/>
          </a:xfrm>
          <a:prstGeom prst="rect">
            <a:avLst/>
          </a:prstGeom>
          <a:noFill/>
        </p:spPr>
        <p:txBody>
          <a:bodyPr wrap="square" rtlCol="0">
            <a:spAutoFit/>
          </a:bodyPr>
          <a:lstStyle/>
          <a:p>
            <a:r>
              <a:rPr lang="tr-TR" sz="1600" b="1" dirty="0"/>
              <a:t>HAL – IBM Watson</a:t>
            </a:r>
            <a:endParaRPr lang="en-US" sz="1600" b="1" dirty="0"/>
          </a:p>
        </p:txBody>
      </p:sp>
      <p:pic>
        <p:nvPicPr>
          <p:cNvPr id="13" name="Picture 14" descr="roomba robot ile ilgili gÃ¶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266" y="4727724"/>
            <a:ext cx="1350403" cy="1350404"/>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7390208" y="5500810"/>
            <a:ext cx="2276381" cy="830997"/>
          </a:xfrm>
          <a:prstGeom prst="rect">
            <a:avLst/>
          </a:prstGeom>
          <a:noFill/>
        </p:spPr>
        <p:txBody>
          <a:bodyPr wrap="square" rtlCol="0">
            <a:spAutoFit/>
          </a:bodyPr>
          <a:lstStyle/>
          <a:p>
            <a:r>
              <a:rPr lang="en-US" sz="1600" b="1" dirty="0"/>
              <a:t>Terminator </a:t>
            </a:r>
            <a:r>
              <a:rPr lang="tr-TR" sz="1600" b="1" dirty="0"/>
              <a:t>- </a:t>
            </a:r>
            <a:r>
              <a:rPr lang="en-US" sz="1600" b="1" dirty="0"/>
              <a:t>Atlas robots</a:t>
            </a:r>
          </a:p>
          <a:p>
            <a:endParaRPr lang="en-US" sz="1600" b="1" dirty="0"/>
          </a:p>
        </p:txBody>
      </p:sp>
      <p:pic>
        <p:nvPicPr>
          <p:cNvPr id="15" name="Picture 16" descr="atlas robots ile ilgili gÃ¶rsel sonuc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0208" y="4478038"/>
            <a:ext cx="1753792" cy="98650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8" descr="pepper robot ile ilgili gÃ¶rsel sonuc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0208" y="2785109"/>
            <a:ext cx="1752923" cy="98553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7391076" y="3790381"/>
            <a:ext cx="1417130" cy="830997"/>
          </a:xfrm>
          <a:prstGeom prst="rect">
            <a:avLst/>
          </a:prstGeom>
          <a:noFill/>
        </p:spPr>
        <p:txBody>
          <a:bodyPr wrap="square" rtlCol="0">
            <a:spAutoFit/>
          </a:bodyPr>
          <a:lstStyle/>
          <a:p>
            <a:r>
              <a:rPr lang="en-US" sz="1600" b="1" dirty="0"/>
              <a:t>C-3PO </a:t>
            </a:r>
            <a:r>
              <a:rPr lang="tr-TR" sz="1600" b="1" dirty="0"/>
              <a:t>- </a:t>
            </a:r>
            <a:r>
              <a:rPr lang="en-US" sz="1600" b="1" dirty="0"/>
              <a:t>Pepper</a:t>
            </a:r>
          </a:p>
          <a:p>
            <a:endParaRPr lang="en-US" sz="1600" dirty="0"/>
          </a:p>
        </p:txBody>
      </p:sp>
      <p:sp>
        <p:nvSpPr>
          <p:cNvPr id="18" name="TextBox 17"/>
          <p:cNvSpPr txBox="1"/>
          <p:nvPr/>
        </p:nvSpPr>
        <p:spPr>
          <a:xfrm>
            <a:off x="136266" y="6054551"/>
            <a:ext cx="1642110" cy="830997"/>
          </a:xfrm>
          <a:prstGeom prst="rect">
            <a:avLst/>
          </a:prstGeom>
          <a:noFill/>
        </p:spPr>
        <p:txBody>
          <a:bodyPr wrap="square" rtlCol="0">
            <a:spAutoFit/>
          </a:bodyPr>
          <a:lstStyle/>
          <a:p>
            <a:r>
              <a:rPr lang="en-US" sz="1600" b="1" dirty="0"/>
              <a:t>WALL-E </a:t>
            </a:r>
            <a:r>
              <a:rPr lang="tr-TR" sz="1600" b="1" dirty="0"/>
              <a:t>- </a:t>
            </a:r>
            <a:r>
              <a:rPr lang="en-US" sz="1600" b="1" dirty="0"/>
              <a:t>Roomba</a:t>
            </a:r>
          </a:p>
          <a:p>
            <a:endParaRPr lang="en-US" sz="1600" dirty="0"/>
          </a:p>
        </p:txBody>
      </p:sp>
    </p:spTree>
    <p:extLst>
      <p:ext uri="{BB962C8B-B14F-4D97-AF65-F5344CB8AC3E}">
        <p14:creationId xmlns:p14="http://schemas.microsoft.com/office/powerpoint/2010/main" val="1829482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81200" y="22538"/>
            <a:ext cx="4876800" cy="3806423"/>
          </a:xfrm>
          <a:prstGeom prst="rect">
            <a:avLst/>
          </a:prstGeom>
        </p:spPr>
      </p:pic>
      <p:sp>
        <p:nvSpPr>
          <p:cNvPr id="5" name="TextBox 4"/>
          <p:cNvSpPr txBox="1"/>
          <p:nvPr/>
        </p:nvSpPr>
        <p:spPr>
          <a:xfrm>
            <a:off x="0" y="3718679"/>
            <a:ext cx="9144000" cy="3139321"/>
          </a:xfrm>
          <a:prstGeom prst="rect">
            <a:avLst/>
          </a:prstGeom>
          <a:noFill/>
        </p:spPr>
        <p:txBody>
          <a:bodyPr wrap="square" rtlCol="0">
            <a:spAutoFit/>
          </a:bodyPr>
          <a:lstStyle/>
          <a:p>
            <a:r>
              <a:rPr lang="en-US" dirty="0"/>
              <a:t>Research in autonomous cars started in the 1980s, but the technology wasn’t there. • Perhaps the ﬁrst signiﬁcant event was the 2005 DARPA Grand Challenge, in which the goal was to have a driverless car go through a 132-mile oﬀ-road course. Stanford ﬁnished in ﬁrst place. The car was equipped with various sensors (laser, vision, radar), whose readings needed to be synthesized (using probabilistic techniques that we’ll learn from this class) to localize the car and then to generate control signals for the steering, throttle, and brake. • In 2007, DARPA created an even harder Urban Challenge, which was won by CMU. • In 2009, Google started a self-driving car program, and since then, their self-driving cars have driven over 1 million miles on freeways and streets. • In January 2015, Uber hired about 50 people from CMU’s robotics department to build self-driving cars. • While there are still technological and policy issues to be worked out, the potential impact on transportation is huge.</a:t>
            </a:r>
          </a:p>
        </p:txBody>
      </p:sp>
    </p:spTree>
    <p:extLst>
      <p:ext uri="{BB962C8B-B14F-4D97-AF65-F5344CB8AC3E}">
        <p14:creationId xmlns:p14="http://schemas.microsoft.com/office/powerpoint/2010/main" val="685834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0025" y="119062"/>
            <a:ext cx="8743950" cy="6619875"/>
          </a:xfrm>
          <a:prstGeom prst="rect">
            <a:avLst/>
          </a:prstGeom>
        </p:spPr>
      </p:pic>
    </p:spTree>
    <p:extLst>
      <p:ext uri="{BB962C8B-B14F-4D97-AF65-F5344CB8AC3E}">
        <p14:creationId xmlns:p14="http://schemas.microsoft.com/office/powerpoint/2010/main" val="3583394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43000" y="274638"/>
            <a:ext cx="6977398" cy="4999998"/>
          </a:xfrm>
          <a:prstGeom prst="rect">
            <a:avLst/>
          </a:prstGeom>
        </p:spPr>
      </p:pic>
      <p:sp>
        <p:nvSpPr>
          <p:cNvPr id="5" name="Rectangle 4"/>
          <p:cNvSpPr/>
          <p:nvPr/>
        </p:nvSpPr>
        <p:spPr>
          <a:xfrm>
            <a:off x="-17172" y="5103674"/>
            <a:ext cx="9161172" cy="1754326"/>
          </a:xfrm>
          <a:prstGeom prst="rect">
            <a:avLst/>
          </a:prstGeom>
        </p:spPr>
        <p:txBody>
          <a:bodyPr wrap="square">
            <a:spAutoFit/>
          </a:bodyPr>
          <a:lstStyle/>
          <a:p>
            <a:r>
              <a:rPr lang="en-US" dirty="0"/>
              <a:t>With the rise of mobile devices, smart cars and homes, and improvements in speech recognition, we will be able to interact with computers using natural language and gestures. Imagine coming home and saying: ”what do I need to buy for tomorrow’s picnic and where can I do that now?” • Currently, Apple’s Siri, Google Now, and Microsoft Cortana provide a ﬁrst stab at this problem, handling mostly simple utterances and actions (e.g., setting an alarm, sending a text, etc.) The technology is still in its infancy, but it is an exciting and a rapidly moving ﬁeld.</a:t>
            </a:r>
          </a:p>
        </p:txBody>
      </p:sp>
    </p:spTree>
    <p:extLst>
      <p:ext uri="{BB962C8B-B14F-4D97-AF65-F5344CB8AC3E}">
        <p14:creationId xmlns:p14="http://schemas.microsoft.com/office/powerpoint/2010/main" val="1821122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3400" y="0"/>
            <a:ext cx="8229600" cy="1143000"/>
          </a:xfrm>
        </p:spPr>
        <p:txBody>
          <a:bodyPr/>
          <a:lstStyle/>
          <a:p>
            <a:r>
              <a:rPr lang="en-US" dirty="0"/>
              <a:t>Mathematics</a:t>
            </a:r>
          </a:p>
        </p:txBody>
      </p:sp>
      <p:sp>
        <p:nvSpPr>
          <p:cNvPr id="15363" name="Rectangle 3"/>
          <p:cNvSpPr>
            <a:spLocks noGrp="1" noChangeArrowheads="1"/>
          </p:cNvSpPr>
          <p:nvPr>
            <p:ph type="body" idx="1"/>
          </p:nvPr>
        </p:nvSpPr>
        <p:spPr>
          <a:xfrm>
            <a:off x="609600" y="914400"/>
            <a:ext cx="7772400" cy="5257800"/>
          </a:xfrm>
        </p:spPr>
        <p:txBody>
          <a:bodyPr/>
          <a:lstStyle/>
          <a:p>
            <a:pPr>
              <a:buFont typeface="Arial" pitchFamily="34" charset="0"/>
              <a:buChar char="•"/>
              <a:defRPr/>
            </a:pPr>
            <a:r>
              <a:rPr lang="en-US" sz="2400" dirty="0"/>
              <a:t>In 1996, a computer program written by researchers at Argonne National Laboratory proved a mathematical conjecture unsolved for decades </a:t>
            </a:r>
          </a:p>
          <a:p>
            <a:pPr lvl="1">
              <a:buFont typeface="Arial" pitchFamily="34" charset="0"/>
              <a:buChar char="•"/>
              <a:defRPr/>
            </a:pPr>
            <a:r>
              <a:rPr lang="en-US" dirty="0">
                <a:hlinkClick r:id="rId3"/>
              </a:rPr>
              <a:t>NY Times story</a:t>
            </a:r>
            <a:r>
              <a:rPr lang="en-US" dirty="0"/>
              <a:t>: “</a:t>
            </a:r>
            <a:r>
              <a:rPr lang="en-US" i="1" dirty="0"/>
              <a:t>[The proof] would have been called creative if a human had thought of it</a:t>
            </a:r>
            <a:r>
              <a:rPr lang="en-US" dirty="0"/>
              <a:t>”</a:t>
            </a:r>
          </a:p>
          <a:p>
            <a:pPr>
              <a:buFont typeface="Arial" pitchFamily="34" charset="0"/>
              <a:buChar char="•"/>
              <a:defRPr/>
            </a:pPr>
            <a:r>
              <a:rPr lang="en-US" sz="2400" dirty="0"/>
              <a:t>Mathematical software:</a:t>
            </a:r>
          </a:p>
        </p:txBody>
      </p:sp>
      <p:pic>
        <p:nvPicPr>
          <p:cNvPr id="3077" name="Picture 5" descr="https://encrypted-tbn3.gstatic.com/images?q=tbn:ANd9GcQoyM9XmC4jMn3BV8nJOKAg_1_rIRYryyjA0bmGfzJGUFTO_xj9Qw391Sc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33775"/>
            <a:ext cx="2171700" cy="1590675"/>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2771" y="3533775"/>
            <a:ext cx="6457950" cy="3019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26087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t>Logistics, scheduling, planning</a:t>
            </a:r>
          </a:p>
        </p:txBody>
      </p:sp>
      <p:sp>
        <p:nvSpPr>
          <p:cNvPr id="3" name="Content Placeholder 2"/>
          <p:cNvSpPr>
            <a:spLocks noGrp="1"/>
          </p:cNvSpPr>
          <p:nvPr>
            <p:ph idx="1"/>
          </p:nvPr>
        </p:nvSpPr>
        <p:spPr/>
        <p:txBody>
          <a:bodyPr>
            <a:normAutofit fontScale="92500"/>
          </a:bodyPr>
          <a:lstStyle/>
          <a:p>
            <a:pPr>
              <a:buFontTx/>
              <a:buChar char="•"/>
            </a:pPr>
            <a:r>
              <a:rPr lang="en-US"/>
              <a:t>During the 1991 Gulf War, US forces deployed an AI logistics planning and scheduling program that involved up to 50,000 vehicles, cargo, and people </a:t>
            </a:r>
          </a:p>
          <a:p>
            <a:pPr>
              <a:buFontTx/>
              <a:buChar char="•"/>
            </a:pPr>
            <a:r>
              <a:rPr lang="en-US"/>
              <a:t>NASA’s </a:t>
            </a:r>
            <a:r>
              <a:rPr lang="en-US">
                <a:hlinkClick r:id="rId3"/>
              </a:rPr>
              <a:t>Remote Agent</a:t>
            </a:r>
            <a:r>
              <a:rPr lang="en-US"/>
              <a:t> software operated the Deep Space 1 spacecraft during two experiments in May 1999</a:t>
            </a:r>
          </a:p>
          <a:p>
            <a:pPr>
              <a:buFontTx/>
              <a:buChar char="•"/>
            </a:pPr>
            <a:r>
              <a:rPr lang="en-US"/>
              <a:t>In 2004, NASA introduced the </a:t>
            </a:r>
            <a:r>
              <a:rPr lang="en-US">
                <a:hlinkClick r:id="rId4"/>
              </a:rPr>
              <a:t>MAPGEN</a:t>
            </a:r>
            <a:r>
              <a:rPr lang="en-US"/>
              <a:t> system to plan the daily operations for the Mars Exploration Rovers</a:t>
            </a:r>
          </a:p>
          <a:p>
            <a:pPr>
              <a:buFontTx/>
              <a:buChar char="•"/>
            </a:pPr>
            <a:endParaRPr lang="en-US"/>
          </a:p>
          <a:p>
            <a:endParaRPr lang="en-US"/>
          </a:p>
        </p:txBody>
      </p:sp>
    </p:spTree>
    <p:extLst>
      <p:ext uri="{BB962C8B-B14F-4D97-AF65-F5344CB8AC3E}">
        <p14:creationId xmlns:p14="http://schemas.microsoft.com/office/powerpoint/2010/main" val="485708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descr="https://lh4.googleusercontent.com/nLDHgMFN_J3Sqv1__tHwv320NIkiyEkGq9HeCi1M9AlReHIY7Ei-Ts6wpz110Lr3isPkbJ08ipmF8UzlZTGtZxx4SaWxj6Ih00uMB7j7TRKBxrCVD3eVbLWex1v50tdaMYdBpn_YnW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71850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WVH41RFjdYATMMOQek9dlaMQMUo9-uFKgXCrrfe78XUkoQzvyprWMFJU_mINvXXF_2Uu4deylM0vffso_g-WWu6xfQluYqSnnhbCR2KK3EQftzgNnKlJuSIkrHhNPx_TUpws5VHq8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62200"/>
            <a:ext cx="487679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5.googleusercontent.com/fsSLW6j9cJkM__h64MY102d3NYdY6zFWMb3yznsgxcMJPjzn7hBXm-0j0CUQRsGWD3X8qJYvcrwJEI42nAJ2q380loR5suMXIzuXbZUzZFhyjeZBGLu5UM77y0xS4y2v868vnlZYDJ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
            <a:ext cx="4229100" cy="538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458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9" name="Picture 18"/>
          <p:cNvPicPr>
            <a:picLocks noChangeAspect="1"/>
          </p:cNvPicPr>
          <p:nvPr/>
        </p:nvPicPr>
        <p:blipFill>
          <a:blip r:embed="rId2"/>
          <a:stretch>
            <a:fillRect/>
          </a:stretch>
        </p:blipFill>
        <p:spPr>
          <a:xfrm>
            <a:off x="0" y="0"/>
            <a:ext cx="4913373" cy="3685029"/>
          </a:xfrm>
          <a:prstGeom prst="rect">
            <a:avLst/>
          </a:prstGeom>
        </p:spPr>
      </p:pic>
      <p:sp>
        <p:nvSpPr>
          <p:cNvPr id="20" name="Rectangle 19"/>
          <p:cNvSpPr/>
          <p:nvPr/>
        </p:nvSpPr>
        <p:spPr>
          <a:xfrm>
            <a:off x="-1" y="2629608"/>
            <a:ext cx="4913373" cy="923330"/>
          </a:xfrm>
          <a:prstGeom prst="rect">
            <a:avLst/>
          </a:prstGeom>
          <a:solidFill>
            <a:srgbClr val="FFFFFF">
              <a:alpha val="50196"/>
            </a:srgbClr>
          </a:solidFill>
        </p:spPr>
        <p:txBody>
          <a:bodyPr wrap="square">
            <a:spAutoFit/>
          </a:bodyPr>
          <a:lstStyle/>
          <a:p>
            <a:pPr lvl="1"/>
            <a:r>
              <a:rPr lang="en-US" b="1" kern="1200" dirty="0">
                <a:latin typeface="Droid Sans" charset="0"/>
                <a:ea typeface="Droid Sans" charset="0"/>
                <a:cs typeface="Droid Sans" charset="0"/>
              </a:rPr>
              <a:t>Im2Calories: Towards An Automated Mobile Vision Food Diary</a:t>
            </a:r>
          </a:p>
          <a:p>
            <a:pPr lvl="1"/>
            <a:r>
              <a:rPr lang="en-US" kern="1200" dirty="0">
                <a:latin typeface="Droid Sans" charset="0"/>
                <a:ea typeface="Droid Sans" charset="0"/>
                <a:cs typeface="Droid Sans" charset="0"/>
              </a:rPr>
              <a:t>Austin Myers et al. </a:t>
            </a:r>
            <a:r>
              <a:rPr lang="is-IS" kern="1200" dirty="0">
                <a:latin typeface="Droid Sans" charset="0"/>
                <a:ea typeface="Droid Sans" charset="0"/>
                <a:cs typeface="Droid Sans" charset="0"/>
              </a:rPr>
              <a:t>ICCV 2015</a:t>
            </a:r>
          </a:p>
        </p:txBody>
      </p:sp>
      <p:pic>
        <p:nvPicPr>
          <p:cNvPr id="21" name="Picture 20"/>
          <p:cNvPicPr>
            <a:picLocks noChangeAspect="1"/>
          </p:cNvPicPr>
          <p:nvPr/>
        </p:nvPicPr>
        <p:blipFill>
          <a:blip r:embed="rId3"/>
          <a:stretch>
            <a:fillRect/>
          </a:stretch>
        </p:blipFill>
        <p:spPr>
          <a:xfrm>
            <a:off x="4866445" y="2580445"/>
            <a:ext cx="4277555" cy="4277555"/>
          </a:xfrm>
          <a:prstGeom prst="rect">
            <a:avLst/>
          </a:prstGeom>
        </p:spPr>
      </p:pic>
      <p:sp>
        <p:nvSpPr>
          <p:cNvPr id="22" name="Title 1"/>
          <p:cNvSpPr>
            <a:spLocks noGrp="1"/>
          </p:cNvSpPr>
          <p:nvPr/>
        </p:nvSpPr>
        <p:spPr>
          <a:xfrm>
            <a:off x="5038572" y="939467"/>
            <a:ext cx="31049774" cy="1739495"/>
          </a:xfrm>
          <a:prstGeom prst="rect">
            <a:avLst/>
          </a:prstGeom>
        </p:spPr>
        <p:txBody>
          <a:bodyPr vert="horz" lIns="91440" tIns="45720" rIns="91440" bIns="45720" rtlCol="0" anchor="ctr">
            <a:normAutofit/>
          </a:bodyPr>
          <a:lstStyle>
            <a:lvl1pPr algn="l" defTabSz="1199967" rtl="0" eaLnBrk="1" latinLnBrk="0" hangingPunct="1">
              <a:lnSpc>
                <a:spcPct val="90000"/>
              </a:lnSpc>
              <a:spcBef>
                <a:spcPct val="0"/>
              </a:spcBef>
              <a:buNone/>
              <a:defRPr sz="5774" kern="1200">
                <a:solidFill>
                  <a:schemeClr val="tx1"/>
                </a:solidFill>
                <a:latin typeface="+mj-lt"/>
                <a:ea typeface="+mj-ea"/>
                <a:cs typeface="+mj-cs"/>
              </a:defRPr>
            </a:lvl1pPr>
          </a:lstStyle>
          <a:p>
            <a:endParaRPr lang="en-US" sz="2400" b="1" kern="1200" dirty="0">
              <a:solidFill>
                <a:srgbClr val="C00000"/>
              </a:solidFill>
              <a:effectLst>
                <a:outerShdw blurRad="38100" dist="38100" dir="2700000" algn="tl">
                  <a:srgbClr val="000000">
                    <a:alpha val="43137"/>
                  </a:srgbClr>
                </a:outerShdw>
              </a:effectLst>
            </a:endParaRPr>
          </a:p>
        </p:txBody>
      </p:sp>
      <p:sp>
        <p:nvSpPr>
          <p:cNvPr id="23" name="Title 1"/>
          <p:cNvSpPr txBox="1">
            <a:spLocks/>
          </p:cNvSpPr>
          <p:nvPr/>
        </p:nvSpPr>
        <p:spPr>
          <a:xfrm>
            <a:off x="160762" y="3685029"/>
            <a:ext cx="31049774" cy="1739495"/>
          </a:xfrm>
          <a:prstGeom prst="rect">
            <a:avLst/>
          </a:prstGeom>
        </p:spPr>
        <p:txBody>
          <a:bodyPr vert="horz" lIns="91440" tIns="45720" rIns="91440" bIns="45720" rtlCol="0" anchor="ctr">
            <a:normAutofit/>
          </a:bodyPr>
          <a:lstStyle/>
          <a:p>
            <a:endParaRPr lang="en-US" sz="2400" b="1" kern="12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6219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5653847" y="-142564"/>
            <a:ext cx="31049774" cy="173949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b="1" dirty="0">
                <a:solidFill>
                  <a:srgbClr val="C00000"/>
                </a:solidFill>
                <a:effectLst>
                  <a:outerShdw blurRad="38100" dist="38100" dir="2700000" algn="tl">
                    <a:srgbClr val="000000">
                      <a:alpha val="43137"/>
                    </a:srgbClr>
                  </a:outerShdw>
                </a:effectLst>
              </a:rPr>
              <a:t>Yapay Zeka Sağlık alanında ne faydalar sağlayabilir?</a:t>
            </a:r>
            <a:endParaRPr lang="en-US" b="1" dirty="0">
              <a:solidFill>
                <a:srgbClr val="C00000"/>
              </a:solidFill>
              <a:effectLst>
                <a:outerShdw blurRad="38100" dist="38100" dir="2700000" algn="tl">
                  <a:srgbClr val="000000">
                    <a:alpha val="43137"/>
                  </a:srgbClr>
                </a:outerShdw>
              </a:effectLst>
            </a:endParaRPr>
          </a:p>
        </p:txBody>
      </p:sp>
      <p:sp>
        <p:nvSpPr>
          <p:cNvPr id="5" name="Title 1"/>
          <p:cNvSpPr>
            <a:spLocks noGrp="1"/>
          </p:cNvSpPr>
          <p:nvPr/>
        </p:nvSpPr>
        <p:spPr>
          <a:xfrm>
            <a:off x="0" y="-368562"/>
            <a:ext cx="31049774" cy="1739495"/>
          </a:xfrm>
          <a:prstGeom prst="rect">
            <a:avLst/>
          </a:prstGeom>
        </p:spPr>
        <p:txBody>
          <a:bodyPr vert="horz" lIns="91440" tIns="45720" rIns="91440" bIns="45720" rtlCol="0" anchor="ctr">
            <a:normAutofit/>
          </a:bodyPr>
          <a:lstStyle>
            <a:lvl1pPr algn="l" defTabSz="1199967" rtl="0" eaLnBrk="1" latinLnBrk="0" hangingPunct="1">
              <a:lnSpc>
                <a:spcPct val="90000"/>
              </a:lnSpc>
              <a:spcBef>
                <a:spcPct val="0"/>
              </a:spcBef>
              <a:buNone/>
              <a:defRPr sz="5774" kern="1200">
                <a:solidFill>
                  <a:schemeClr val="tx1"/>
                </a:solidFill>
                <a:latin typeface="+mj-lt"/>
                <a:ea typeface="+mj-ea"/>
                <a:cs typeface="+mj-cs"/>
              </a:defRPr>
            </a:lvl1pPr>
          </a:lstStyle>
          <a:p>
            <a:r>
              <a:rPr lang="en-US" sz="3200" b="1" kern="1200" dirty="0">
                <a:solidFill>
                  <a:srgbClr val="C00000"/>
                </a:solidFill>
                <a:effectLst>
                  <a:outerShdw blurRad="38100" dist="38100" dir="2700000" algn="tl">
                    <a:srgbClr val="000000">
                      <a:alpha val="43137"/>
                    </a:srgbClr>
                  </a:outerShdw>
                </a:effectLst>
              </a:rPr>
              <a:t>AI in Healthcare</a:t>
            </a:r>
          </a:p>
        </p:txBody>
      </p:sp>
      <p:pic>
        <p:nvPicPr>
          <p:cNvPr id="7" name="Picture 2" descr="W180418_FU_TEN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8300" y="235859"/>
            <a:ext cx="11501438" cy="864455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W180418_FU_TENA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4458" y="65842"/>
            <a:ext cx="5705919" cy="428860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https://images.ctfassets.net/yixw23k2v6vo/2ghHVN8ormuwQMcAc4Ma0m/c42b34f7d6c30c7f6fc5f9545bfc8ba3/iStock-824219324.jpg?w=600&amp;h=400&amp;fm=jpg&amp;fit=thumb&amp;q=65&amp;fl=progress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57248"/>
            <a:ext cx="2897463" cy="193164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a:blip r:embed="rId4"/>
          <a:stretch>
            <a:fillRect/>
          </a:stretch>
        </p:blipFill>
        <p:spPr>
          <a:xfrm>
            <a:off x="3165747" y="4616373"/>
            <a:ext cx="2970501" cy="1972517"/>
          </a:xfrm>
          <a:prstGeom prst="rect">
            <a:avLst/>
          </a:prstGeom>
        </p:spPr>
      </p:pic>
      <p:sp>
        <p:nvSpPr>
          <p:cNvPr id="11" name="Title 1"/>
          <p:cNvSpPr txBox="1">
            <a:spLocks/>
          </p:cNvSpPr>
          <p:nvPr/>
        </p:nvSpPr>
        <p:spPr>
          <a:xfrm>
            <a:off x="0" y="6125032"/>
            <a:ext cx="28384500" cy="984792"/>
          </a:xfrm>
          <a:prstGeom prst="rect">
            <a:avLst/>
          </a:prstGeom>
        </p:spPr>
        <p:txBody>
          <a:bodyPr vert="horz" lIns="91440" tIns="45720" rIns="91440" bIns="45720" rtlCol="0" anchor="ctr">
            <a:normAutofit/>
          </a:bodyPr>
          <a:lstStyle/>
          <a:p>
            <a:r>
              <a:rPr lang="en-US" sz="1200" kern="1200" dirty="0">
                <a:hlinkClick r:id="rId5"/>
              </a:rPr>
              <a:t>https://www.healthcentral.com/slideshow/8-ways-artificial-intelligence-is-affecting-the-medical-field</a:t>
            </a:r>
            <a:endParaRPr lang="tr-TR" sz="1200" kern="1200" dirty="0"/>
          </a:p>
          <a:p>
            <a:r>
              <a:rPr lang="en-US" sz="1200" kern="1200" dirty="0" err="1"/>
              <a:t>futurism.media</a:t>
            </a:r>
            <a:r>
              <a:rPr lang="en-US" sz="1200" kern="1200" dirty="0"/>
              <a:t>/artificial-intelligence-in-medicine</a:t>
            </a:r>
            <a:endParaRPr lang="tr-TR" sz="1200" kern="1200" dirty="0"/>
          </a:p>
          <a:p>
            <a:endParaRPr lang="en-US" sz="1200" kern="1200" dirty="0"/>
          </a:p>
        </p:txBody>
      </p:sp>
      <p:pic>
        <p:nvPicPr>
          <p:cNvPr id="12" name="Picture 11"/>
          <p:cNvPicPr>
            <a:picLocks noChangeAspect="1"/>
          </p:cNvPicPr>
          <p:nvPr/>
        </p:nvPicPr>
        <p:blipFill>
          <a:blip r:embed="rId6"/>
          <a:stretch>
            <a:fillRect/>
          </a:stretch>
        </p:blipFill>
        <p:spPr>
          <a:xfrm>
            <a:off x="6768569" y="4657248"/>
            <a:ext cx="2375431" cy="2164976"/>
          </a:xfrm>
          <a:prstGeom prst="rect">
            <a:avLst/>
          </a:prstGeom>
        </p:spPr>
      </p:pic>
    </p:spTree>
    <p:extLst>
      <p:ext uri="{BB962C8B-B14F-4D97-AF65-F5344CB8AC3E}">
        <p14:creationId xmlns:p14="http://schemas.microsoft.com/office/powerpoint/2010/main" val="2038742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nvSpPr>
        <p:spPr>
          <a:xfrm>
            <a:off x="0" y="-268328"/>
            <a:ext cx="31049774" cy="1739495"/>
          </a:xfrm>
          <a:prstGeom prst="rect">
            <a:avLst/>
          </a:prstGeom>
        </p:spPr>
        <p:txBody>
          <a:bodyPr vert="horz" lIns="91440" tIns="45720" rIns="91440" bIns="45720" rtlCol="0" anchor="ctr">
            <a:normAutofit/>
          </a:bodyPr>
          <a:lstStyle>
            <a:lvl1pPr algn="l" defTabSz="1199967" rtl="0" eaLnBrk="1" latinLnBrk="0" hangingPunct="1">
              <a:lnSpc>
                <a:spcPct val="90000"/>
              </a:lnSpc>
              <a:spcBef>
                <a:spcPct val="0"/>
              </a:spcBef>
              <a:buNone/>
              <a:defRPr sz="5774" kern="1200">
                <a:solidFill>
                  <a:schemeClr val="tx1"/>
                </a:solidFill>
                <a:latin typeface="+mj-lt"/>
                <a:ea typeface="+mj-ea"/>
                <a:cs typeface="+mj-cs"/>
              </a:defRPr>
            </a:lvl1pPr>
          </a:lstStyle>
          <a:p>
            <a:r>
              <a:rPr lang="en-US" sz="3600" b="1" kern="1200" dirty="0">
                <a:solidFill>
                  <a:srgbClr val="C00000"/>
                </a:solidFill>
                <a:effectLst>
                  <a:outerShdw blurRad="38100" dist="38100" dir="2700000" algn="tl">
                    <a:srgbClr val="000000">
                      <a:alpha val="43137"/>
                    </a:srgbClr>
                  </a:outerShdw>
                </a:effectLst>
              </a:rPr>
              <a:t>Robot</a:t>
            </a:r>
            <a:r>
              <a:rPr lang="tr-TR" sz="3600" b="1" kern="1200" dirty="0">
                <a:solidFill>
                  <a:srgbClr val="C00000"/>
                </a:solidFill>
                <a:effectLst>
                  <a:outerShdw blurRad="38100" dist="38100" dir="2700000" algn="tl">
                    <a:srgbClr val="000000">
                      <a:alpha val="43137"/>
                    </a:srgbClr>
                  </a:outerShdw>
                </a:effectLst>
              </a:rPr>
              <a:t>i</a:t>
            </a:r>
            <a:r>
              <a:rPr lang="en-US" sz="3600" b="1" kern="1200" dirty="0">
                <a:solidFill>
                  <a:srgbClr val="C00000"/>
                </a:solidFill>
                <a:effectLst>
                  <a:outerShdw blurRad="38100" dist="38100" dir="2700000" algn="tl">
                    <a:srgbClr val="000000">
                      <a:alpha val="43137"/>
                    </a:srgbClr>
                  </a:outerShdw>
                </a:effectLst>
              </a:rPr>
              <a:t>c</a:t>
            </a:r>
            <a:r>
              <a:rPr lang="tr-TR" sz="3600" b="1" kern="1200" dirty="0">
                <a:solidFill>
                  <a:srgbClr val="C00000"/>
                </a:solidFill>
                <a:effectLst>
                  <a:outerShdw blurRad="38100" dist="38100" dir="2700000" algn="tl">
                    <a:srgbClr val="000000">
                      <a:alpha val="43137"/>
                    </a:srgbClr>
                  </a:outerShdw>
                </a:effectLst>
              </a:rPr>
              <a:t> </a:t>
            </a:r>
            <a:r>
              <a:rPr lang="en-US" sz="3600" b="1" kern="1200" dirty="0">
                <a:solidFill>
                  <a:srgbClr val="C00000"/>
                </a:solidFill>
                <a:effectLst>
                  <a:outerShdw blurRad="38100" dist="38100" dir="2700000" algn="tl">
                    <a:srgbClr val="000000">
                      <a:alpha val="43137"/>
                    </a:srgbClr>
                  </a:outerShdw>
                </a:effectLst>
              </a:rPr>
              <a:t>surgery</a:t>
            </a:r>
          </a:p>
        </p:txBody>
      </p:sp>
      <p:pic>
        <p:nvPicPr>
          <p:cNvPr id="5" name="Picture 4" descr="da vinci robot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142" y="-1"/>
            <a:ext cx="5594858" cy="372080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a:stretch>
            <a:fillRect/>
          </a:stretch>
        </p:blipFill>
        <p:spPr>
          <a:xfrm>
            <a:off x="0" y="3921015"/>
            <a:ext cx="4725072" cy="2475320"/>
          </a:xfrm>
          <a:prstGeom prst="rect">
            <a:avLst/>
          </a:prstGeom>
        </p:spPr>
      </p:pic>
      <p:pic>
        <p:nvPicPr>
          <p:cNvPr id="7" name="Picture 6" descr="HeartLander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072" y="3921015"/>
            <a:ext cx="4248129" cy="251906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0" y="6396335"/>
            <a:ext cx="6776464" cy="461665"/>
          </a:xfrm>
          <a:prstGeom prst="rect">
            <a:avLst/>
          </a:prstGeom>
          <a:noFill/>
        </p:spPr>
        <p:txBody>
          <a:bodyPr wrap="none" rtlCol="0">
            <a:spAutoFit/>
          </a:bodyPr>
          <a:lstStyle/>
          <a:p>
            <a:r>
              <a:rPr lang="en-US" sz="1200" kern="1200" dirty="0">
                <a:hlinkClick r:id="rId5"/>
              </a:rPr>
              <a:t>https://thenextweb.com/science/2018/06/19/a-robot-operated-on-a-human-eye-for-the-first-time-ever/</a:t>
            </a:r>
            <a:endParaRPr lang="tr-TR" sz="1200" kern="1200" dirty="0"/>
          </a:p>
          <a:p>
            <a:r>
              <a:rPr lang="en-US" sz="1200" kern="1200" dirty="0"/>
              <a:t>https://www.cs.cmu.edu/~heartlander/index.html</a:t>
            </a:r>
          </a:p>
        </p:txBody>
      </p:sp>
      <p:sp>
        <p:nvSpPr>
          <p:cNvPr id="9" name="TextBox 8"/>
          <p:cNvSpPr txBox="1"/>
          <p:nvPr/>
        </p:nvSpPr>
        <p:spPr>
          <a:xfrm>
            <a:off x="-10087" y="1266868"/>
            <a:ext cx="3559229" cy="1569660"/>
          </a:xfrm>
          <a:prstGeom prst="rect">
            <a:avLst/>
          </a:prstGeom>
          <a:noFill/>
        </p:spPr>
        <p:txBody>
          <a:bodyPr wrap="square" rtlCol="0">
            <a:spAutoFit/>
          </a:bodyPr>
          <a:lstStyle/>
          <a:p>
            <a:r>
              <a:rPr lang="tr-TR" sz="1600" kern="1200" dirty="0"/>
              <a:t>Da Vinci </a:t>
            </a:r>
            <a:r>
              <a:rPr lang="en-US" sz="1600" kern="1200" dirty="0"/>
              <a:t>robot</a:t>
            </a:r>
          </a:p>
          <a:p>
            <a:endParaRPr lang="tr-TR" sz="1600" kern="1200" dirty="0"/>
          </a:p>
          <a:p>
            <a:r>
              <a:rPr lang="en-US" sz="1600" kern="1200" dirty="0"/>
              <a:t>Eye surgery in </a:t>
            </a:r>
            <a:r>
              <a:rPr lang="tr-TR" sz="1600" kern="1200" dirty="0"/>
              <a:t>University of Oxford’</a:t>
            </a:r>
            <a:endParaRPr lang="en-US" sz="1600" kern="1200" dirty="0"/>
          </a:p>
          <a:p>
            <a:endParaRPr lang="en-US" sz="1600" kern="1200" dirty="0"/>
          </a:p>
          <a:p>
            <a:r>
              <a:rPr lang="tr-TR" sz="1600" kern="1200" dirty="0"/>
              <a:t>Heartlander </a:t>
            </a:r>
            <a:r>
              <a:rPr lang="en-US" sz="1600" kern="1200" dirty="0"/>
              <a:t>mini robot on heart</a:t>
            </a:r>
            <a:endParaRPr lang="tr-TR" sz="1600" kern="1200" dirty="0"/>
          </a:p>
          <a:p>
            <a:endParaRPr lang="en-US" sz="1600" kern="1200" dirty="0"/>
          </a:p>
        </p:txBody>
      </p:sp>
      <p:sp>
        <p:nvSpPr>
          <p:cNvPr id="10" name="TextBox 9"/>
          <p:cNvSpPr txBox="1"/>
          <p:nvPr/>
        </p:nvSpPr>
        <p:spPr>
          <a:xfrm>
            <a:off x="0" y="3082750"/>
            <a:ext cx="5051092" cy="830997"/>
          </a:xfrm>
          <a:prstGeom prst="rect">
            <a:avLst/>
          </a:prstGeom>
          <a:noFill/>
        </p:spPr>
        <p:txBody>
          <a:bodyPr wrap="square" rtlCol="0">
            <a:spAutoFit/>
          </a:bodyPr>
          <a:lstStyle/>
          <a:p>
            <a:r>
              <a:rPr lang="en-US" sz="1600" b="1" kern="1200" dirty="0"/>
              <a:t>Less invasive</a:t>
            </a:r>
            <a:endParaRPr lang="tr-TR" sz="1600" b="1" kern="1200" dirty="0"/>
          </a:p>
          <a:p>
            <a:r>
              <a:rPr lang="en-US" sz="1600" b="1" kern="1200" dirty="0"/>
              <a:t>Less complication</a:t>
            </a:r>
            <a:endParaRPr lang="tr-TR" sz="1600" b="1" kern="1200" dirty="0"/>
          </a:p>
          <a:p>
            <a:r>
              <a:rPr lang="en-US" sz="1600" b="1" kern="1200" dirty="0"/>
              <a:t>Faster recovery</a:t>
            </a:r>
          </a:p>
        </p:txBody>
      </p:sp>
    </p:spTree>
    <p:extLst>
      <p:ext uri="{BB962C8B-B14F-4D97-AF65-F5344CB8AC3E}">
        <p14:creationId xmlns:p14="http://schemas.microsoft.com/office/powerpoint/2010/main" val="1232925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nvSpPr>
        <p:spPr>
          <a:xfrm>
            <a:off x="0" y="-554542"/>
            <a:ext cx="31049774" cy="1739495"/>
          </a:xfrm>
          <a:prstGeom prst="rect">
            <a:avLst/>
          </a:prstGeom>
        </p:spPr>
        <p:txBody>
          <a:bodyPr vert="horz" lIns="91440" tIns="45720" rIns="91440" bIns="45720" rtlCol="0" anchor="ctr">
            <a:normAutofit/>
          </a:bodyPr>
          <a:lstStyle>
            <a:lvl1pPr algn="l" defTabSz="1199967" rtl="0" eaLnBrk="1" latinLnBrk="0" hangingPunct="1">
              <a:lnSpc>
                <a:spcPct val="90000"/>
              </a:lnSpc>
              <a:spcBef>
                <a:spcPct val="0"/>
              </a:spcBef>
              <a:buNone/>
              <a:defRPr sz="5774" kern="1200">
                <a:solidFill>
                  <a:schemeClr val="tx1"/>
                </a:solidFill>
                <a:latin typeface="+mj-lt"/>
                <a:ea typeface="+mj-ea"/>
                <a:cs typeface="+mj-cs"/>
              </a:defRPr>
            </a:lvl1pPr>
          </a:lstStyle>
          <a:p>
            <a:r>
              <a:rPr lang="en-US" sz="2800" b="1" dirty="0">
                <a:solidFill>
                  <a:srgbClr val="C00000"/>
                </a:solidFill>
                <a:effectLst>
                  <a:outerShdw blurRad="38100" dist="38100" dir="2700000" algn="tl">
                    <a:srgbClr val="000000">
                      <a:alpha val="43137"/>
                    </a:srgbClr>
                  </a:outerShdw>
                </a:effectLst>
              </a:rPr>
              <a:t>Robotic or Virtual Nurses</a:t>
            </a:r>
            <a:endParaRPr lang="en-US" sz="2800" b="1" kern="1200" dirty="0">
              <a:solidFill>
                <a:srgbClr val="C00000"/>
              </a:solidFill>
              <a:effectLst>
                <a:outerShdw blurRad="38100" dist="38100" dir="2700000" algn="tl">
                  <a:srgbClr val="000000">
                    <a:alpha val="43137"/>
                  </a:srgbClr>
                </a:outerShdw>
              </a:effectLst>
            </a:endParaRPr>
          </a:p>
        </p:txBody>
      </p:sp>
      <p:pic>
        <p:nvPicPr>
          <p:cNvPr id="6" name="Picture 5" descr="ai in medical field ile ilgili gÃ¶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938" y="573297"/>
            <a:ext cx="5224372" cy="293871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3"/>
          <a:stretch>
            <a:fillRect/>
          </a:stretch>
        </p:blipFill>
        <p:spPr>
          <a:xfrm>
            <a:off x="4811220" y="3919290"/>
            <a:ext cx="4332780" cy="2961861"/>
          </a:xfrm>
          <a:prstGeom prst="rect">
            <a:avLst/>
          </a:prstGeom>
        </p:spPr>
      </p:pic>
      <p:pic>
        <p:nvPicPr>
          <p:cNvPr id="8" name="Picture 7" descr="https://secure.i.telegraph.co.uk/multimedia/archive/00567/news-graphics-2004_567799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94" y="3512007"/>
            <a:ext cx="3982126" cy="334599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Content Placeholder 10"/>
          <p:cNvPicPr>
            <a:picLocks noGrp="1" noChangeAspect="1"/>
          </p:cNvPicPr>
          <p:nvPr/>
        </p:nvPicPr>
        <p:blipFill>
          <a:blip r:embed="rId5"/>
          <a:stretch>
            <a:fillRect/>
          </a:stretch>
        </p:blipFill>
        <p:spPr>
          <a:xfrm>
            <a:off x="5525189" y="0"/>
            <a:ext cx="3618811" cy="3919290"/>
          </a:xfrm>
          <a:prstGeom prst="rect">
            <a:avLst/>
          </a:prstGeom>
        </p:spPr>
      </p:pic>
      <p:sp>
        <p:nvSpPr>
          <p:cNvPr id="10" name="TextBox 9"/>
          <p:cNvSpPr txBox="1"/>
          <p:nvPr/>
        </p:nvSpPr>
        <p:spPr>
          <a:xfrm>
            <a:off x="5045515" y="6296375"/>
            <a:ext cx="3919629" cy="338554"/>
          </a:xfrm>
          <a:prstGeom prst="rect">
            <a:avLst/>
          </a:prstGeom>
          <a:solidFill>
            <a:schemeClr val="bg1">
              <a:lumMod val="85000"/>
            </a:schemeClr>
          </a:solidFill>
        </p:spPr>
        <p:txBody>
          <a:bodyPr wrap="square" rtlCol="0">
            <a:spAutoFit/>
          </a:bodyPr>
          <a:lstStyle/>
          <a:p>
            <a:r>
              <a:rPr lang="tr-TR" sz="1600" kern="1200" dirty="0"/>
              <a:t>Molly</a:t>
            </a:r>
          </a:p>
        </p:txBody>
      </p:sp>
      <p:sp>
        <p:nvSpPr>
          <p:cNvPr id="11" name="Rectangle 10"/>
          <p:cNvSpPr/>
          <p:nvPr/>
        </p:nvSpPr>
        <p:spPr>
          <a:xfrm>
            <a:off x="265938" y="2927231"/>
            <a:ext cx="5259251" cy="338554"/>
          </a:xfrm>
          <a:prstGeom prst="rect">
            <a:avLst/>
          </a:prstGeom>
          <a:solidFill>
            <a:schemeClr val="bg1">
              <a:lumMod val="85000"/>
            </a:schemeClr>
          </a:solidFill>
        </p:spPr>
        <p:txBody>
          <a:bodyPr wrap="square">
            <a:spAutoFit/>
          </a:bodyPr>
          <a:lstStyle/>
          <a:p>
            <a:r>
              <a:rPr lang="tr-TR" sz="1600" kern="1200" dirty="0"/>
              <a:t>Pepper</a:t>
            </a:r>
          </a:p>
        </p:txBody>
      </p:sp>
      <p:sp>
        <p:nvSpPr>
          <p:cNvPr id="12" name="TextBox 11"/>
          <p:cNvSpPr txBox="1"/>
          <p:nvPr/>
        </p:nvSpPr>
        <p:spPr>
          <a:xfrm>
            <a:off x="829094" y="6273224"/>
            <a:ext cx="3982126" cy="338554"/>
          </a:xfrm>
          <a:prstGeom prst="rect">
            <a:avLst/>
          </a:prstGeom>
          <a:solidFill>
            <a:schemeClr val="bg1">
              <a:lumMod val="85000"/>
            </a:schemeClr>
          </a:solidFill>
        </p:spPr>
        <p:txBody>
          <a:bodyPr wrap="square" rtlCol="0">
            <a:spAutoFit/>
          </a:bodyPr>
          <a:lstStyle/>
          <a:p>
            <a:r>
              <a:rPr lang="tr-TR" sz="1600" kern="1200" dirty="0"/>
              <a:t>Pearl</a:t>
            </a:r>
          </a:p>
        </p:txBody>
      </p:sp>
      <p:sp>
        <p:nvSpPr>
          <p:cNvPr id="13" name="TextBox 12"/>
          <p:cNvSpPr txBox="1"/>
          <p:nvPr/>
        </p:nvSpPr>
        <p:spPr>
          <a:xfrm>
            <a:off x="5585260" y="3342730"/>
            <a:ext cx="3558740" cy="338554"/>
          </a:xfrm>
          <a:prstGeom prst="rect">
            <a:avLst/>
          </a:prstGeom>
          <a:solidFill>
            <a:schemeClr val="bg1">
              <a:lumMod val="95000"/>
            </a:schemeClr>
          </a:solidFill>
        </p:spPr>
        <p:txBody>
          <a:bodyPr wrap="square" rtlCol="0">
            <a:spAutoFit/>
          </a:bodyPr>
          <a:lstStyle/>
          <a:p>
            <a:r>
              <a:rPr lang="tr-TR" sz="1600" kern="1200" dirty="0"/>
              <a:t>RIBA</a:t>
            </a:r>
          </a:p>
        </p:txBody>
      </p:sp>
    </p:spTree>
    <p:extLst>
      <p:ext uri="{BB962C8B-B14F-4D97-AF65-F5344CB8AC3E}">
        <p14:creationId xmlns:p14="http://schemas.microsoft.com/office/powerpoint/2010/main" val="60104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Chess</a:t>
            </a:r>
          </a:p>
        </p:txBody>
      </p:sp>
      <p:pic>
        <p:nvPicPr>
          <p:cNvPr id="3" name="Picture 2" descr="deep blue chess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82" y="274638"/>
            <a:ext cx="3687972" cy="3687972"/>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sp>
        <p:nvSpPr>
          <p:cNvPr id="4" name="TextBox 3"/>
          <p:cNvSpPr txBox="1"/>
          <p:nvPr/>
        </p:nvSpPr>
        <p:spPr>
          <a:xfrm>
            <a:off x="48491" y="3962610"/>
            <a:ext cx="3764172"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https://en.wikipedia.org/wiki/Deep_Blue_(chess_computer)n-76882</a:t>
            </a:r>
          </a:p>
        </p:txBody>
      </p:sp>
      <p:pic>
        <p:nvPicPr>
          <p:cNvPr id="12" name="Picture 11"/>
          <p:cNvPicPr>
            <a:picLocks noChangeAspect="1"/>
          </p:cNvPicPr>
          <p:nvPr/>
        </p:nvPicPr>
        <p:blipFill>
          <a:blip r:embed="rId3"/>
          <a:stretch>
            <a:fillRect/>
          </a:stretch>
        </p:blipFill>
        <p:spPr>
          <a:xfrm>
            <a:off x="5125668" y="3429000"/>
            <a:ext cx="4389228" cy="1783124"/>
          </a:xfrm>
          <a:prstGeom prst="rect">
            <a:avLst/>
          </a:prstGeom>
        </p:spPr>
      </p:pic>
      <p:pic>
        <p:nvPicPr>
          <p:cNvPr id="13" name="Picture 12"/>
          <p:cNvPicPr>
            <a:picLocks noChangeAspect="1"/>
          </p:cNvPicPr>
          <p:nvPr/>
        </p:nvPicPr>
        <p:blipFill>
          <a:blip r:embed="rId4"/>
          <a:stretch>
            <a:fillRect/>
          </a:stretch>
        </p:blipFill>
        <p:spPr>
          <a:xfrm>
            <a:off x="5536182" y="5537619"/>
            <a:ext cx="3568200" cy="1303063"/>
          </a:xfrm>
          <a:prstGeom prst="rect">
            <a:avLst/>
          </a:prstGeom>
        </p:spPr>
      </p:pic>
      <p:sp>
        <p:nvSpPr>
          <p:cNvPr id="8" name="TextBox 7"/>
          <p:cNvSpPr txBox="1"/>
          <p:nvPr/>
        </p:nvSpPr>
        <p:spPr>
          <a:xfrm>
            <a:off x="3938162" y="1222989"/>
            <a:ext cx="5022080" cy="1754326"/>
          </a:xfrm>
          <a:prstGeom prst="rect">
            <a:avLst/>
          </a:prstGeom>
          <a:noFill/>
        </p:spPr>
        <p:txBody>
          <a:bodyPr wrap="none" rtlCol="0">
            <a:spAutoFit/>
          </a:bodyPr>
          <a:lstStyle/>
          <a:p>
            <a:r>
              <a:rPr lang="tr-TR" b="1" dirty="0"/>
              <a:t>1989 </a:t>
            </a:r>
            <a:r>
              <a:rPr lang="tr-TR" dirty="0"/>
              <a:t>:  </a:t>
            </a:r>
            <a:r>
              <a:rPr lang="en-US" dirty="0"/>
              <a:t>first chess program</a:t>
            </a:r>
            <a:r>
              <a:rPr lang="tr-TR" dirty="0"/>
              <a:t> Deep Thought </a:t>
            </a:r>
          </a:p>
          <a:p>
            <a:r>
              <a:rPr lang="tr-TR" b="1" dirty="0"/>
              <a:t>1996 </a:t>
            </a:r>
            <a:r>
              <a:rPr lang="tr-TR" dirty="0"/>
              <a:t>: IBM</a:t>
            </a:r>
            <a:r>
              <a:rPr lang="en-US" dirty="0"/>
              <a:t>’s supercomputer </a:t>
            </a:r>
            <a:r>
              <a:rPr lang="tr-TR" dirty="0"/>
              <a:t>Deep Blue </a:t>
            </a:r>
            <a:r>
              <a:rPr lang="en-US" dirty="0"/>
              <a:t>won</a:t>
            </a:r>
            <a:r>
              <a:rPr lang="tr-TR" dirty="0"/>
              <a:t> </a:t>
            </a:r>
            <a:r>
              <a:rPr lang="en-US" dirty="0"/>
              <a:t>against</a:t>
            </a:r>
          </a:p>
          <a:p>
            <a:r>
              <a:rPr lang="en-US" dirty="0"/>
              <a:t>World champion </a:t>
            </a:r>
            <a:r>
              <a:rPr lang="tr-TR" dirty="0"/>
              <a:t>Gary Kasparov</a:t>
            </a:r>
            <a:endParaRPr lang="en-US" dirty="0"/>
          </a:p>
          <a:p>
            <a:r>
              <a:rPr lang="tr-TR" b="1" dirty="0"/>
              <a:t>2006 : </a:t>
            </a:r>
            <a:r>
              <a:rPr lang="tr-TR" dirty="0"/>
              <a:t>Deep </a:t>
            </a:r>
            <a:r>
              <a:rPr lang="en-US" dirty="0"/>
              <a:t>Fritz</a:t>
            </a:r>
            <a:r>
              <a:rPr lang="tr-TR" dirty="0"/>
              <a:t> </a:t>
            </a:r>
            <a:r>
              <a:rPr lang="en-US" dirty="0"/>
              <a:t>that works on a PC won against </a:t>
            </a:r>
          </a:p>
          <a:p>
            <a:r>
              <a:rPr lang="en-US" dirty="0"/>
              <a:t>Vladimir </a:t>
            </a:r>
            <a:r>
              <a:rPr lang="en-US" dirty="0" err="1"/>
              <a:t>Kramnik</a:t>
            </a:r>
            <a:r>
              <a:rPr lang="tr-TR" dirty="0"/>
              <a:t> </a:t>
            </a:r>
            <a:r>
              <a:rPr lang="en-US" dirty="0"/>
              <a:t> </a:t>
            </a:r>
          </a:p>
          <a:p>
            <a:endParaRPr lang="en-US" dirty="0"/>
          </a:p>
        </p:txBody>
      </p:sp>
    </p:spTree>
    <p:extLst>
      <p:ext uri="{BB962C8B-B14F-4D97-AF65-F5344CB8AC3E}">
        <p14:creationId xmlns:p14="http://schemas.microsoft.com/office/powerpoint/2010/main" val="1254961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ttps://cdn.technologyreview.com/i/images/screen-shot-2017-02-10-at-3.40.24-pm.png?sw=600&amp;cx=34&amp;cy=7&amp;cw=891&amp;ch=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923"/>
            <a:ext cx="4541763" cy="262665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stretch>
            <a:fillRect/>
          </a:stretch>
        </p:blipFill>
        <p:spPr>
          <a:xfrm>
            <a:off x="4541762" y="-80893"/>
            <a:ext cx="4602237" cy="3233469"/>
          </a:xfrm>
          <a:prstGeom prst="rect">
            <a:avLst/>
          </a:prstGeom>
        </p:spPr>
      </p:pic>
      <p:sp>
        <p:nvSpPr>
          <p:cNvPr id="6" name="Title 1"/>
          <p:cNvSpPr>
            <a:spLocks noGrp="1"/>
          </p:cNvSpPr>
          <p:nvPr/>
        </p:nvSpPr>
        <p:spPr>
          <a:xfrm>
            <a:off x="0" y="-662665"/>
            <a:ext cx="31049774" cy="1739495"/>
          </a:xfrm>
          <a:prstGeom prst="rect">
            <a:avLst/>
          </a:prstGeom>
        </p:spPr>
        <p:txBody>
          <a:bodyPr vert="horz" lIns="91440" tIns="45720" rIns="91440" bIns="45720" rtlCol="0" anchor="ctr">
            <a:normAutofit/>
          </a:bodyPr>
          <a:lstStyle>
            <a:lvl1pPr algn="l" defTabSz="1199967" rtl="0" eaLnBrk="1" latinLnBrk="0" hangingPunct="1">
              <a:lnSpc>
                <a:spcPct val="90000"/>
              </a:lnSpc>
              <a:spcBef>
                <a:spcPct val="0"/>
              </a:spcBef>
              <a:buNone/>
              <a:defRPr sz="5774" kern="1200">
                <a:solidFill>
                  <a:schemeClr val="tx1"/>
                </a:solidFill>
                <a:latin typeface="+mj-lt"/>
                <a:ea typeface="+mj-ea"/>
                <a:cs typeface="+mj-cs"/>
              </a:defRPr>
            </a:lvl1pPr>
          </a:lstStyle>
          <a:p>
            <a:r>
              <a:rPr lang="tr-TR" sz="2400" b="1" kern="1200" dirty="0">
                <a:solidFill>
                  <a:srgbClr val="C00000"/>
                </a:solidFill>
                <a:effectLst>
                  <a:outerShdw blurRad="38100" dist="38100" dir="2700000" algn="tl">
                    <a:srgbClr val="000000">
                      <a:alpha val="43137"/>
                    </a:srgbClr>
                  </a:outerShdw>
                </a:effectLst>
              </a:rPr>
              <a:t>Rehabilita</a:t>
            </a:r>
            <a:r>
              <a:rPr lang="en-US" sz="2400" b="1" kern="1200" dirty="0" err="1">
                <a:solidFill>
                  <a:srgbClr val="C00000"/>
                </a:solidFill>
                <a:effectLst>
                  <a:outerShdw blurRad="38100" dist="38100" dir="2700000" algn="tl">
                    <a:srgbClr val="000000">
                      <a:alpha val="43137"/>
                    </a:srgbClr>
                  </a:outerShdw>
                </a:effectLst>
              </a:rPr>
              <a:t>tion</a:t>
            </a:r>
            <a:r>
              <a:rPr lang="en-US" sz="2400" b="1" kern="1200" dirty="0">
                <a:solidFill>
                  <a:srgbClr val="C00000"/>
                </a:solidFill>
                <a:effectLst>
                  <a:outerShdw blurRad="38100" dist="38100" dir="2700000" algn="tl">
                    <a:srgbClr val="000000">
                      <a:alpha val="43137"/>
                    </a:srgbClr>
                  </a:outerShdw>
                </a:effectLst>
              </a:rPr>
              <a:t> </a:t>
            </a:r>
            <a:r>
              <a:rPr lang="tr-TR" sz="2400" b="1" kern="1200" dirty="0">
                <a:solidFill>
                  <a:srgbClr val="C00000"/>
                </a:solidFill>
                <a:effectLst>
                  <a:outerShdw blurRad="38100" dist="38100" dir="2700000" algn="tl">
                    <a:srgbClr val="000000">
                      <a:alpha val="43137"/>
                    </a:srgbClr>
                  </a:outerShdw>
                </a:effectLst>
              </a:rPr>
              <a:t>/</a:t>
            </a:r>
            <a:r>
              <a:rPr lang="en-US" sz="2400" b="1" kern="1200" dirty="0">
                <a:solidFill>
                  <a:srgbClr val="C00000"/>
                </a:solidFill>
                <a:effectLst>
                  <a:outerShdw blurRad="38100" dist="38100" dir="2700000" algn="tl">
                    <a:srgbClr val="000000">
                      <a:alpha val="43137"/>
                    </a:srgbClr>
                  </a:outerShdw>
                </a:effectLst>
              </a:rPr>
              <a:t> </a:t>
            </a:r>
            <a:r>
              <a:rPr lang="en-US" sz="2400" b="1" kern="1200" dirty="0" err="1">
                <a:solidFill>
                  <a:srgbClr val="C00000"/>
                </a:solidFill>
                <a:effectLst>
                  <a:outerShdw blurRad="38100" dist="38100" dir="2700000" algn="tl">
                    <a:srgbClr val="000000">
                      <a:alpha val="43137"/>
                    </a:srgbClr>
                  </a:outerShdw>
                </a:effectLst>
              </a:rPr>
              <a:t>phys</a:t>
            </a:r>
            <a:r>
              <a:rPr lang="en-US" sz="2400" b="1" dirty="0" err="1">
                <a:solidFill>
                  <a:srgbClr val="C00000"/>
                </a:solidFill>
                <a:effectLst>
                  <a:outerShdw blurRad="38100" dist="38100" dir="2700000" algn="tl">
                    <a:srgbClr val="000000">
                      <a:alpha val="43137"/>
                    </a:srgbClr>
                  </a:outerShdw>
                </a:effectLst>
              </a:rPr>
              <a:t>y</a:t>
            </a:r>
            <a:r>
              <a:rPr lang="tr-TR" sz="2400" b="1" kern="1200" dirty="0">
                <a:solidFill>
                  <a:srgbClr val="C00000"/>
                </a:solidFill>
                <a:effectLst>
                  <a:outerShdw blurRad="38100" dist="38100" dir="2700000" algn="tl">
                    <a:srgbClr val="000000">
                      <a:alpha val="43137"/>
                    </a:srgbClr>
                  </a:outerShdw>
                </a:effectLst>
              </a:rPr>
              <a:t>ot</a:t>
            </a:r>
            <a:r>
              <a:rPr lang="en-US" sz="2400" b="1" kern="1200" dirty="0">
                <a:solidFill>
                  <a:srgbClr val="C00000"/>
                </a:solidFill>
                <a:effectLst>
                  <a:outerShdw blurRad="38100" dist="38100" dir="2700000" algn="tl">
                    <a:srgbClr val="000000">
                      <a:alpha val="43137"/>
                    </a:srgbClr>
                  </a:outerShdw>
                </a:effectLst>
              </a:rPr>
              <a:t>h</a:t>
            </a:r>
            <a:r>
              <a:rPr lang="tr-TR" sz="2400" b="1" kern="1200" dirty="0">
                <a:solidFill>
                  <a:srgbClr val="C00000"/>
                </a:solidFill>
                <a:effectLst>
                  <a:outerShdw blurRad="38100" dist="38100" dir="2700000" algn="tl">
                    <a:srgbClr val="000000">
                      <a:alpha val="43137"/>
                    </a:srgbClr>
                  </a:outerShdw>
                </a:effectLst>
              </a:rPr>
              <a:t>erap</a:t>
            </a:r>
            <a:r>
              <a:rPr lang="en-US" sz="2400" b="1" kern="1200" dirty="0">
                <a:solidFill>
                  <a:srgbClr val="C00000"/>
                </a:solidFill>
                <a:effectLst>
                  <a:outerShdw blurRad="38100" dist="38100" dir="2700000" algn="tl">
                    <a:srgbClr val="000000">
                      <a:alpha val="43137"/>
                    </a:srgbClr>
                  </a:outerShdw>
                </a:effectLst>
              </a:rPr>
              <a:t>y</a:t>
            </a:r>
          </a:p>
        </p:txBody>
      </p:sp>
      <p:sp>
        <p:nvSpPr>
          <p:cNvPr id="7" name="TextBox 6"/>
          <p:cNvSpPr txBox="1"/>
          <p:nvPr/>
        </p:nvSpPr>
        <p:spPr>
          <a:xfrm>
            <a:off x="0" y="3218349"/>
            <a:ext cx="5686172" cy="246221"/>
          </a:xfrm>
          <a:prstGeom prst="rect">
            <a:avLst/>
          </a:prstGeom>
          <a:noFill/>
        </p:spPr>
        <p:txBody>
          <a:bodyPr wrap="none" rtlCol="0">
            <a:spAutoFit/>
          </a:bodyPr>
          <a:lstStyle/>
          <a:p>
            <a:r>
              <a:rPr lang="en-US" sz="1000" kern="1200" dirty="0"/>
              <a:t>https://www.technologyreview.com/s/603614/a-robot-physical-therapist-helps-kids-with-cerebral-palsy/</a:t>
            </a:r>
          </a:p>
        </p:txBody>
      </p:sp>
      <p:sp>
        <p:nvSpPr>
          <p:cNvPr id="8" name="TextBox 7"/>
          <p:cNvSpPr txBox="1"/>
          <p:nvPr/>
        </p:nvSpPr>
        <p:spPr>
          <a:xfrm>
            <a:off x="4676109" y="287440"/>
            <a:ext cx="4467890" cy="246221"/>
          </a:xfrm>
          <a:prstGeom prst="rect">
            <a:avLst/>
          </a:prstGeom>
          <a:noFill/>
        </p:spPr>
        <p:txBody>
          <a:bodyPr wrap="none" rtlCol="0">
            <a:spAutoFit/>
          </a:bodyPr>
          <a:lstStyle/>
          <a:p>
            <a:r>
              <a:rPr lang="en-US" sz="1000" kern="1200" dirty="0">
                <a:solidFill>
                  <a:srgbClr val="FFFFFF"/>
                </a:solidFill>
              </a:rPr>
              <a:t>https://medium.com/@coviu/artificial-intelligence-for-physiotherapy-1f22fb4ac5f</a:t>
            </a:r>
          </a:p>
        </p:txBody>
      </p:sp>
      <p:pic>
        <p:nvPicPr>
          <p:cNvPr id="9" name="Content Placeholder 4"/>
          <p:cNvPicPr>
            <a:picLocks noChangeAspect="1"/>
          </p:cNvPicPr>
          <p:nvPr/>
        </p:nvPicPr>
        <p:blipFill>
          <a:blip r:embed="rId4"/>
          <a:srcRect t="13" b="13"/>
          <a:stretch>
            <a:fillRect/>
          </a:stretch>
        </p:blipFill>
        <p:spPr>
          <a:xfrm>
            <a:off x="0" y="3464570"/>
            <a:ext cx="5686172" cy="3119110"/>
          </a:xfrm>
          <a:prstGeom prst="rect">
            <a:avLst/>
          </a:prstGeom>
          <a:ln>
            <a:noFill/>
          </a:ln>
        </p:spPr>
      </p:pic>
      <p:pic>
        <p:nvPicPr>
          <p:cNvPr id="10" name="Picture 9"/>
          <p:cNvPicPr>
            <a:picLocks noChangeAspect="1"/>
          </p:cNvPicPr>
          <p:nvPr/>
        </p:nvPicPr>
        <p:blipFill>
          <a:blip r:embed="rId5"/>
          <a:stretch>
            <a:fillRect/>
          </a:stretch>
        </p:blipFill>
        <p:spPr>
          <a:xfrm>
            <a:off x="6214549" y="3152576"/>
            <a:ext cx="2772606" cy="4352527"/>
          </a:xfrm>
          <a:prstGeom prst="rect">
            <a:avLst/>
          </a:prstGeom>
        </p:spPr>
      </p:pic>
      <p:sp>
        <p:nvSpPr>
          <p:cNvPr id="11" name="TextBox 10"/>
          <p:cNvSpPr txBox="1"/>
          <p:nvPr/>
        </p:nvSpPr>
        <p:spPr>
          <a:xfrm>
            <a:off x="6559437" y="6396335"/>
            <a:ext cx="2266516" cy="461665"/>
          </a:xfrm>
          <a:prstGeom prst="rect">
            <a:avLst/>
          </a:prstGeom>
          <a:solidFill>
            <a:srgbClr val="F2F2F2"/>
          </a:solidFill>
        </p:spPr>
        <p:txBody>
          <a:bodyPr wrap="none" rtlCol="0">
            <a:spAutoFit/>
          </a:bodyPr>
          <a:lstStyle/>
          <a:p>
            <a:r>
              <a:rPr lang="tr-TR" sz="2400" kern="1200" dirty="0"/>
              <a:t>HAL exoskeleton</a:t>
            </a:r>
            <a:endParaRPr lang="en-US" sz="2400" kern="1200" dirty="0"/>
          </a:p>
        </p:txBody>
      </p:sp>
    </p:spTree>
    <p:extLst>
      <p:ext uri="{BB962C8B-B14F-4D97-AF65-F5344CB8AC3E}">
        <p14:creationId xmlns:p14="http://schemas.microsoft.com/office/powerpoint/2010/main" val="970854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nvSpPr>
        <p:spPr>
          <a:xfrm>
            <a:off x="0" y="-595110"/>
            <a:ext cx="31049774" cy="1739495"/>
          </a:xfrm>
          <a:prstGeom prst="rect">
            <a:avLst/>
          </a:prstGeom>
        </p:spPr>
        <p:txBody>
          <a:bodyPr vert="horz" lIns="91440" tIns="45720" rIns="91440" bIns="45720" rtlCol="0" anchor="ctr">
            <a:normAutofit/>
          </a:bodyPr>
          <a:lstStyle>
            <a:lvl1pPr algn="l" defTabSz="1199967" rtl="0" eaLnBrk="1" latinLnBrk="0" hangingPunct="1">
              <a:lnSpc>
                <a:spcPct val="90000"/>
              </a:lnSpc>
              <a:spcBef>
                <a:spcPct val="0"/>
              </a:spcBef>
              <a:buNone/>
              <a:defRPr sz="5774" kern="1200">
                <a:solidFill>
                  <a:schemeClr val="tx1"/>
                </a:solidFill>
                <a:latin typeface="+mj-lt"/>
                <a:ea typeface="+mj-ea"/>
                <a:cs typeface="+mj-cs"/>
              </a:defRPr>
            </a:lvl1pPr>
          </a:lstStyle>
          <a:p>
            <a:r>
              <a:rPr lang="en-US" sz="2400" b="1" kern="1200" dirty="0">
                <a:solidFill>
                  <a:srgbClr val="C00000"/>
                </a:solidFill>
                <a:effectLst>
                  <a:outerShdw blurRad="38100" dist="38100" dir="2700000" algn="tl">
                    <a:srgbClr val="000000">
                      <a:alpha val="43137"/>
                    </a:srgbClr>
                  </a:outerShdw>
                </a:effectLst>
              </a:rPr>
              <a:t>Medical Diagnosis</a:t>
            </a:r>
          </a:p>
        </p:txBody>
      </p:sp>
      <p:pic>
        <p:nvPicPr>
          <p:cNvPr id="5" name="Picture 4"/>
          <p:cNvPicPr>
            <a:picLocks noChangeAspect="1"/>
          </p:cNvPicPr>
          <p:nvPr/>
        </p:nvPicPr>
        <p:blipFill>
          <a:blip r:embed="rId2"/>
          <a:stretch>
            <a:fillRect/>
          </a:stretch>
        </p:blipFill>
        <p:spPr>
          <a:xfrm>
            <a:off x="204914" y="575176"/>
            <a:ext cx="4469543" cy="1929213"/>
          </a:xfrm>
          <a:prstGeom prst="rect">
            <a:avLst/>
          </a:prstGeom>
        </p:spPr>
      </p:pic>
      <p:pic>
        <p:nvPicPr>
          <p:cNvPr id="6" name="Picture 5"/>
          <p:cNvPicPr>
            <a:picLocks noChangeAspect="1"/>
          </p:cNvPicPr>
          <p:nvPr/>
        </p:nvPicPr>
        <p:blipFill>
          <a:blip r:embed="rId3"/>
          <a:stretch>
            <a:fillRect/>
          </a:stretch>
        </p:blipFill>
        <p:spPr>
          <a:xfrm>
            <a:off x="4674457" y="0"/>
            <a:ext cx="4339873" cy="3340811"/>
          </a:xfrm>
          <a:prstGeom prst="rect">
            <a:avLst/>
          </a:prstGeom>
        </p:spPr>
      </p:pic>
      <p:pic>
        <p:nvPicPr>
          <p:cNvPr id="7" name="Picture 6" descr="Graphic: How Watson is us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333" y="2913936"/>
            <a:ext cx="7011667" cy="394406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5709688" y="5782"/>
            <a:ext cx="3236784" cy="276999"/>
          </a:xfrm>
          <a:prstGeom prst="rect">
            <a:avLst/>
          </a:prstGeom>
          <a:noFill/>
        </p:spPr>
        <p:txBody>
          <a:bodyPr wrap="none" rtlCol="0">
            <a:spAutoFit/>
          </a:bodyPr>
          <a:lstStyle/>
          <a:p>
            <a:r>
              <a:rPr lang="en-US" sz="1200" kern="1200" dirty="0"/>
              <a:t>https://en.wikipedia.org/wiki/Medical_diagnosis</a:t>
            </a:r>
          </a:p>
        </p:txBody>
      </p:sp>
      <p:sp>
        <p:nvSpPr>
          <p:cNvPr id="9" name="TextBox 8"/>
          <p:cNvSpPr txBox="1"/>
          <p:nvPr/>
        </p:nvSpPr>
        <p:spPr>
          <a:xfrm>
            <a:off x="-28498" y="6586783"/>
            <a:ext cx="4702955" cy="276999"/>
          </a:xfrm>
          <a:prstGeom prst="rect">
            <a:avLst/>
          </a:prstGeom>
          <a:noFill/>
        </p:spPr>
        <p:txBody>
          <a:bodyPr wrap="none" rtlCol="0">
            <a:spAutoFit/>
          </a:bodyPr>
          <a:lstStyle/>
          <a:p>
            <a:r>
              <a:rPr lang="en-US" sz="1200" kern="1200" dirty="0"/>
              <a:t>http://www.spiegel.de/international/world/bild-1221543-1323685.html</a:t>
            </a:r>
          </a:p>
        </p:txBody>
      </p:sp>
    </p:spTree>
    <p:extLst>
      <p:ext uri="{BB962C8B-B14F-4D97-AF65-F5344CB8AC3E}">
        <p14:creationId xmlns:p14="http://schemas.microsoft.com/office/powerpoint/2010/main" val="3164029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88791" y="4229"/>
            <a:ext cx="7187412" cy="3387588"/>
            <a:chOff x="2380242" y="2840224"/>
            <a:chExt cx="7187412" cy="3387588"/>
          </a:xfrm>
        </p:grpSpPr>
        <p:pic>
          <p:nvPicPr>
            <p:cNvPr id="5" name="samsung">
              <a:hlinkClick r:id="" action="ppaction://media"/>
            </p:cNvPr>
            <p:cNvPicPr>
              <a:picLocks noChangeAspect="1"/>
            </p:cNvPicPr>
            <p:nvPr/>
          </p:nvPicPr>
          <p:blipFill>
            <a:blip r:embed="rId2"/>
            <a:stretch>
              <a:fillRect/>
            </a:stretch>
          </p:blipFill>
          <p:spPr>
            <a:xfrm>
              <a:off x="2380242" y="2840224"/>
              <a:ext cx="6022377" cy="3387588"/>
            </a:xfrm>
            <a:prstGeom prst="rect">
              <a:avLst/>
            </a:prstGeom>
          </p:spPr>
        </p:pic>
        <p:sp>
          <p:nvSpPr>
            <p:cNvPr id="7" name="Rectangle 6"/>
            <p:cNvSpPr/>
            <p:nvPr/>
          </p:nvSpPr>
          <p:spPr>
            <a:xfrm>
              <a:off x="2469033" y="5950813"/>
              <a:ext cx="7098621" cy="276999"/>
            </a:xfrm>
            <a:prstGeom prst="rect">
              <a:avLst/>
            </a:prstGeom>
          </p:spPr>
          <p:txBody>
            <a:bodyPr wrap="square">
              <a:spAutoFit/>
            </a:bodyPr>
            <a:lstStyle/>
            <a:p>
              <a:r>
                <a:rPr lang="en-US" sz="1200" u="sng" kern="1200" dirty="0">
                  <a:solidFill>
                    <a:srgbClr val="2E729D"/>
                  </a:solidFill>
                  <a:latin typeface="Droid Sans" charset="0"/>
                  <a:ea typeface="Droid Sans" charset="0"/>
                  <a:cs typeface="Droid Sans" charset="0"/>
                </a:rPr>
                <a:t>http://</a:t>
              </a:r>
              <a:r>
                <a:rPr lang="en-US" sz="1200" u="sng" kern="1200" dirty="0" err="1">
                  <a:solidFill>
                    <a:srgbClr val="2E729D"/>
                  </a:solidFill>
                  <a:latin typeface="Droid Sans" charset="0"/>
                  <a:ea typeface="Droid Sans" charset="0"/>
                  <a:cs typeface="Droid Sans" charset="0"/>
                </a:rPr>
                <a:t>www.popsci.com</a:t>
              </a:r>
              <a:r>
                <a:rPr lang="en-US" sz="1200" u="sng" kern="1200" dirty="0">
                  <a:solidFill>
                    <a:srgbClr val="2E729D"/>
                  </a:solidFill>
                  <a:latin typeface="Droid Sans" charset="0"/>
                  <a:ea typeface="Droid Sans" charset="0"/>
                  <a:cs typeface="Droid Sans" charset="0"/>
                </a:rPr>
                <a:t>/how-deep-learning-technology-could-be-next-step-in-cancer-detection</a:t>
              </a:r>
            </a:p>
          </p:txBody>
        </p:sp>
        <p:sp>
          <p:nvSpPr>
            <p:cNvPr id="9" name="Rectangle 8"/>
            <p:cNvSpPr/>
            <p:nvPr/>
          </p:nvSpPr>
          <p:spPr>
            <a:xfrm>
              <a:off x="5670551" y="3609656"/>
              <a:ext cx="2732068" cy="2308324"/>
            </a:xfrm>
            <a:prstGeom prst="rect">
              <a:avLst/>
            </a:prstGeom>
            <a:noFill/>
          </p:spPr>
          <p:txBody>
            <a:bodyPr wrap="square">
              <a:spAutoFit/>
            </a:bodyPr>
            <a:lstStyle/>
            <a:p>
              <a:r>
                <a:rPr lang="en-US" sz="1200" kern="1200" dirty="0">
                  <a:solidFill>
                    <a:schemeClr val="bg1"/>
                  </a:solidFill>
                  <a:latin typeface="Droid Sans" charset="0"/>
                  <a:ea typeface="Droid Sans" charset="0"/>
                  <a:cs typeface="Droid Sans" charset="0"/>
                </a:rPr>
                <a:t>“A new feature in Samsung </a:t>
              </a:r>
              <a:r>
                <a:rPr lang="en-US" sz="1200" kern="1200" dirty="0" err="1">
                  <a:solidFill>
                    <a:schemeClr val="bg1"/>
                  </a:solidFill>
                  <a:latin typeface="Droid Sans" charset="0"/>
                  <a:ea typeface="Droid Sans" charset="0"/>
                  <a:cs typeface="Droid Sans" charset="0"/>
                </a:rPr>
                <a:t>Medison’s</a:t>
              </a:r>
              <a:r>
                <a:rPr lang="en-US" sz="1200" kern="1200" dirty="0">
                  <a:solidFill>
                    <a:schemeClr val="bg1"/>
                  </a:solidFill>
                  <a:latin typeface="Droid Sans" charset="0"/>
                  <a:ea typeface="Droid Sans" charset="0"/>
                  <a:cs typeface="Droid Sans" charset="0"/>
                </a:rPr>
                <a:t> ultrasound system uses a deep-learning algorithm to make recommendations about whether a breast abnormality is benign or cancerous. The “S-Detect for Breast” feature is now included in an upgrade to the company’s RS80A ultrasound system and is commercially available in parts of Europe, the Middle East and Korea and is pending FDA approval in the U.S.”</a:t>
              </a:r>
            </a:p>
          </p:txBody>
        </p:sp>
      </p:grpSp>
      <p:pic>
        <p:nvPicPr>
          <p:cNvPr id="10" name="Picture 9"/>
          <p:cNvPicPr>
            <a:picLocks noChangeAspect="1"/>
          </p:cNvPicPr>
          <p:nvPr/>
        </p:nvPicPr>
        <p:blipFill>
          <a:blip r:embed="rId3"/>
          <a:stretch>
            <a:fillRect/>
          </a:stretch>
        </p:blipFill>
        <p:spPr>
          <a:xfrm>
            <a:off x="4594781" y="3667140"/>
            <a:ext cx="4544793" cy="3029862"/>
          </a:xfrm>
          <a:prstGeom prst="rect">
            <a:avLst/>
          </a:prstGeom>
        </p:spPr>
      </p:pic>
      <p:pic>
        <p:nvPicPr>
          <p:cNvPr id="11" name="Picture 10"/>
          <p:cNvPicPr>
            <a:picLocks noChangeAspect="1"/>
          </p:cNvPicPr>
          <p:nvPr/>
        </p:nvPicPr>
        <p:blipFill>
          <a:blip r:embed="rId4"/>
          <a:stretch>
            <a:fillRect/>
          </a:stretch>
        </p:blipFill>
        <p:spPr>
          <a:xfrm>
            <a:off x="5992397" y="983867"/>
            <a:ext cx="3147177" cy="2098118"/>
          </a:xfrm>
          <a:prstGeom prst="rect">
            <a:avLst/>
          </a:prstGeom>
        </p:spPr>
      </p:pic>
      <p:pic>
        <p:nvPicPr>
          <p:cNvPr id="12" name="Picture 11"/>
          <p:cNvPicPr>
            <a:picLocks noChangeAspect="1"/>
          </p:cNvPicPr>
          <p:nvPr/>
        </p:nvPicPr>
        <p:blipFill>
          <a:blip r:embed="rId5"/>
          <a:stretch>
            <a:fillRect/>
          </a:stretch>
        </p:blipFill>
        <p:spPr>
          <a:xfrm>
            <a:off x="0" y="3667140"/>
            <a:ext cx="4185224" cy="2498915"/>
          </a:xfrm>
          <a:prstGeom prst="rect">
            <a:avLst/>
          </a:prstGeom>
        </p:spPr>
      </p:pic>
      <p:sp>
        <p:nvSpPr>
          <p:cNvPr id="13" name="TextBox 12"/>
          <p:cNvSpPr txBox="1"/>
          <p:nvPr/>
        </p:nvSpPr>
        <p:spPr>
          <a:xfrm>
            <a:off x="3460564" y="3394707"/>
            <a:ext cx="5691958" cy="276999"/>
          </a:xfrm>
          <a:prstGeom prst="rect">
            <a:avLst/>
          </a:prstGeom>
          <a:noFill/>
        </p:spPr>
        <p:txBody>
          <a:bodyPr wrap="none" rtlCol="0">
            <a:spAutoFit/>
          </a:bodyPr>
          <a:lstStyle/>
          <a:p>
            <a:r>
              <a:rPr lang="en-US" sz="1200" kern="1200" dirty="0"/>
              <a:t>http://news.mit.edu/2018/AI-identifies-dense-tissue-breast-cancer-mammograms-1016</a:t>
            </a:r>
          </a:p>
        </p:txBody>
      </p:sp>
      <p:sp>
        <p:nvSpPr>
          <p:cNvPr id="14" name="Rectangle 13"/>
          <p:cNvSpPr>
            <a:spLocks noChangeArrowheads="1"/>
          </p:cNvSpPr>
          <p:nvPr/>
        </p:nvSpPr>
        <p:spPr bwMode="auto">
          <a:xfrm>
            <a:off x="0" y="6279353"/>
            <a:ext cx="4497801" cy="57864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115851"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kern="1200" cap="none" normalizeH="0" baseline="0" dirty="0">
                <a:ln>
                  <a:noFill/>
                </a:ln>
                <a:solidFill>
                  <a:srgbClr val="222222"/>
                </a:solidFill>
                <a:effectLst/>
                <a:latin typeface="Lora"/>
              </a:rPr>
              <a:t>Detecting and classifying lesions in mammograms with Deep Learning</a:t>
            </a:r>
          </a:p>
          <a:p>
            <a:pPr marL="0" marR="0" lvl="0" indent="0" algn="l" defTabSz="914400" rtl="0" eaLnBrk="0" fontAlgn="base" latinLnBrk="0" hangingPunct="0">
              <a:lnSpc>
                <a:spcPct val="100000"/>
              </a:lnSpc>
              <a:spcBef>
                <a:spcPct val="0"/>
              </a:spcBef>
              <a:spcAft>
                <a:spcPct val="0"/>
              </a:spcAft>
              <a:buClrTx/>
              <a:buSzTx/>
              <a:tabLst/>
            </a:pPr>
            <a:r>
              <a:rPr kumimoji="0" lang="en-US" altLang="en-US" sz="1000" b="0" i="0" strike="noStrike" kern="1200" cap="none" normalizeH="0" baseline="0" dirty="0">
                <a:ln>
                  <a:noFill/>
                </a:ln>
                <a:effectLst/>
                <a:latin typeface="Source Sans Pro"/>
              </a:rPr>
              <a:t>Dezső </a:t>
            </a:r>
            <a:r>
              <a:rPr kumimoji="0" lang="en-US" altLang="en-US" sz="1000" b="0" i="0" strike="noStrike" kern="1200" cap="none" normalizeH="0" baseline="0" dirty="0" err="1">
                <a:ln>
                  <a:noFill/>
                </a:ln>
                <a:effectLst/>
                <a:latin typeface="Source Sans Pro"/>
              </a:rPr>
              <a:t>Ribl</a:t>
            </a:r>
            <a:r>
              <a:rPr kumimoji="0" lang="en-US" altLang="en-US" sz="1000" b="0" i="0" strike="noStrike" kern="1200" cap="none" normalizeH="0" baseline="0" dirty="0" err="1">
                <a:ln>
                  <a:noFill/>
                </a:ln>
                <a:effectLst/>
                <a:latin typeface="Source Sans Pro"/>
                <a:hlinkClick r:id="rId6"/>
              </a:rPr>
              <a:t>i</a:t>
            </a:r>
            <a:r>
              <a:rPr kumimoji="0" lang="en-US" altLang="en-US" sz="1000" b="0" i="0" strike="noStrike" kern="1200" cap="none" normalizeH="0" baseline="0" dirty="0">
                <a:ln>
                  <a:noFill/>
                </a:ln>
                <a:effectLst/>
                <a:latin typeface="Source Sans Pro"/>
              </a:rPr>
              <a:t>, Anna </a:t>
            </a:r>
            <a:r>
              <a:rPr kumimoji="0" lang="en-US" altLang="en-US" sz="1000" b="0" i="0" strike="noStrike" kern="1200" cap="none" normalizeH="0" baseline="0" dirty="0" err="1">
                <a:ln>
                  <a:noFill/>
                </a:ln>
                <a:effectLst/>
                <a:latin typeface="Source Sans Pro"/>
              </a:rPr>
              <a:t>Horváth</a:t>
            </a:r>
            <a:r>
              <a:rPr kumimoji="0" lang="en-US" altLang="en-US" sz="1000" b="0" i="0" strike="noStrike" kern="1200" cap="none" normalizeH="0" baseline="0" dirty="0">
                <a:ln>
                  <a:noFill/>
                </a:ln>
                <a:effectLst/>
                <a:latin typeface="Source Sans Pro"/>
              </a:rPr>
              <a:t>, Zsuzsa Unger</a:t>
            </a:r>
            <a:r>
              <a:rPr kumimoji="0" lang="tr-TR" altLang="en-US" sz="1000" b="0" i="0" strike="noStrike" kern="1200" cap="none" normalizeH="0" baseline="0" dirty="0">
                <a:ln>
                  <a:noFill/>
                </a:ln>
                <a:effectLst/>
                <a:latin typeface="Source Sans Pro"/>
              </a:rPr>
              <a:t>,</a:t>
            </a:r>
            <a:r>
              <a:rPr kumimoji="0" lang="en-US" altLang="en-US" sz="1000" b="0" i="0" strike="noStrike" kern="1200" cap="none" normalizeH="0" baseline="0" dirty="0">
                <a:ln>
                  <a:noFill/>
                </a:ln>
                <a:effectLst/>
                <a:latin typeface="Source Sans Pro"/>
              </a:rPr>
              <a:t> Péter </a:t>
            </a:r>
            <a:r>
              <a:rPr kumimoji="0" lang="en-US" altLang="en-US" sz="1000" b="0" i="0" strike="noStrike" kern="1200" cap="none" normalizeH="0" baseline="0" dirty="0" err="1">
                <a:ln>
                  <a:noFill/>
                </a:ln>
                <a:effectLst/>
                <a:latin typeface="Source Sans Pro"/>
              </a:rPr>
              <a:t>Pollner</a:t>
            </a:r>
            <a:r>
              <a:rPr kumimoji="0" lang="en-US" altLang="en-US" sz="1000" b="0" i="0" strike="noStrike" kern="1200" cap="none" normalizeH="0" baseline="0" dirty="0">
                <a:ln>
                  <a:noFill/>
                </a:ln>
                <a:effectLst/>
                <a:latin typeface="Source Sans Pro"/>
              </a:rPr>
              <a:t> &amp; István </a:t>
            </a:r>
            <a:r>
              <a:rPr kumimoji="0" lang="en-US" altLang="en-US" sz="1000" b="0" i="0" strike="noStrike" kern="1200" cap="none" normalizeH="0" baseline="0" dirty="0" err="1">
                <a:ln>
                  <a:noFill/>
                </a:ln>
                <a:effectLst/>
                <a:latin typeface="Source Sans Pro"/>
              </a:rPr>
              <a:t>Csabai</a:t>
            </a:r>
            <a:r>
              <a:rPr kumimoji="0" lang="en-US" altLang="en-US" sz="1000" b="0" i="0" strike="noStrike" kern="1200" cap="none" normalizeH="0" baseline="0" dirty="0">
                <a:ln>
                  <a:noFill/>
                </a:ln>
                <a:effectLst/>
                <a:latin typeface="Source Sans Pro"/>
              </a:rPr>
              <a:t> </a:t>
            </a:r>
            <a:r>
              <a:rPr kumimoji="0" lang="tr-TR" altLang="en-US" sz="1000" b="0" i="0" u="none" strike="noStrike" kern="1200" cap="none" normalizeH="0" baseline="0" dirty="0">
                <a:ln>
                  <a:noFill/>
                </a:ln>
                <a:solidFill>
                  <a:srgbClr val="222222"/>
                </a:solidFill>
                <a:effectLst/>
                <a:latin typeface="Source Sans Pro"/>
              </a:rPr>
              <a:t>, 2018</a:t>
            </a:r>
            <a:endParaRPr kumimoji="0" lang="en-US" altLang="en-US" sz="1000" b="0" i="0" u="none" strike="noStrike" kern="1200" cap="none" normalizeH="0" baseline="0" dirty="0">
              <a:ln>
                <a:noFill/>
              </a:ln>
              <a:solidFill>
                <a:srgbClr val="222222"/>
              </a:solidFill>
              <a:effectLst/>
              <a:latin typeface="Source Sans Pr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kern="1200" cap="none" normalizeH="0" baseline="0" dirty="0">
              <a:ln>
                <a:noFill/>
              </a:ln>
              <a:solidFill>
                <a:schemeClr val="tx1"/>
              </a:solidFill>
              <a:effectLst/>
              <a:latin typeface="Arial" panose="020B0604020202020204" pitchFamily="34" charset="0"/>
            </a:endParaRPr>
          </a:p>
        </p:txBody>
      </p:sp>
      <p:sp>
        <p:nvSpPr>
          <p:cNvPr id="15" name="Title 1"/>
          <p:cNvSpPr>
            <a:spLocks noGrp="1"/>
          </p:cNvSpPr>
          <p:nvPr/>
        </p:nvSpPr>
        <p:spPr>
          <a:xfrm>
            <a:off x="5992397" y="-489634"/>
            <a:ext cx="31049774" cy="1739495"/>
          </a:xfrm>
          <a:prstGeom prst="rect">
            <a:avLst/>
          </a:prstGeom>
        </p:spPr>
        <p:txBody>
          <a:bodyPr vert="horz" lIns="91440" tIns="45720" rIns="91440" bIns="45720" rtlCol="0" anchor="ctr">
            <a:normAutofit/>
          </a:bodyPr>
          <a:lstStyle>
            <a:lvl1pPr algn="l" defTabSz="1199967" rtl="0" eaLnBrk="1" latinLnBrk="0" hangingPunct="1">
              <a:lnSpc>
                <a:spcPct val="90000"/>
              </a:lnSpc>
              <a:spcBef>
                <a:spcPct val="0"/>
              </a:spcBef>
              <a:buNone/>
              <a:defRPr sz="5774" kern="1200">
                <a:solidFill>
                  <a:schemeClr val="tx1"/>
                </a:solidFill>
                <a:latin typeface="+mj-lt"/>
                <a:ea typeface="+mj-ea"/>
                <a:cs typeface="+mj-cs"/>
              </a:defRPr>
            </a:lvl1pPr>
          </a:lstStyle>
          <a:p>
            <a:r>
              <a:rPr lang="en-US" sz="2400" b="1" kern="1200" dirty="0">
                <a:solidFill>
                  <a:srgbClr val="C00000"/>
                </a:solidFill>
                <a:effectLst>
                  <a:outerShdw blurRad="38100" dist="38100" dir="2700000" algn="tl">
                    <a:srgbClr val="000000">
                      <a:alpha val="43137"/>
                    </a:srgbClr>
                  </a:outerShdw>
                </a:effectLst>
              </a:rPr>
              <a:t>Radiology and </a:t>
            </a:r>
          </a:p>
          <a:p>
            <a:r>
              <a:rPr lang="en-US" sz="2400" b="1" kern="1200" dirty="0">
                <a:solidFill>
                  <a:srgbClr val="C00000"/>
                </a:solidFill>
                <a:effectLst>
                  <a:outerShdw blurRad="38100" dist="38100" dir="2700000" algn="tl">
                    <a:srgbClr val="000000">
                      <a:alpha val="43137"/>
                    </a:srgbClr>
                  </a:outerShdw>
                </a:effectLst>
              </a:rPr>
              <a:t>Ultrasound images</a:t>
            </a:r>
          </a:p>
        </p:txBody>
      </p:sp>
    </p:spTree>
    <p:extLst>
      <p:ext uri="{BB962C8B-B14F-4D97-AF65-F5344CB8AC3E}">
        <p14:creationId xmlns:p14="http://schemas.microsoft.com/office/powerpoint/2010/main" val="3992292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nvSpPr>
        <p:spPr>
          <a:xfrm>
            <a:off x="0" y="-500878"/>
            <a:ext cx="31049774" cy="1739495"/>
          </a:xfrm>
          <a:prstGeom prst="rect">
            <a:avLst/>
          </a:prstGeom>
        </p:spPr>
        <p:txBody>
          <a:bodyPr vert="horz" lIns="91440" tIns="45720" rIns="91440" bIns="45720" rtlCol="0" anchor="ctr">
            <a:normAutofit/>
          </a:bodyPr>
          <a:lstStyle>
            <a:lvl1pPr algn="l" defTabSz="1199967" rtl="0" eaLnBrk="1" latinLnBrk="0" hangingPunct="1">
              <a:lnSpc>
                <a:spcPct val="90000"/>
              </a:lnSpc>
              <a:spcBef>
                <a:spcPct val="0"/>
              </a:spcBef>
              <a:buNone/>
              <a:defRPr sz="5774" kern="1200">
                <a:solidFill>
                  <a:schemeClr val="tx1"/>
                </a:solidFill>
                <a:latin typeface="+mj-lt"/>
                <a:ea typeface="+mj-ea"/>
                <a:cs typeface="+mj-cs"/>
              </a:defRPr>
            </a:lvl1pPr>
          </a:lstStyle>
          <a:p>
            <a:r>
              <a:rPr lang="tr-TR" sz="2400" b="1" kern="1200" dirty="0">
                <a:solidFill>
                  <a:srgbClr val="C00000"/>
                </a:solidFill>
                <a:effectLst>
                  <a:outerShdw blurRad="38100" dist="38100" dir="2700000" algn="tl">
                    <a:srgbClr val="000000">
                      <a:alpha val="43137"/>
                    </a:srgbClr>
                  </a:outerShdw>
                </a:effectLst>
              </a:rPr>
              <a:t>Retina </a:t>
            </a:r>
            <a:r>
              <a:rPr lang="en-US" sz="2400" b="1" kern="1200" dirty="0">
                <a:solidFill>
                  <a:srgbClr val="C00000"/>
                </a:solidFill>
                <a:effectLst>
                  <a:outerShdw blurRad="38100" dist="38100" dir="2700000" algn="tl">
                    <a:srgbClr val="000000">
                      <a:alpha val="43137"/>
                    </a:srgbClr>
                  </a:outerShdw>
                </a:effectLst>
              </a:rPr>
              <a:t>analysis</a:t>
            </a:r>
          </a:p>
        </p:txBody>
      </p:sp>
      <p:pic>
        <p:nvPicPr>
          <p:cNvPr id="6" name="Picture 5"/>
          <p:cNvPicPr>
            <a:picLocks noChangeAspect="1"/>
          </p:cNvPicPr>
          <p:nvPr/>
        </p:nvPicPr>
        <p:blipFill>
          <a:blip r:embed="rId2"/>
          <a:stretch>
            <a:fillRect/>
          </a:stretch>
        </p:blipFill>
        <p:spPr>
          <a:xfrm>
            <a:off x="0" y="584390"/>
            <a:ext cx="2468209" cy="30695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180" y="0"/>
            <a:ext cx="6367265" cy="2569071"/>
          </a:xfrm>
          <a:prstGeom prst="rect">
            <a:avLst/>
          </a:prstGeom>
        </p:spPr>
      </p:pic>
      <p:pic>
        <p:nvPicPr>
          <p:cNvPr id="8" name="Picture 7"/>
          <p:cNvPicPr>
            <a:picLocks noChangeAspect="1"/>
          </p:cNvPicPr>
          <p:nvPr/>
        </p:nvPicPr>
        <p:blipFill>
          <a:blip r:embed="rId4"/>
          <a:stretch>
            <a:fillRect/>
          </a:stretch>
        </p:blipFill>
        <p:spPr>
          <a:xfrm>
            <a:off x="0" y="2916274"/>
            <a:ext cx="2468209" cy="631579"/>
          </a:xfrm>
          <a:prstGeom prst="rect">
            <a:avLst/>
          </a:prstGeom>
          <a:solidFill>
            <a:schemeClr val="bg1">
              <a:lumMod val="85000"/>
            </a:schemeClr>
          </a:solidFill>
        </p:spPr>
      </p:pic>
      <p:sp>
        <p:nvSpPr>
          <p:cNvPr id="9" name="TextBox 8"/>
          <p:cNvSpPr txBox="1"/>
          <p:nvPr/>
        </p:nvSpPr>
        <p:spPr>
          <a:xfrm>
            <a:off x="2468209" y="2600485"/>
            <a:ext cx="6887284" cy="938719"/>
          </a:xfrm>
          <a:prstGeom prst="rect">
            <a:avLst/>
          </a:prstGeom>
          <a:noFill/>
        </p:spPr>
        <p:txBody>
          <a:bodyPr wrap="square" rtlCol="0">
            <a:spAutoFit/>
          </a:bodyPr>
          <a:lstStyle/>
          <a:p>
            <a:r>
              <a:rPr lang="en-US" sz="1100" kern="1200" dirty="0">
                <a:latin typeface="Droid Sans" charset="0"/>
                <a:ea typeface="Droid Sans" charset="0"/>
                <a:cs typeface="Droid Sans" charset="0"/>
              </a:rPr>
              <a:t>“Working closely with doctors both in India and the US, we created a development dataset of 128K images which were each evaluated by 3-7 ophthalmologists from a panel of 54 ophthalmologists. This dataset was used to train a deep neural network to detect referable diabetic retinopathy. The results show that our algorithm’s performance is on-par with that of ophthalmologists.”</a:t>
            </a:r>
          </a:p>
          <a:p>
            <a:endParaRPr lang="en-US" sz="1100" kern="1200" dirty="0"/>
          </a:p>
        </p:txBody>
      </p:sp>
      <p:pic>
        <p:nvPicPr>
          <p:cNvPr id="10" name="Content Placeholder 7"/>
          <p:cNvPicPr>
            <a:picLocks noGrp="1" noChangeAspect="1"/>
          </p:cNvPicPr>
          <p:nvPr/>
        </p:nvPicPr>
        <p:blipFill>
          <a:blip r:embed="rId5"/>
          <a:stretch>
            <a:fillRect/>
          </a:stretch>
        </p:blipFill>
        <p:spPr>
          <a:xfrm>
            <a:off x="4728685" y="3328738"/>
            <a:ext cx="4415315" cy="4131572"/>
          </a:xfrm>
          <a:prstGeom prst="rect">
            <a:avLst/>
          </a:prstGeom>
        </p:spPr>
      </p:pic>
      <p:pic>
        <p:nvPicPr>
          <p:cNvPr id="12" name="Picture 11"/>
          <p:cNvPicPr>
            <a:picLocks noChangeAspect="1"/>
          </p:cNvPicPr>
          <p:nvPr/>
        </p:nvPicPr>
        <p:blipFill>
          <a:blip r:embed="rId6"/>
          <a:stretch>
            <a:fillRect/>
          </a:stretch>
        </p:blipFill>
        <p:spPr>
          <a:xfrm>
            <a:off x="0" y="3987583"/>
            <a:ext cx="3764686" cy="2870417"/>
          </a:xfrm>
          <a:prstGeom prst="rect">
            <a:avLst/>
          </a:prstGeom>
        </p:spPr>
      </p:pic>
      <p:pic>
        <p:nvPicPr>
          <p:cNvPr id="11" name="Picture 10"/>
          <p:cNvPicPr>
            <a:picLocks noChangeAspect="1"/>
          </p:cNvPicPr>
          <p:nvPr/>
        </p:nvPicPr>
        <p:blipFill>
          <a:blip r:embed="rId7"/>
          <a:stretch>
            <a:fillRect/>
          </a:stretch>
        </p:blipFill>
        <p:spPr>
          <a:xfrm>
            <a:off x="1552005" y="3547853"/>
            <a:ext cx="3176680" cy="1132428"/>
          </a:xfrm>
          <a:prstGeom prst="rect">
            <a:avLst/>
          </a:prstGeom>
        </p:spPr>
      </p:pic>
    </p:spTree>
    <p:extLst>
      <p:ext uri="{BB962C8B-B14F-4D97-AF65-F5344CB8AC3E}">
        <p14:creationId xmlns:p14="http://schemas.microsoft.com/office/powerpoint/2010/main" val="3030146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23"/>
          <p:cNvGrpSpPr/>
          <p:nvPr/>
        </p:nvGrpSpPr>
        <p:grpSpPr>
          <a:xfrm>
            <a:off x="-1" y="13835"/>
            <a:ext cx="12896028" cy="3828137"/>
            <a:chOff x="-3099347" y="189580"/>
            <a:chExt cx="22454195" cy="8561964"/>
          </a:xfrm>
        </p:grpSpPr>
        <p:sp>
          <p:nvSpPr>
            <p:cNvPr id="25" name="Rectangle 24"/>
            <p:cNvSpPr/>
            <p:nvPr/>
          </p:nvSpPr>
          <p:spPr>
            <a:xfrm>
              <a:off x="-3099347" y="5352568"/>
              <a:ext cx="22454195" cy="1445576"/>
            </a:xfrm>
            <a:prstGeom prst="rect">
              <a:avLst/>
            </a:prstGeom>
          </p:spPr>
          <p:txBody>
            <a:bodyPr wrap="square">
              <a:spAutoFit/>
            </a:bodyPr>
            <a:lstStyle/>
            <a:p>
              <a:r>
                <a:rPr lang="en-US" b="1" kern="1200" dirty="0">
                  <a:latin typeface="Droid Sans" charset="0"/>
                  <a:ea typeface="Droid Sans" charset="0"/>
                  <a:cs typeface="Droid Sans" charset="0"/>
                </a:rPr>
                <a:t>Deep Learning for Identifying Metastatic Breast Cancer</a:t>
              </a:r>
              <a:br>
                <a:rPr lang="en-US" b="1" kern="1200" dirty="0">
                  <a:latin typeface="Droid Sans" charset="0"/>
                  <a:ea typeface="Droid Sans" charset="0"/>
                  <a:cs typeface="Droid Sans" charset="0"/>
                </a:rPr>
              </a:br>
              <a:r>
                <a:rPr lang="en-US" kern="1200" dirty="0" err="1">
                  <a:latin typeface="Droid Sans" charset="0"/>
                  <a:ea typeface="Droid Sans" charset="0"/>
                  <a:cs typeface="Droid Sans" charset="0"/>
                </a:rPr>
                <a:t>Dayong</a:t>
              </a:r>
              <a:r>
                <a:rPr lang="en-US" kern="1200" dirty="0">
                  <a:latin typeface="Droid Sans" charset="0"/>
                  <a:ea typeface="Droid Sans" charset="0"/>
                  <a:cs typeface="Droid Sans" charset="0"/>
                </a:rPr>
                <a:t> Wang et al. 2016</a:t>
              </a:r>
            </a:p>
          </p:txBody>
        </p:sp>
        <p:grpSp>
          <p:nvGrpSpPr>
            <p:cNvPr id="26" name="Group 25"/>
            <p:cNvGrpSpPr/>
            <p:nvPr/>
          </p:nvGrpSpPr>
          <p:grpSpPr>
            <a:xfrm>
              <a:off x="228600" y="189580"/>
              <a:ext cx="12195077" cy="8561964"/>
              <a:chOff x="0" y="189580"/>
              <a:chExt cx="12195077" cy="8561964"/>
            </a:xfrm>
          </p:grpSpPr>
          <p:pic>
            <p:nvPicPr>
              <p:cNvPr id="27" name="Picture 26"/>
              <p:cNvPicPr>
                <a:picLocks noChangeAspect="1"/>
              </p:cNvPicPr>
              <p:nvPr/>
            </p:nvPicPr>
            <p:blipFill>
              <a:blip r:embed="rId2"/>
              <a:stretch>
                <a:fillRect/>
              </a:stretch>
            </p:blipFill>
            <p:spPr>
              <a:xfrm>
                <a:off x="3830369" y="3573857"/>
                <a:ext cx="1393745" cy="70554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0278" y="4302292"/>
                <a:ext cx="2452922" cy="618979"/>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3461" y="3645517"/>
                <a:ext cx="853720" cy="441373"/>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755" y="3959329"/>
                <a:ext cx="4610321" cy="4792215"/>
              </a:xfrm>
              <a:prstGeom prst="rect">
                <a:avLst/>
              </a:prstGeom>
              <a:ln w="28575">
                <a:solidFill>
                  <a:schemeClr val="tx1"/>
                </a:solidFill>
              </a:ln>
            </p:spPr>
          </p:pic>
          <p:grpSp>
            <p:nvGrpSpPr>
              <p:cNvPr id="31" name="Group 30"/>
              <p:cNvGrpSpPr/>
              <p:nvPr/>
            </p:nvGrpSpPr>
            <p:grpSpPr>
              <a:xfrm>
                <a:off x="0" y="189580"/>
                <a:ext cx="12195077" cy="4375561"/>
                <a:chOff x="518590" y="3178976"/>
                <a:chExt cx="8100115" cy="2906301"/>
              </a:xfrm>
            </p:grpSpPr>
            <p:pic>
              <p:nvPicPr>
                <p:cNvPr id="32" name="Picture 31" descr="http://camelyon16.grand-challenge.org/site/CAMELYON16/serve/public_html/Low_Resolution.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7742"/>
                <a:stretch/>
              </p:blipFill>
              <p:spPr bwMode="auto">
                <a:xfrm>
                  <a:off x="540283" y="3178976"/>
                  <a:ext cx="1588292" cy="2665378"/>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2" descr="http://camelyon16.grand-challenge.org/site/CAMELYON16/serve/public_html/Mid_Resoluti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4326" y="3449509"/>
                  <a:ext cx="2362860" cy="183034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33" descr="http://camelyon16.grand-challenge.org/site/CAMELYON16/serve/public_html/High_Resolution_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2936" y="3287101"/>
                  <a:ext cx="3795769" cy="231158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5" name="Straight Connector 34"/>
                <p:cNvCxnSpPr/>
                <p:nvPr/>
              </p:nvCxnSpPr>
              <p:spPr>
                <a:xfrm flipV="1">
                  <a:off x="1060255" y="3450453"/>
                  <a:ext cx="1234160" cy="5497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p:cNvCxnSpPr/>
                <p:nvPr/>
              </p:nvCxnSpPr>
              <p:spPr>
                <a:xfrm>
                  <a:off x="1076472" y="4275096"/>
                  <a:ext cx="1217853" cy="100475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p:cNvCxnSpPr/>
                <p:nvPr/>
              </p:nvCxnSpPr>
              <p:spPr>
                <a:xfrm flipV="1">
                  <a:off x="1409390" y="3862775"/>
                  <a:ext cx="884935" cy="13129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p:cNvCxnSpPr/>
                <p:nvPr/>
              </p:nvCxnSpPr>
              <p:spPr>
                <a:xfrm>
                  <a:off x="1425607" y="4281038"/>
                  <a:ext cx="868718" cy="2400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p:cNvCxnSpPr/>
                <p:nvPr/>
              </p:nvCxnSpPr>
              <p:spPr>
                <a:xfrm flipV="1">
                  <a:off x="2581450" y="3287101"/>
                  <a:ext cx="2241396" cy="14306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p:cNvCxnSpPr/>
                <p:nvPr/>
              </p:nvCxnSpPr>
              <p:spPr>
                <a:xfrm>
                  <a:off x="2581450" y="5035937"/>
                  <a:ext cx="2241396" cy="56274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p:cNvCxnSpPr/>
                <p:nvPr/>
              </p:nvCxnSpPr>
              <p:spPr>
                <a:xfrm flipV="1">
                  <a:off x="3107838" y="4275096"/>
                  <a:ext cx="1715008" cy="44883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p:cNvCxnSpPr/>
                <p:nvPr/>
              </p:nvCxnSpPr>
              <p:spPr>
                <a:xfrm>
                  <a:off x="3099820" y="5042096"/>
                  <a:ext cx="1723026" cy="16933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3" name="TextBox 42"/>
                <p:cNvSpPr txBox="1"/>
                <p:nvPr/>
              </p:nvSpPr>
              <p:spPr>
                <a:xfrm>
                  <a:off x="518590" y="5860405"/>
                  <a:ext cx="1609986" cy="224872"/>
                </a:xfrm>
                <a:prstGeom prst="rect">
                  <a:avLst/>
                </a:prstGeom>
                <a:noFill/>
              </p:spPr>
              <p:txBody>
                <a:bodyPr wrap="square" rtlCol="0">
                  <a:spAutoFit/>
                </a:bodyPr>
                <a:lstStyle/>
                <a:p>
                  <a:pPr algn="ctr"/>
                  <a:r>
                    <a:rPr lang="en-US" sz="1600" kern="1200" dirty="0">
                      <a:latin typeface="Droid Sans" charset="0"/>
                      <a:ea typeface="Droid Sans" charset="0"/>
                      <a:cs typeface="Droid Sans" charset="0"/>
                    </a:rPr>
                    <a:t>20 </a:t>
                  </a:r>
                  <a:r>
                    <a:rPr lang="en-US" sz="1600" kern="1200" dirty="0" err="1">
                      <a:latin typeface="Droid Sans" charset="0"/>
                      <a:ea typeface="Droid Sans" charset="0"/>
                      <a:cs typeface="Droid Sans" charset="0"/>
                    </a:rPr>
                    <a:t>Gigapixel</a:t>
                  </a:r>
                  <a:r>
                    <a:rPr lang="en-US" sz="1600" kern="1200" dirty="0">
                      <a:latin typeface="Droid Sans" charset="0"/>
                      <a:ea typeface="Droid Sans" charset="0"/>
                      <a:cs typeface="Droid Sans" charset="0"/>
                    </a:rPr>
                    <a:t> images</a:t>
                  </a:r>
                </a:p>
              </p:txBody>
            </p:sp>
          </p:grpSp>
        </p:grpSp>
      </p:gr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588"/>
            <a:ext cx="6104339" cy="3658639"/>
          </a:xfrm>
          <a:prstGeom prst="rect">
            <a:avLst/>
          </a:prstGeom>
        </p:spPr>
      </p:pic>
      <p:sp>
        <p:nvSpPr>
          <p:cNvPr id="45" name="Rectangle 44"/>
          <p:cNvSpPr/>
          <p:nvPr/>
        </p:nvSpPr>
        <p:spPr>
          <a:xfrm>
            <a:off x="253220" y="6211669"/>
            <a:ext cx="5379878" cy="646331"/>
          </a:xfrm>
          <a:prstGeom prst="rect">
            <a:avLst/>
          </a:prstGeom>
          <a:solidFill>
            <a:srgbClr val="FFFFFF">
              <a:alpha val="50196"/>
            </a:srgbClr>
          </a:solidFill>
        </p:spPr>
        <p:txBody>
          <a:bodyPr wrap="square">
            <a:spAutoFit/>
          </a:bodyPr>
          <a:lstStyle/>
          <a:p>
            <a:pPr marL="360000">
              <a:spcBef>
                <a:spcPts val="3000"/>
              </a:spcBef>
              <a:spcAft>
                <a:spcPts val="3000"/>
              </a:spcAft>
            </a:pPr>
            <a:r>
              <a:rPr lang="en-US" b="1" kern="1200" dirty="0">
                <a:latin typeface="Droid Sans" charset="0"/>
                <a:ea typeface="Droid Sans" charset="0"/>
                <a:cs typeface="Droid Sans" charset="0"/>
              </a:rPr>
              <a:t>Detecting Cancer Metastases on </a:t>
            </a:r>
            <a:r>
              <a:rPr lang="en-US" b="1" kern="1200" dirty="0" err="1">
                <a:latin typeface="Droid Sans" charset="0"/>
                <a:ea typeface="Droid Sans" charset="0"/>
                <a:cs typeface="Droid Sans" charset="0"/>
              </a:rPr>
              <a:t>Gigapixel</a:t>
            </a:r>
            <a:r>
              <a:rPr lang="en-US" b="1" kern="1200" dirty="0">
                <a:latin typeface="Droid Sans" charset="0"/>
                <a:ea typeface="Droid Sans" charset="0"/>
                <a:cs typeface="Droid Sans" charset="0"/>
              </a:rPr>
              <a:t> Pathology Images</a:t>
            </a:r>
            <a:r>
              <a:rPr lang="tr-TR" b="1" kern="1200" dirty="0">
                <a:latin typeface="Droid Sans" charset="0"/>
                <a:ea typeface="Droid Sans" charset="0"/>
                <a:cs typeface="Droid Sans" charset="0"/>
              </a:rPr>
              <a:t>, </a:t>
            </a:r>
            <a:r>
              <a:rPr lang="en-US" kern="1200" dirty="0">
                <a:latin typeface="Droid Sans" charset="0"/>
                <a:ea typeface="Droid Sans" charset="0"/>
                <a:cs typeface="Droid Sans" charset="0"/>
              </a:rPr>
              <a:t>Yun Liu et al. 2017</a:t>
            </a:r>
          </a:p>
        </p:txBody>
      </p:sp>
      <p:sp>
        <p:nvSpPr>
          <p:cNvPr id="46" name="Rectangle 45"/>
          <p:cNvSpPr/>
          <p:nvPr/>
        </p:nvSpPr>
        <p:spPr>
          <a:xfrm>
            <a:off x="6253543" y="5842337"/>
            <a:ext cx="2498623" cy="1015663"/>
          </a:xfrm>
          <a:prstGeom prst="rect">
            <a:avLst/>
          </a:prstGeom>
          <a:noFill/>
        </p:spPr>
        <p:txBody>
          <a:bodyPr wrap="square">
            <a:spAutoFit/>
          </a:bodyPr>
          <a:lstStyle/>
          <a:p>
            <a:r>
              <a:rPr lang="en-US" sz="1200" kern="1200" dirty="0">
                <a:latin typeface="Droid Sans" charset="0"/>
                <a:ea typeface="Droid Sans" charset="0"/>
                <a:cs typeface="Droid Sans" charset="0"/>
              </a:rPr>
              <a:t>We showed that it is possible to train a model that either matched or exceeded the performance of a pathologist who had unlimited time to examine the slides.”</a:t>
            </a:r>
          </a:p>
        </p:txBody>
      </p:sp>
      <p:sp>
        <p:nvSpPr>
          <p:cNvPr id="48" name="Rectangle 47"/>
          <p:cNvSpPr/>
          <p:nvPr/>
        </p:nvSpPr>
        <p:spPr>
          <a:xfrm>
            <a:off x="6104338" y="3841972"/>
            <a:ext cx="2919466" cy="1754327"/>
          </a:xfrm>
          <a:prstGeom prst="rect">
            <a:avLst/>
          </a:prstGeom>
          <a:noFill/>
          <a:effectLst/>
        </p:spPr>
        <p:txBody>
          <a:bodyPr wrap="square">
            <a:spAutoFit/>
          </a:bodyPr>
          <a:lstStyle/>
          <a:p>
            <a:pPr marL="108000">
              <a:spcBef>
                <a:spcPts val="1600"/>
              </a:spcBef>
              <a:spcAft>
                <a:spcPts val="1600"/>
              </a:spcAft>
            </a:pPr>
            <a:r>
              <a:rPr lang="en-US" sz="1200" kern="1200" dirty="0">
                <a:latin typeface="Droid Sans" charset="0"/>
                <a:ea typeface="Droid Sans" charset="0"/>
                <a:cs typeface="Droid Sans" charset="0"/>
              </a:rPr>
              <a:t> We obtain AUC of 0.925 for whole slide image  classification and a score of 0.7051 for tumor   localization. Combining our deep learning </a:t>
            </a:r>
            <a:br>
              <a:rPr lang="en-US" sz="1200" kern="1200" dirty="0">
                <a:latin typeface="Droid Sans" charset="0"/>
                <a:ea typeface="Droid Sans" charset="0"/>
                <a:cs typeface="Droid Sans" charset="0"/>
              </a:rPr>
            </a:br>
            <a:r>
              <a:rPr lang="en-US" sz="1200" kern="1200" dirty="0">
                <a:latin typeface="Droid Sans" charset="0"/>
                <a:ea typeface="Droid Sans" charset="0"/>
                <a:cs typeface="Droid Sans" charset="0"/>
              </a:rPr>
              <a:t> system’s predictions with the human </a:t>
            </a:r>
            <a:br>
              <a:rPr lang="en-US" sz="1200" kern="1200" dirty="0">
                <a:latin typeface="Droid Sans" charset="0"/>
                <a:ea typeface="Droid Sans" charset="0"/>
                <a:cs typeface="Droid Sans" charset="0"/>
              </a:rPr>
            </a:br>
            <a:r>
              <a:rPr lang="en-US" sz="1200" kern="1200" dirty="0">
                <a:latin typeface="Droid Sans" charset="0"/>
                <a:ea typeface="Droid Sans" charset="0"/>
                <a:cs typeface="Droid Sans" charset="0"/>
              </a:rPr>
              <a:t> pathologist’s diagnoses increased his AUC to  0.995, representing an approximately 85%   reduction in human error rate.</a:t>
            </a:r>
            <a:endParaRPr lang="en-US" sz="1200" kern="1200" dirty="0">
              <a:effectLst/>
              <a:latin typeface="Droid Sans" charset="0"/>
              <a:ea typeface="Droid Sans" charset="0"/>
              <a:cs typeface="Droid Sans" charset="0"/>
            </a:endParaRPr>
          </a:p>
        </p:txBody>
      </p:sp>
    </p:spTree>
    <p:extLst>
      <p:ext uri="{BB962C8B-B14F-4D97-AF65-F5344CB8AC3E}">
        <p14:creationId xmlns:p14="http://schemas.microsoft.com/office/powerpoint/2010/main" val="3068617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50087"/>
            <a:ext cx="5468365" cy="3100226"/>
          </a:xfrm>
          <a:prstGeom prst="rect">
            <a:avLst/>
          </a:prstGeom>
        </p:spPr>
      </p:pic>
      <p:pic>
        <p:nvPicPr>
          <p:cNvPr id="5" name="Picture 4" descr="https://www.smarthealth.nl/wp-content/uploads/2015/08/Skinvision_Inge_web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365" y="798771"/>
            <a:ext cx="3886304" cy="183775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SkinVi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0031" y="103752"/>
            <a:ext cx="2102006" cy="69501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7"/>
          <a:stretch>
            <a:fillRect/>
          </a:stretch>
        </p:blipFill>
        <p:spPr>
          <a:xfrm>
            <a:off x="5468365" y="2714864"/>
            <a:ext cx="3675635" cy="988730"/>
          </a:xfrm>
          <a:prstGeom prst="rect">
            <a:avLst/>
          </a:prstGeom>
        </p:spPr>
      </p:pic>
      <p:pic>
        <p:nvPicPr>
          <p:cNvPr id="10" name="skincanc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3150313"/>
            <a:ext cx="5468365" cy="3075954"/>
          </a:xfrm>
          <a:prstGeom prst="rect">
            <a:avLst/>
          </a:prstGeom>
        </p:spPr>
      </p:pic>
      <p:sp>
        <p:nvSpPr>
          <p:cNvPr id="11" name="Rectangle 10"/>
          <p:cNvSpPr/>
          <p:nvPr/>
        </p:nvSpPr>
        <p:spPr>
          <a:xfrm>
            <a:off x="5468365" y="3917580"/>
            <a:ext cx="8640373" cy="1169551"/>
          </a:xfrm>
          <a:prstGeom prst="rect">
            <a:avLst/>
          </a:prstGeom>
          <a:solidFill>
            <a:srgbClr val="FFFFFF">
              <a:alpha val="50196"/>
            </a:srgbClr>
          </a:solidFill>
        </p:spPr>
        <p:txBody>
          <a:bodyPr wrap="square">
            <a:spAutoFit/>
          </a:bodyPr>
          <a:lstStyle/>
          <a:p>
            <a:endParaRPr lang="en-US" sz="1400" b="1" kern="1200" dirty="0">
              <a:latin typeface="Droid Sans" charset="0"/>
              <a:ea typeface="Droid Sans" charset="0"/>
              <a:cs typeface="Droid Sans" charset="0"/>
            </a:endParaRPr>
          </a:p>
          <a:p>
            <a:r>
              <a:rPr lang="en-US" sz="1400" b="1" kern="1200" dirty="0">
                <a:latin typeface="Droid Sans" charset="0"/>
                <a:ea typeface="Droid Sans" charset="0"/>
                <a:cs typeface="Droid Sans" charset="0"/>
              </a:rPr>
              <a:t> Dermatologist-level classification of skin </a:t>
            </a:r>
            <a:br>
              <a:rPr lang="en-US" sz="1400" b="1" kern="1200" dirty="0">
                <a:latin typeface="Droid Sans" charset="0"/>
                <a:ea typeface="Droid Sans" charset="0"/>
                <a:cs typeface="Droid Sans" charset="0"/>
              </a:rPr>
            </a:br>
            <a:r>
              <a:rPr lang="en-US" sz="1400" b="1" kern="1200" dirty="0">
                <a:latin typeface="Droid Sans" charset="0"/>
                <a:ea typeface="Droid Sans" charset="0"/>
                <a:cs typeface="Droid Sans" charset="0"/>
              </a:rPr>
              <a:t> cancer with deep neural networks</a:t>
            </a:r>
            <a:br>
              <a:rPr lang="en-US" sz="1400" b="1" kern="1200" dirty="0">
                <a:latin typeface="Droid Sans" charset="0"/>
                <a:ea typeface="Droid Sans" charset="0"/>
                <a:cs typeface="Droid Sans" charset="0"/>
              </a:rPr>
            </a:br>
            <a:r>
              <a:rPr lang="en-US" sz="1400" b="1" kern="1200" dirty="0">
                <a:latin typeface="Droid Sans" charset="0"/>
                <a:ea typeface="Droid Sans" charset="0"/>
                <a:cs typeface="Droid Sans" charset="0"/>
              </a:rPr>
              <a:t> </a:t>
            </a:r>
            <a:r>
              <a:rPr lang="en-US" sz="1400" kern="1200" dirty="0">
                <a:latin typeface="Droid Sans" charset="0"/>
                <a:ea typeface="Droid Sans" charset="0"/>
                <a:cs typeface="Droid Sans" charset="0"/>
              </a:rPr>
              <a:t>Andre </a:t>
            </a:r>
            <a:r>
              <a:rPr lang="en-US" sz="1400" kern="1200" dirty="0" err="1">
                <a:latin typeface="Droid Sans" charset="0"/>
                <a:ea typeface="Droid Sans" charset="0"/>
                <a:cs typeface="Droid Sans" charset="0"/>
              </a:rPr>
              <a:t>Esteva</a:t>
            </a:r>
            <a:r>
              <a:rPr lang="en-US" sz="1400" kern="1200" dirty="0">
                <a:latin typeface="Droid Sans" charset="0"/>
                <a:ea typeface="Droid Sans" charset="0"/>
                <a:cs typeface="Droid Sans" charset="0"/>
              </a:rPr>
              <a:t> et al. Nature 542, 2017</a:t>
            </a:r>
            <a:br>
              <a:rPr lang="en-US" sz="1400" kern="1200" dirty="0">
                <a:latin typeface="Droid Sans" charset="0"/>
                <a:ea typeface="Droid Sans" charset="0"/>
                <a:cs typeface="Droid Sans" charset="0"/>
              </a:rPr>
            </a:br>
            <a:endParaRPr lang="en-US" sz="1400" kern="1200" dirty="0">
              <a:latin typeface="Droid Sans" charset="0"/>
              <a:ea typeface="Droid Sans" charset="0"/>
              <a:cs typeface="Droid Sans" charset="0"/>
            </a:endParaRPr>
          </a:p>
        </p:txBody>
      </p:sp>
      <p:sp>
        <p:nvSpPr>
          <p:cNvPr id="12" name="Rectangle 11"/>
          <p:cNvSpPr/>
          <p:nvPr/>
        </p:nvSpPr>
        <p:spPr>
          <a:xfrm>
            <a:off x="5623685" y="4891965"/>
            <a:ext cx="3520315" cy="1754327"/>
          </a:xfrm>
          <a:prstGeom prst="rect">
            <a:avLst/>
          </a:prstGeom>
          <a:noFill/>
        </p:spPr>
        <p:txBody>
          <a:bodyPr wrap="square">
            <a:spAutoFit/>
          </a:bodyPr>
          <a:lstStyle/>
          <a:p>
            <a:r>
              <a:rPr lang="en-US" sz="1200" kern="1200" dirty="0">
                <a:effectLst/>
                <a:ea typeface="Droid Sans" charset="0"/>
                <a:cs typeface="Droid Sans" charset="0"/>
              </a:rPr>
              <a:t>“</a:t>
            </a:r>
            <a:r>
              <a:rPr lang="en-US" sz="1200" kern="1200" dirty="0"/>
              <a:t>We train a CNN using a dataset of 129,450 clinical images—two orders of magnitude larger than previous datasets—consisting of 2,032 different diseases. We test its performance against 21 board-certified dermatologists on biopsy-proven clinical images with two critical binary classification use cases: keratinocyte carcinomas versus benign seborrheic </a:t>
            </a:r>
            <a:r>
              <a:rPr lang="en-US" sz="1200" kern="1200" dirty="0" err="1"/>
              <a:t>keratoses</a:t>
            </a:r>
            <a:r>
              <a:rPr lang="en-US" sz="1200" kern="1200" dirty="0"/>
              <a:t>; and malignant melanomas versus benign nevi.</a:t>
            </a:r>
            <a:r>
              <a:rPr lang="en-US" sz="1200" kern="1200" dirty="0">
                <a:effectLst/>
                <a:ea typeface="Droid Sans" charset="0"/>
                <a:cs typeface="Droid Sans" charset="0"/>
              </a:rPr>
              <a:t>” </a:t>
            </a:r>
            <a:endParaRPr lang="en-US" sz="1200" kern="1200" dirty="0">
              <a:ea typeface="Droid Sans" charset="0"/>
              <a:cs typeface="Droid Sans" charset="0"/>
            </a:endParaRPr>
          </a:p>
        </p:txBody>
      </p:sp>
    </p:spTree>
    <p:extLst>
      <p:ext uri="{BB962C8B-B14F-4D97-AF65-F5344CB8AC3E}">
        <p14:creationId xmlns:p14="http://schemas.microsoft.com/office/powerpoint/2010/main" val="28023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remove" display="0">
                  <p:stCondLst>
                    <p:cond delay="indefinite"/>
                  </p:stCondLst>
                </p:cTn>
                <p:tgtEl>
                  <p:spTgt spid="10"/>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81826" y="3235757"/>
            <a:ext cx="6405710" cy="3601433"/>
          </a:xfrm>
          <a:prstGeom prst="rect">
            <a:avLst/>
          </a:prstGeom>
        </p:spPr>
      </p:pic>
      <p:pic>
        <p:nvPicPr>
          <p:cNvPr id="5" name="Picture 4" descr="An external file that holds a picture, illustration, etc.&#10;Object name is jove-51-267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843" y="0"/>
            <a:ext cx="6456693" cy="332519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020672" y="3251586"/>
            <a:ext cx="3866864" cy="276999"/>
          </a:xfrm>
          <a:prstGeom prst="rect">
            <a:avLst/>
          </a:prstGeom>
          <a:noFill/>
        </p:spPr>
        <p:txBody>
          <a:bodyPr wrap="none" rtlCol="0">
            <a:spAutoFit/>
          </a:bodyPr>
          <a:lstStyle/>
          <a:p>
            <a:r>
              <a:rPr lang="en-US" sz="1200" kern="1200" dirty="0"/>
              <a:t>https://www.ncbi.nlm.nih.gov/pmc/articles/PMC3197108/</a:t>
            </a:r>
          </a:p>
        </p:txBody>
      </p:sp>
      <p:sp>
        <p:nvSpPr>
          <p:cNvPr id="7" name="Content Placeholder 2"/>
          <p:cNvSpPr>
            <a:spLocks noGrp="1"/>
          </p:cNvSpPr>
          <p:nvPr/>
        </p:nvSpPr>
        <p:spPr>
          <a:xfrm>
            <a:off x="-321941" y="6126163"/>
            <a:ext cx="31049774" cy="5710124"/>
          </a:xfrm>
          <a:prstGeom prst="rect">
            <a:avLst/>
          </a:prstGeom>
        </p:spPr>
        <p:txBody>
          <a:bodyPr vert="horz" lIns="91440" tIns="45720" rIns="91440" bIns="45720" rtlCol="0">
            <a:normAutofit/>
          </a:bodyPr>
          <a:lstStyle>
            <a:lvl1pPr marL="299992" indent="-299992" algn="l" defTabSz="1199967" rtl="0" eaLnBrk="1" latinLnBrk="0" hangingPunct="1">
              <a:lnSpc>
                <a:spcPct val="90000"/>
              </a:lnSpc>
              <a:spcBef>
                <a:spcPts val="1312"/>
              </a:spcBef>
              <a:buFont typeface="Arial" panose="020B0604020202020204" pitchFamily="34" charset="0"/>
              <a:buChar char="•"/>
              <a:defRPr sz="3674" kern="1200">
                <a:solidFill>
                  <a:schemeClr val="tx1"/>
                </a:solidFill>
                <a:latin typeface="+mn-lt"/>
                <a:ea typeface="+mn-ea"/>
                <a:cs typeface="+mn-cs"/>
              </a:defRPr>
            </a:lvl1pPr>
            <a:lvl2pPr marL="899975" indent="-299992" algn="l" defTabSz="1199967" rtl="0" eaLnBrk="1" latinLnBrk="0" hangingPunct="1">
              <a:lnSpc>
                <a:spcPct val="90000"/>
              </a:lnSpc>
              <a:spcBef>
                <a:spcPts val="656"/>
              </a:spcBef>
              <a:buFont typeface="Arial" panose="020B0604020202020204" pitchFamily="34" charset="0"/>
              <a:buChar char="•"/>
              <a:defRPr sz="3150" kern="1200">
                <a:solidFill>
                  <a:schemeClr val="tx1"/>
                </a:solidFill>
                <a:latin typeface="+mn-lt"/>
                <a:ea typeface="+mn-ea"/>
                <a:cs typeface="+mn-cs"/>
              </a:defRPr>
            </a:lvl2pPr>
            <a:lvl3pPr marL="1499959" indent="-299992" algn="l" defTabSz="1199967" rtl="0" eaLnBrk="1" latinLnBrk="0" hangingPunct="1">
              <a:lnSpc>
                <a:spcPct val="90000"/>
              </a:lnSpc>
              <a:spcBef>
                <a:spcPts val="656"/>
              </a:spcBef>
              <a:buFont typeface="Arial" panose="020B0604020202020204" pitchFamily="34" charset="0"/>
              <a:buChar char="•"/>
              <a:defRPr sz="2625" kern="1200">
                <a:solidFill>
                  <a:schemeClr val="tx1"/>
                </a:solidFill>
                <a:latin typeface="+mn-lt"/>
                <a:ea typeface="+mn-ea"/>
                <a:cs typeface="+mn-cs"/>
              </a:defRPr>
            </a:lvl3pPr>
            <a:lvl4pPr marL="2099942" indent="-299992" algn="l" defTabSz="1199967"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4pPr>
            <a:lvl5pPr marL="2699926" indent="-299992" algn="l" defTabSz="1199967"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5pPr>
            <a:lvl6pPr marL="3299910" indent="-299992" algn="l" defTabSz="1199967"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6pPr>
            <a:lvl7pPr marL="3899893" indent="-299992" algn="l" defTabSz="1199967"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7pPr>
            <a:lvl8pPr marL="4499877" indent="-299992" algn="l" defTabSz="1199967"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8pPr>
            <a:lvl9pPr marL="5099860" indent="-299992" algn="l" defTabSz="1199967"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9pPr>
          </a:lstStyle>
          <a:p>
            <a:r>
              <a:rPr lang="en-US" sz="1200" kern="1200" dirty="0"/>
              <a:t>Artificial Intelligence and Google’s Radar Technologies to Noninvasively Measure Glucose Levels</a:t>
            </a:r>
            <a:endParaRPr lang="tr-TR" sz="1200" kern="1200" dirty="0"/>
          </a:p>
          <a:p>
            <a:r>
              <a:rPr lang="en-US" sz="1200" kern="1200" dirty="0"/>
              <a:t>https://www.wearable-technologies.com/2018/09/artificial-intelligence-and-googles-radar-technologies-to-noninvasively-measure-glucose-levels/</a:t>
            </a:r>
          </a:p>
          <a:p>
            <a:endParaRPr lang="en-US" sz="1200" kern="1200" dirty="0"/>
          </a:p>
        </p:txBody>
      </p:sp>
    </p:spTree>
    <p:extLst>
      <p:ext uri="{BB962C8B-B14F-4D97-AF65-F5344CB8AC3E}">
        <p14:creationId xmlns:p14="http://schemas.microsoft.com/office/powerpoint/2010/main" val="2944983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n example of a therapy session augmented with humanoid robot NAO [SoftBank Robotics], which was used in the EngageMe study. Tracking of limbs/faces was performed using the CMU Perceptual Lab's OpenPose ut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7709"/>
            <a:ext cx="5430436" cy="362029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3"/>
          <a:stretch>
            <a:fillRect/>
          </a:stretch>
        </p:blipFill>
        <p:spPr>
          <a:xfrm>
            <a:off x="3375771" y="17254"/>
            <a:ext cx="5764840" cy="3667775"/>
          </a:xfrm>
          <a:prstGeom prst="rect">
            <a:avLst/>
          </a:prstGeom>
        </p:spPr>
      </p:pic>
      <p:sp>
        <p:nvSpPr>
          <p:cNvPr id="5" name="TextBox 4"/>
          <p:cNvSpPr txBox="1"/>
          <p:nvPr/>
        </p:nvSpPr>
        <p:spPr>
          <a:xfrm>
            <a:off x="6671319" y="2371889"/>
            <a:ext cx="2472681" cy="1631216"/>
          </a:xfrm>
          <a:prstGeom prst="rect">
            <a:avLst/>
          </a:prstGeom>
          <a:noFill/>
        </p:spPr>
        <p:txBody>
          <a:bodyPr wrap="square" rtlCol="0">
            <a:spAutoFit/>
          </a:bodyPr>
          <a:lstStyle/>
          <a:p>
            <a:r>
              <a:rPr lang="en-US" sz="2000" b="1" kern="1200" dirty="0"/>
              <a:t>With activity analysis </a:t>
            </a:r>
            <a:r>
              <a:rPr lang="tr-TR" sz="2000" b="1" kern="1200" dirty="0"/>
              <a:t>Parkinson </a:t>
            </a:r>
            <a:r>
              <a:rPr lang="en-US" sz="2000" b="1" kern="1200" dirty="0"/>
              <a:t>diagnosis can be done in 3 minutes instead of 30 minutes</a:t>
            </a:r>
            <a:endParaRPr lang="tr-TR" sz="2000" b="1" kern="1200" dirty="0"/>
          </a:p>
        </p:txBody>
      </p:sp>
      <p:sp>
        <p:nvSpPr>
          <p:cNvPr id="7" name="TextBox 6"/>
          <p:cNvSpPr txBox="1"/>
          <p:nvPr/>
        </p:nvSpPr>
        <p:spPr>
          <a:xfrm>
            <a:off x="5427047" y="4055578"/>
            <a:ext cx="3713564" cy="2585323"/>
          </a:xfrm>
          <a:prstGeom prst="rect">
            <a:avLst/>
          </a:prstGeom>
          <a:noFill/>
        </p:spPr>
        <p:txBody>
          <a:bodyPr wrap="square" rtlCol="0">
            <a:spAutoFit/>
          </a:bodyPr>
          <a:lstStyle/>
          <a:p>
            <a:r>
              <a:rPr lang="en-US" kern="1200" dirty="0"/>
              <a:t>An example of a therapy session augmented with humanoid robot NAO [</a:t>
            </a:r>
            <a:r>
              <a:rPr lang="en-US" kern="1200" dirty="0" err="1"/>
              <a:t>SoftBank</a:t>
            </a:r>
            <a:r>
              <a:rPr lang="en-US" kern="1200" dirty="0"/>
              <a:t> Robotics], which was used in the </a:t>
            </a:r>
            <a:r>
              <a:rPr lang="en-US" kern="1200" dirty="0" err="1"/>
              <a:t>EngageMe</a:t>
            </a:r>
            <a:r>
              <a:rPr lang="en-US" kern="1200" dirty="0"/>
              <a:t> study. Tracking of limbs/faces was performed using the CMU Perceptual Lab's </a:t>
            </a:r>
            <a:r>
              <a:rPr lang="en-US" kern="1200" dirty="0" err="1"/>
              <a:t>OpenPose</a:t>
            </a:r>
            <a:r>
              <a:rPr lang="en-US" kern="1200" dirty="0"/>
              <a:t> utility.</a:t>
            </a:r>
          </a:p>
          <a:p>
            <a:r>
              <a:rPr lang="en-US" kern="1200" dirty="0"/>
              <a:t>Image: MIT Media Lab</a:t>
            </a:r>
          </a:p>
          <a:p>
            <a:endParaRPr lang="en-US" kern="1200" dirty="0"/>
          </a:p>
        </p:txBody>
      </p:sp>
      <p:sp>
        <p:nvSpPr>
          <p:cNvPr id="8" name="TextBox 7"/>
          <p:cNvSpPr txBox="1"/>
          <p:nvPr/>
        </p:nvSpPr>
        <p:spPr>
          <a:xfrm>
            <a:off x="5430436" y="6411724"/>
            <a:ext cx="3577141" cy="400110"/>
          </a:xfrm>
          <a:prstGeom prst="rect">
            <a:avLst/>
          </a:prstGeom>
          <a:noFill/>
        </p:spPr>
        <p:txBody>
          <a:bodyPr wrap="square" rtlCol="0">
            <a:spAutoFit/>
          </a:bodyPr>
          <a:lstStyle/>
          <a:p>
            <a:r>
              <a:rPr lang="en-US" sz="1000" kern="1200" dirty="0"/>
              <a:t>http://news.mit.edu/2018/personalized-deep-learning-equips-robots-autism-therapy-0627</a:t>
            </a:r>
          </a:p>
        </p:txBody>
      </p:sp>
    </p:spTree>
    <p:extLst>
      <p:ext uri="{BB962C8B-B14F-4D97-AF65-F5344CB8AC3E}">
        <p14:creationId xmlns:p14="http://schemas.microsoft.com/office/powerpoint/2010/main" val="984869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ffectiva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70715" cy="295160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affectiva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13375"/>
            <a:ext cx="5051176" cy="254462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5335659" y="-597606"/>
            <a:ext cx="4032518" cy="6048778"/>
          </a:xfrm>
          <a:prstGeom prst="rect">
            <a:avLst/>
          </a:prstGeom>
        </p:spPr>
      </p:pic>
      <p:pic>
        <p:nvPicPr>
          <p:cNvPr id="8" name="Picture 7"/>
          <p:cNvPicPr>
            <a:picLocks noChangeAspect="1"/>
          </p:cNvPicPr>
          <p:nvPr/>
        </p:nvPicPr>
        <p:blipFill>
          <a:blip r:embed="rId5"/>
          <a:stretch>
            <a:fillRect/>
          </a:stretch>
        </p:blipFill>
        <p:spPr>
          <a:xfrm>
            <a:off x="0" y="2951601"/>
            <a:ext cx="5051176" cy="1670774"/>
          </a:xfrm>
          <a:prstGeom prst="rect">
            <a:avLst/>
          </a:prstGeom>
        </p:spPr>
      </p:pic>
      <p:sp>
        <p:nvSpPr>
          <p:cNvPr id="9" name="TextBox 8"/>
          <p:cNvSpPr txBox="1"/>
          <p:nvPr/>
        </p:nvSpPr>
        <p:spPr>
          <a:xfrm>
            <a:off x="5404674" y="5501865"/>
            <a:ext cx="3299638" cy="738664"/>
          </a:xfrm>
          <a:prstGeom prst="rect">
            <a:avLst/>
          </a:prstGeom>
          <a:noFill/>
        </p:spPr>
        <p:txBody>
          <a:bodyPr wrap="square" rtlCol="0">
            <a:spAutoFit/>
          </a:bodyPr>
          <a:lstStyle/>
          <a:p>
            <a:r>
              <a:rPr lang="en-US" sz="1400" kern="1200" dirty="0"/>
              <a:t>Detection and Computational Analysis of Psychological Signals (DCAPS)</a:t>
            </a:r>
          </a:p>
          <a:p>
            <a:endParaRPr lang="en-US" sz="1400" kern="1200" dirty="0"/>
          </a:p>
        </p:txBody>
      </p:sp>
      <p:sp>
        <p:nvSpPr>
          <p:cNvPr id="10" name="Rectangle 9"/>
          <p:cNvSpPr/>
          <p:nvPr/>
        </p:nvSpPr>
        <p:spPr>
          <a:xfrm>
            <a:off x="5404674" y="6147860"/>
            <a:ext cx="3198311" cy="307777"/>
          </a:xfrm>
          <a:prstGeom prst="rect">
            <a:avLst/>
          </a:prstGeom>
        </p:spPr>
        <p:txBody>
          <a:bodyPr wrap="none">
            <a:spAutoFit/>
          </a:bodyPr>
          <a:lstStyle/>
          <a:p>
            <a:r>
              <a:rPr lang="en-US" sz="1400" kern="1200" dirty="0"/>
              <a:t>http://medvr.ict.usc.edu/projects/dcaps/</a:t>
            </a:r>
          </a:p>
        </p:txBody>
      </p:sp>
    </p:spTree>
    <p:extLst>
      <p:ext uri="{BB962C8B-B14F-4D97-AF65-F5344CB8AC3E}">
        <p14:creationId xmlns:p14="http://schemas.microsoft.com/office/powerpoint/2010/main" val="1028251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7031216" cy="3632363"/>
          </a:xfrm>
          <a:prstGeom prst="rect">
            <a:avLst/>
          </a:prstGeom>
        </p:spPr>
      </p:pic>
      <p:sp>
        <p:nvSpPr>
          <p:cNvPr id="5" name="TextBox 4"/>
          <p:cNvSpPr txBox="1"/>
          <p:nvPr/>
        </p:nvSpPr>
        <p:spPr>
          <a:xfrm>
            <a:off x="3269481" y="3207821"/>
            <a:ext cx="3761735" cy="369332"/>
          </a:xfrm>
          <a:prstGeom prst="rect">
            <a:avLst/>
          </a:prstGeom>
          <a:solidFill>
            <a:schemeClr val="bg2"/>
          </a:solidFill>
        </p:spPr>
        <p:txBody>
          <a:bodyPr wrap="none" rtlCol="0">
            <a:spAutoFit/>
          </a:bodyPr>
          <a:lstStyle/>
          <a:p>
            <a:r>
              <a:rPr lang="en-US" kern="1200" dirty="0"/>
              <a:t>http://www.brain-power.com/autism/</a:t>
            </a:r>
          </a:p>
        </p:txBody>
      </p:sp>
      <p:grpSp>
        <p:nvGrpSpPr>
          <p:cNvPr id="6" name="Group 5"/>
          <p:cNvGrpSpPr/>
          <p:nvPr/>
        </p:nvGrpSpPr>
        <p:grpSpPr>
          <a:xfrm>
            <a:off x="1591816" y="3577153"/>
            <a:ext cx="7566693" cy="3280847"/>
            <a:chOff x="20843875" y="108850"/>
            <a:chExt cx="12188825" cy="8421184"/>
          </a:xfrm>
        </p:grpSpPr>
        <p:pic>
          <p:nvPicPr>
            <p:cNvPr id="7" name="Picture 6" descr="otsÄ±mo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3875" y="4365620"/>
              <a:ext cx="12188825" cy="416441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4"/>
            <a:stretch>
              <a:fillRect/>
            </a:stretch>
          </p:blipFill>
          <p:spPr>
            <a:xfrm>
              <a:off x="27973303" y="108850"/>
              <a:ext cx="4600575" cy="4219575"/>
            </a:xfrm>
            <a:prstGeom prst="rect">
              <a:avLst/>
            </a:prstGeom>
          </p:spPr>
        </p:pic>
        <p:pic>
          <p:nvPicPr>
            <p:cNvPr id="9" name="Picture 8"/>
            <p:cNvPicPr>
              <a:picLocks noChangeAspect="1"/>
            </p:cNvPicPr>
            <p:nvPr/>
          </p:nvPicPr>
          <p:blipFill>
            <a:blip r:embed="rId5"/>
            <a:stretch>
              <a:fillRect/>
            </a:stretch>
          </p:blipFill>
          <p:spPr>
            <a:xfrm>
              <a:off x="20843875" y="3236048"/>
              <a:ext cx="5067300" cy="952500"/>
            </a:xfrm>
            <a:prstGeom prst="rect">
              <a:avLst/>
            </a:prstGeom>
          </p:spPr>
        </p:pic>
        <p:pic>
          <p:nvPicPr>
            <p:cNvPr id="10" name="Picture 9"/>
            <p:cNvPicPr>
              <a:picLocks noChangeAspect="1"/>
            </p:cNvPicPr>
            <p:nvPr/>
          </p:nvPicPr>
          <p:blipFill>
            <a:blip r:embed="rId6"/>
            <a:stretch>
              <a:fillRect/>
            </a:stretch>
          </p:blipFill>
          <p:spPr>
            <a:xfrm>
              <a:off x="20843875" y="1125551"/>
              <a:ext cx="5067300" cy="1940052"/>
            </a:xfrm>
            <a:prstGeom prst="rect">
              <a:avLst/>
            </a:prstGeom>
          </p:spPr>
        </p:pic>
      </p:grpSp>
    </p:spTree>
    <p:extLst>
      <p:ext uri="{BB962C8B-B14F-4D97-AF65-F5344CB8AC3E}">
        <p14:creationId xmlns:p14="http://schemas.microsoft.com/office/powerpoint/2010/main" val="2355913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7162" y="66675"/>
            <a:ext cx="8829675" cy="6724650"/>
          </a:xfrm>
          <a:prstGeom prst="rect">
            <a:avLst/>
          </a:prstGeom>
        </p:spPr>
      </p:pic>
    </p:spTree>
    <p:extLst>
      <p:ext uri="{BB962C8B-B14F-4D97-AF65-F5344CB8AC3E}">
        <p14:creationId xmlns:p14="http://schemas.microsoft.com/office/powerpoint/2010/main" val="2139331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050" y="100012"/>
            <a:ext cx="9105900" cy="6657975"/>
          </a:xfrm>
          <a:prstGeom prst="rect">
            <a:avLst/>
          </a:prstGeom>
        </p:spPr>
      </p:pic>
    </p:spTree>
    <p:extLst>
      <p:ext uri="{BB962C8B-B14F-4D97-AF65-F5344CB8AC3E}">
        <p14:creationId xmlns:p14="http://schemas.microsoft.com/office/powerpoint/2010/main" val="3304048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Characteristics of AI tasks</a:t>
            </a:r>
            <a:br>
              <a:rPr lang="en-US" dirty="0"/>
            </a:br>
            <a:endParaRPr lang="en-US" dirty="0"/>
          </a:p>
        </p:txBody>
      </p:sp>
      <p:sp>
        <p:nvSpPr>
          <p:cNvPr id="3" name="Content Placeholder 2"/>
          <p:cNvSpPr>
            <a:spLocks noGrp="1"/>
          </p:cNvSpPr>
          <p:nvPr>
            <p:ph idx="1"/>
          </p:nvPr>
        </p:nvSpPr>
        <p:spPr/>
        <p:txBody>
          <a:bodyPr/>
          <a:lstStyle/>
          <a:p>
            <a:r>
              <a:rPr lang="en-US" dirty="0"/>
              <a:t>High societal impact (aﬀect billions of people)</a:t>
            </a:r>
            <a:br>
              <a:rPr lang="en-US" dirty="0"/>
            </a:br>
            <a:r>
              <a:rPr lang="en-US" dirty="0"/>
              <a:t>Diverse (language, games, robotics)</a:t>
            </a:r>
            <a:br>
              <a:rPr lang="en-US" dirty="0"/>
            </a:br>
            <a:r>
              <a:rPr lang="en-US" dirty="0"/>
              <a:t>Complex (really hard)</a:t>
            </a:r>
            <a:br>
              <a:rPr lang="en-US" dirty="0"/>
            </a:br>
            <a:endParaRPr lang="en-US" dirty="0"/>
          </a:p>
        </p:txBody>
      </p:sp>
    </p:spTree>
    <p:extLst>
      <p:ext uri="{BB962C8B-B14F-4D97-AF65-F5344CB8AC3E}">
        <p14:creationId xmlns:p14="http://schemas.microsoft.com/office/powerpoint/2010/main" val="3044642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22" y="304800"/>
            <a:ext cx="9045677" cy="838200"/>
          </a:xfrm>
        </p:spPr>
        <p:txBody>
          <a:bodyPr>
            <a:normAutofit fontScale="90000"/>
          </a:bodyPr>
          <a:lstStyle/>
          <a:p>
            <a:r>
              <a:rPr lang="en-US" dirty="0"/>
              <a:t>What accounts for recent successes in AI?</a:t>
            </a:r>
          </a:p>
        </p:txBody>
      </p:sp>
      <p:sp>
        <p:nvSpPr>
          <p:cNvPr id="3" name="Content Placeholder 2"/>
          <p:cNvSpPr>
            <a:spLocks noGrp="1"/>
          </p:cNvSpPr>
          <p:nvPr>
            <p:ph idx="1"/>
          </p:nvPr>
        </p:nvSpPr>
        <p:spPr/>
        <p:txBody>
          <a:bodyPr>
            <a:normAutofit fontScale="92500" lnSpcReduction="10000"/>
          </a:bodyPr>
          <a:lstStyle/>
          <a:p>
            <a:pPr>
              <a:buFont typeface="Arial" pitchFamily="34" charset="0"/>
              <a:buChar char="•"/>
            </a:pPr>
            <a:r>
              <a:rPr lang="en-US" dirty="0"/>
              <a:t>Faster computers</a:t>
            </a:r>
          </a:p>
          <a:p>
            <a:pPr lvl="1">
              <a:buFont typeface="Arial" pitchFamily="34" charset="0"/>
              <a:buChar char="•"/>
            </a:pPr>
            <a:r>
              <a:rPr lang="en-US" dirty="0"/>
              <a:t>The IBM 704 vacuum tube machine that played chess in 1958 could do about</a:t>
            </a:r>
            <a:r>
              <a:rPr lang="en-US" b="1" dirty="0"/>
              <a:t> 50,000 calculations per second</a:t>
            </a:r>
          </a:p>
          <a:p>
            <a:pPr lvl="1">
              <a:buFont typeface="Arial" pitchFamily="34" charset="0"/>
              <a:buChar char="•"/>
            </a:pPr>
            <a:r>
              <a:rPr lang="en-US" dirty="0"/>
              <a:t>Deep Blue could do </a:t>
            </a:r>
            <a:r>
              <a:rPr lang="en-US" b="1" dirty="0"/>
              <a:t>50 billion calculations per second</a:t>
            </a:r>
            <a:r>
              <a:rPr lang="en-US" dirty="0"/>
              <a:t> </a:t>
            </a:r>
            <a:br>
              <a:rPr lang="en-US" dirty="0"/>
            </a:br>
            <a:r>
              <a:rPr lang="en-US" dirty="0"/>
              <a:t>– a million times faster!</a:t>
            </a:r>
          </a:p>
          <a:p>
            <a:pPr>
              <a:buFont typeface="Arial" pitchFamily="34" charset="0"/>
              <a:buChar char="•"/>
            </a:pPr>
            <a:r>
              <a:rPr lang="en-US" dirty="0"/>
              <a:t>Dominance of statistical approaches, machine learning</a:t>
            </a:r>
          </a:p>
          <a:p>
            <a:pPr>
              <a:buFont typeface="Arial" pitchFamily="34" charset="0"/>
              <a:buChar char="•"/>
            </a:pPr>
            <a:r>
              <a:rPr lang="en-US" dirty="0"/>
              <a:t>Big data</a:t>
            </a:r>
          </a:p>
          <a:p>
            <a:pPr>
              <a:buFont typeface="Arial" pitchFamily="34" charset="0"/>
              <a:buChar char="•"/>
            </a:pPr>
            <a:r>
              <a:rPr lang="en-US" dirty="0"/>
              <a:t>Crowdsourcing</a:t>
            </a:r>
          </a:p>
        </p:txBody>
      </p:sp>
    </p:spTree>
    <p:extLst>
      <p:ext uri="{BB962C8B-B14F-4D97-AF65-F5344CB8AC3E}">
        <p14:creationId xmlns:p14="http://schemas.microsoft.com/office/powerpoint/2010/main" val="8336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CEAA-E97F-63D1-9474-81A37C3E8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F31CE8-57AB-8F70-3823-8B6B8FF9B08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125B100-58BB-4D7D-0BAE-04F9DF8B3D79}"/>
              </a:ext>
            </a:extLst>
          </p:cNvPr>
          <p:cNvPicPr>
            <a:picLocks noChangeAspect="1"/>
          </p:cNvPicPr>
          <p:nvPr/>
        </p:nvPicPr>
        <p:blipFill>
          <a:blip r:embed="rId2"/>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2302664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66"/>
        <p:cNvGrpSpPr/>
        <p:nvPr/>
      </p:nvGrpSpPr>
      <p:grpSpPr>
        <a:xfrm>
          <a:off x="0" y="0"/>
          <a:ext cx="0" cy="0"/>
          <a:chOff x="0" y="0"/>
          <a:chExt cx="0" cy="0"/>
        </a:xfrm>
      </p:grpSpPr>
      <p:grpSp>
        <p:nvGrpSpPr>
          <p:cNvPr id="69" name="Google Shape;69;p9"/>
          <p:cNvGrpSpPr/>
          <p:nvPr/>
        </p:nvGrpSpPr>
        <p:grpSpPr>
          <a:xfrm>
            <a:off x="1810163" y="1516675"/>
            <a:ext cx="5532026" cy="3111750"/>
            <a:chOff x="3483550" y="1102175"/>
            <a:chExt cx="5532026" cy="3111750"/>
          </a:xfrm>
        </p:grpSpPr>
        <p:pic>
          <p:nvPicPr>
            <p:cNvPr id="70" name="Google Shape;70;p9"/>
            <p:cNvPicPr preferRelativeResize="0"/>
            <p:nvPr/>
          </p:nvPicPr>
          <p:blipFill>
            <a:blip r:embed="rId3">
              <a:alphaModFix/>
            </a:blip>
            <a:stretch>
              <a:fillRect/>
            </a:stretch>
          </p:blipFill>
          <p:spPr>
            <a:xfrm>
              <a:off x="3483550" y="1102175"/>
              <a:ext cx="5532026" cy="3111750"/>
            </a:xfrm>
            <a:prstGeom prst="rect">
              <a:avLst/>
            </a:prstGeom>
            <a:noFill/>
            <a:ln>
              <a:noFill/>
            </a:ln>
          </p:spPr>
        </p:pic>
        <p:sp>
          <p:nvSpPr>
            <p:cNvPr id="71" name="Google Shape;71;p9"/>
            <p:cNvSpPr/>
            <p:nvPr/>
          </p:nvSpPr>
          <p:spPr>
            <a:xfrm>
              <a:off x="6214125" y="2484400"/>
              <a:ext cx="1628400" cy="1729500"/>
            </a:xfrm>
            <a:prstGeom prst="rect">
              <a:avLst/>
            </a:prstGeom>
            <a:solidFill>
              <a:srgbClr val="F5F5F5"/>
            </a:solidFill>
            <a:ln>
              <a:noFill/>
            </a:ln>
          </p:spPr>
          <p:txBody>
            <a:bodyPr spcFirstLastPara="1" wrap="square" lIns="91425" tIns="91425" rIns="91425" bIns="91425" anchor="ctr" anchorCtr="0">
              <a:noAutofit/>
            </a:bodyPr>
            <a:lstStyle/>
            <a:p>
              <a:endParaRPr/>
            </a:p>
          </p:txBody>
        </p:sp>
        <p:sp>
          <p:nvSpPr>
            <p:cNvPr id="72" name="Google Shape;72;p9"/>
            <p:cNvSpPr/>
            <p:nvPr/>
          </p:nvSpPr>
          <p:spPr>
            <a:xfrm>
              <a:off x="7300800" y="2781300"/>
              <a:ext cx="1704600" cy="945300"/>
            </a:xfrm>
            <a:prstGeom prst="rect">
              <a:avLst/>
            </a:prstGeom>
            <a:solidFill>
              <a:srgbClr val="F5F5F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05643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E8F32-D9E4-5065-209A-82E7C4B945C3}"/>
              </a:ext>
            </a:extLst>
          </p:cNvPr>
          <p:cNvPicPr>
            <a:picLocks noChangeAspect="1"/>
          </p:cNvPicPr>
          <p:nvPr/>
        </p:nvPicPr>
        <p:blipFill>
          <a:blip r:embed="rId2"/>
          <a:stretch>
            <a:fillRect/>
          </a:stretch>
        </p:blipFill>
        <p:spPr>
          <a:xfrm>
            <a:off x="1276350" y="0"/>
            <a:ext cx="6477000" cy="6511391"/>
          </a:xfrm>
          <a:prstGeom prst="rect">
            <a:avLst/>
          </a:prstGeom>
        </p:spPr>
      </p:pic>
      <p:sp>
        <p:nvSpPr>
          <p:cNvPr id="5" name="TextBox 4">
            <a:extLst>
              <a:ext uri="{FF2B5EF4-FFF2-40B4-BE49-F238E27FC236}">
                <a16:creationId xmlns:a16="http://schemas.microsoft.com/office/drawing/2014/main" id="{35EF9373-C24C-A54D-9DF7-08CA86B4B5A2}"/>
              </a:ext>
            </a:extLst>
          </p:cNvPr>
          <p:cNvSpPr txBox="1"/>
          <p:nvPr/>
        </p:nvSpPr>
        <p:spPr>
          <a:xfrm>
            <a:off x="114300" y="6396059"/>
            <a:ext cx="8801100" cy="369332"/>
          </a:xfrm>
          <a:prstGeom prst="rect">
            <a:avLst/>
          </a:prstGeom>
          <a:noFill/>
        </p:spPr>
        <p:txBody>
          <a:bodyPr wrap="square">
            <a:spAutoFit/>
          </a:bodyPr>
          <a:lstStyle/>
          <a:p>
            <a:pPr algn="l"/>
            <a:r>
              <a:rPr lang="en-US" b="1" i="0" dirty="0">
                <a:solidFill>
                  <a:srgbClr val="2A2A2A"/>
                </a:solidFill>
                <a:effectLst/>
                <a:latin typeface="Roboto Condensed" panose="020F0502020204030204" pitchFamily="2" charset="0"/>
              </a:rPr>
              <a:t>https://licensing.visualcapitalist.com/product/the-top-100-most-valuable-brands-in-2024/</a:t>
            </a:r>
          </a:p>
        </p:txBody>
      </p:sp>
    </p:spTree>
    <p:extLst>
      <p:ext uri="{BB962C8B-B14F-4D97-AF65-F5344CB8AC3E}">
        <p14:creationId xmlns:p14="http://schemas.microsoft.com/office/powerpoint/2010/main" val="13708063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nfographic showing the most valuable brands in 2022">
            <a:extLst>
              <a:ext uri="{FF2B5EF4-FFF2-40B4-BE49-F238E27FC236}">
                <a16:creationId xmlns:a16="http://schemas.microsoft.com/office/drawing/2014/main" id="{3E6E77E4-416C-5E47-4E38-2D3BD63D1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89479"/>
            <a:ext cx="6629400" cy="104369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AE528A-655B-D78C-DDF8-53944A00947F}"/>
              </a:ext>
            </a:extLst>
          </p:cNvPr>
          <p:cNvSpPr txBox="1"/>
          <p:nvPr/>
        </p:nvSpPr>
        <p:spPr>
          <a:xfrm>
            <a:off x="-28222" y="0"/>
            <a:ext cx="4572000" cy="646331"/>
          </a:xfrm>
          <a:prstGeom prst="rect">
            <a:avLst/>
          </a:prstGeom>
          <a:noFill/>
        </p:spPr>
        <p:txBody>
          <a:bodyPr wrap="square">
            <a:spAutoFit/>
          </a:bodyPr>
          <a:lstStyle/>
          <a:p>
            <a:r>
              <a:rPr lang="en-US" dirty="0"/>
              <a:t>https://www.visualcapitalist.com/top-100-most-valuable-brands-in-2022/</a:t>
            </a:r>
          </a:p>
        </p:txBody>
      </p:sp>
    </p:spTree>
    <p:extLst>
      <p:ext uri="{BB962C8B-B14F-4D97-AF65-F5344CB8AC3E}">
        <p14:creationId xmlns:p14="http://schemas.microsoft.com/office/powerpoint/2010/main" val="3592663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0900"/>
            <a:ext cx="9144000" cy="5143500"/>
          </a:xfrm>
          <a:prstGeom prst="rect">
            <a:avLst/>
          </a:prstGeom>
        </p:spPr>
      </p:pic>
      <p:sp>
        <p:nvSpPr>
          <p:cNvPr id="4" name="Rectangle 3"/>
          <p:cNvSpPr/>
          <p:nvPr/>
        </p:nvSpPr>
        <p:spPr>
          <a:xfrm>
            <a:off x="990600" y="6172200"/>
            <a:ext cx="7315200" cy="369332"/>
          </a:xfrm>
          <a:prstGeom prst="rect">
            <a:avLst/>
          </a:prstGeom>
        </p:spPr>
        <p:txBody>
          <a:bodyPr wrap="square">
            <a:spAutoFit/>
          </a:bodyPr>
          <a:lstStyle/>
          <a:p>
            <a:r>
              <a:rPr lang="en-US" b="0" dirty="0">
                <a:solidFill>
                  <a:schemeClr val="tx1"/>
                </a:solidFill>
                <a:hlinkClick r:id="rId3"/>
              </a:rPr>
              <a:t>https://</a:t>
            </a:r>
            <a:r>
              <a:rPr lang="en-US" b="0" dirty="0" err="1">
                <a:solidFill>
                  <a:schemeClr val="tx1"/>
                </a:solidFill>
                <a:hlinkClick r:id="rId3"/>
              </a:rPr>
              <a:t>www.cbinsights.com</a:t>
            </a:r>
            <a:r>
              <a:rPr lang="en-US" b="0" dirty="0">
                <a:solidFill>
                  <a:schemeClr val="tx1"/>
                </a:solidFill>
                <a:hlinkClick r:id="rId3"/>
              </a:rPr>
              <a:t>/research/artificial-intelligence-top-startups/</a:t>
            </a:r>
            <a:endParaRPr lang="en-US" b="0" dirty="0">
              <a:solidFill>
                <a:schemeClr val="tx1"/>
              </a:solidFill>
            </a:endParaRPr>
          </a:p>
        </p:txBody>
      </p:sp>
      <p:sp>
        <p:nvSpPr>
          <p:cNvPr id="5" name="TextBox 4"/>
          <p:cNvSpPr txBox="1"/>
          <p:nvPr/>
        </p:nvSpPr>
        <p:spPr>
          <a:xfrm>
            <a:off x="7391400" y="76200"/>
            <a:ext cx="1159993" cy="276999"/>
          </a:xfrm>
          <a:prstGeom prst="rect">
            <a:avLst/>
          </a:prstGeom>
          <a:noFill/>
        </p:spPr>
        <p:txBody>
          <a:bodyPr wrap="none" rtlCol="0">
            <a:spAutoFit/>
          </a:bodyPr>
          <a:lstStyle/>
          <a:p>
            <a:r>
              <a:rPr lang="en-US" b="0" dirty="0">
                <a:solidFill>
                  <a:srgbClr val="000000"/>
                </a:solidFill>
              </a:rPr>
              <a:t>January 2017</a:t>
            </a:r>
          </a:p>
        </p:txBody>
      </p:sp>
    </p:spTree>
    <p:extLst>
      <p:ext uri="{BB962C8B-B14F-4D97-AF65-F5344CB8AC3E}">
        <p14:creationId xmlns:p14="http://schemas.microsoft.com/office/powerpoint/2010/main" val="1110115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s://lh4.googleusercontent.com/gOPhR2YUGaIkOTOxZ-I7fhvzv4Rw3lwgEEVwK4LDlp7BVvjx5VtVyCOhda48ETdpubhkiPQwTJa_e1Z7WqC3wCx7l-771PURdgje2M3kdpWgAG5avrw9QH9ffOV9vAiCMRI886Udt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6928"/>
            <a:ext cx="9153236" cy="686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6430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39DCC-755E-E74F-BFF9-E75F09A3171E}"/>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AI in the real world</a:t>
            </a:r>
          </a:p>
        </p:txBody>
      </p:sp>
      <p:grpSp>
        <p:nvGrpSpPr>
          <p:cNvPr id="4" name="Group 3">
            <a:extLst>
              <a:ext uri="{FF2B5EF4-FFF2-40B4-BE49-F238E27FC236}">
                <a16:creationId xmlns:a16="http://schemas.microsoft.com/office/drawing/2014/main" id="{6B93E29C-46AF-7846-B372-BF7E9D21E010}"/>
              </a:ext>
            </a:extLst>
          </p:cNvPr>
          <p:cNvGrpSpPr/>
          <p:nvPr/>
        </p:nvGrpSpPr>
        <p:grpSpPr>
          <a:xfrm>
            <a:off x="3504957" y="3635190"/>
            <a:ext cx="1539213" cy="1117949"/>
            <a:chOff x="5439478" y="4046185"/>
            <a:chExt cx="2052284" cy="1490599"/>
          </a:xfrm>
        </p:grpSpPr>
        <p:sp>
          <p:nvSpPr>
            <p:cNvPr id="5" name="TextBox 4">
              <a:extLst>
                <a:ext uri="{FF2B5EF4-FFF2-40B4-BE49-F238E27FC236}">
                  <a16:creationId xmlns:a16="http://schemas.microsoft.com/office/drawing/2014/main" id="{48E3E4CA-7063-D64E-A5AF-F3E387574812}"/>
                </a:ext>
              </a:extLst>
            </p:cNvPr>
            <p:cNvSpPr txBox="1"/>
            <p:nvPr/>
          </p:nvSpPr>
          <p:spPr>
            <a:xfrm>
              <a:off x="5439478" y="4046185"/>
              <a:ext cx="2052284" cy="430887"/>
            </a:xfrm>
            <a:prstGeom prst="rect">
              <a:avLst/>
            </a:prstGeom>
            <a:noFill/>
          </p:spPr>
          <p:txBody>
            <a:bodyPr wrap="square" rtlCol="0">
              <a:spAutoFit/>
            </a:bodyPr>
            <a:lstStyle/>
            <a:p>
              <a:r>
                <a:rPr lang="en-US" sz="1500" dirty="0">
                  <a:latin typeface="Palatino" pitchFamily="2" charset="77"/>
                  <a:ea typeface="Palatino" pitchFamily="2" charset="77"/>
                </a:rPr>
                <a:t>Stock market</a:t>
              </a:r>
            </a:p>
          </p:txBody>
        </p:sp>
        <p:pic>
          <p:nvPicPr>
            <p:cNvPr id="6" name="Picture 5" descr="A picture containing text&#10;&#10;Description automatically generated">
              <a:extLst>
                <a:ext uri="{FF2B5EF4-FFF2-40B4-BE49-F238E27FC236}">
                  <a16:creationId xmlns:a16="http://schemas.microsoft.com/office/drawing/2014/main" id="{1B70831C-A62F-F54A-A89A-2D6EA2D15B59}"/>
                </a:ext>
              </a:extLst>
            </p:cNvPr>
            <p:cNvPicPr>
              <a:picLocks noChangeAspect="1"/>
            </p:cNvPicPr>
            <p:nvPr/>
          </p:nvPicPr>
          <p:blipFill>
            <a:blip r:embed="rId3"/>
            <a:stretch>
              <a:fillRect/>
            </a:stretch>
          </p:blipFill>
          <p:spPr>
            <a:xfrm>
              <a:off x="5533998" y="4487697"/>
              <a:ext cx="1562228" cy="1049087"/>
            </a:xfrm>
            <a:prstGeom prst="rect">
              <a:avLst/>
            </a:prstGeom>
          </p:spPr>
        </p:pic>
      </p:grpSp>
      <p:grpSp>
        <p:nvGrpSpPr>
          <p:cNvPr id="7" name="Group 6">
            <a:extLst>
              <a:ext uri="{FF2B5EF4-FFF2-40B4-BE49-F238E27FC236}">
                <a16:creationId xmlns:a16="http://schemas.microsoft.com/office/drawing/2014/main" id="{EF276429-C558-5647-9F3C-45627A4A1744}"/>
              </a:ext>
            </a:extLst>
          </p:cNvPr>
          <p:cNvGrpSpPr/>
          <p:nvPr/>
        </p:nvGrpSpPr>
        <p:grpSpPr>
          <a:xfrm>
            <a:off x="7391170" y="3032679"/>
            <a:ext cx="1579493" cy="1410541"/>
            <a:chOff x="10025894" y="3750448"/>
            <a:chExt cx="2105991" cy="1880721"/>
          </a:xfrm>
        </p:grpSpPr>
        <p:pic>
          <p:nvPicPr>
            <p:cNvPr id="8" name="Picture 7" descr="A picture containing car, transport, wheel, vehicle&#10;&#10;Description automatically generated">
              <a:extLst>
                <a:ext uri="{FF2B5EF4-FFF2-40B4-BE49-F238E27FC236}">
                  <a16:creationId xmlns:a16="http://schemas.microsoft.com/office/drawing/2014/main" id="{E022562B-0FAD-9345-8A33-AFFB829B36B4}"/>
                </a:ext>
              </a:extLst>
            </p:cNvPr>
            <p:cNvPicPr>
              <a:picLocks noChangeAspect="1"/>
            </p:cNvPicPr>
            <p:nvPr/>
          </p:nvPicPr>
          <p:blipFill>
            <a:blip r:embed="rId4"/>
            <a:stretch>
              <a:fillRect/>
            </a:stretch>
          </p:blipFill>
          <p:spPr>
            <a:xfrm>
              <a:off x="10101560" y="4522577"/>
              <a:ext cx="1929457" cy="1108592"/>
            </a:xfrm>
            <a:prstGeom prst="rect">
              <a:avLst/>
            </a:prstGeom>
          </p:spPr>
        </p:pic>
        <p:sp>
          <p:nvSpPr>
            <p:cNvPr id="9" name="TextBox 8">
              <a:extLst>
                <a:ext uri="{FF2B5EF4-FFF2-40B4-BE49-F238E27FC236}">
                  <a16:creationId xmlns:a16="http://schemas.microsoft.com/office/drawing/2014/main" id="{6D3AFD6D-A4F7-C04E-A460-140E48E3FA42}"/>
                </a:ext>
              </a:extLst>
            </p:cNvPr>
            <p:cNvSpPr txBox="1"/>
            <p:nvPr/>
          </p:nvSpPr>
          <p:spPr>
            <a:xfrm>
              <a:off x="10025894" y="3750448"/>
              <a:ext cx="2105991" cy="738664"/>
            </a:xfrm>
            <a:prstGeom prst="rect">
              <a:avLst/>
            </a:prstGeom>
            <a:noFill/>
          </p:spPr>
          <p:txBody>
            <a:bodyPr wrap="square" rtlCol="0">
              <a:spAutoFit/>
            </a:bodyPr>
            <a:lstStyle/>
            <a:p>
              <a:pPr algn="ctr"/>
              <a:r>
                <a:rPr lang="en-US" sz="1500" dirty="0">
                  <a:latin typeface="Palatino" pitchFamily="2" charset="77"/>
                  <a:ea typeface="Palatino" pitchFamily="2" charset="77"/>
                </a:rPr>
                <a:t>Autonomous driving</a:t>
              </a:r>
            </a:p>
          </p:txBody>
        </p:sp>
      </p:grpSp>
      <p:grpSp>
        <p:nvGrpSpPr>
          <p:cNvPr id="10" name="Group 9">
            <a:extLst>
              <a:ext uri="{FF2B5EF4-FFF2-40B4-BE49-F238E27FC236}">
                <a16:creationId xmlns:a16="http://schemas.microsoft.com/office/drawing/2014/main" id="{79180A4B-5F64-A94B-8273-74451792FD57}"/>
              </a:ext>
            </a:extLst>
          </p:cNvPr>
          <p:cNvGrpSpPr/>
          <p:nvPr/>
        </p:nvGrpSpPr>
        <p:grpSpPr>
          <a:xfrm>
            <a:off x="150426" y="3005950"/>
            <a:ext cx="1254549" cy="1002439"/>
            <a:chOff x="595539" y="3877413"/>
            <a:chExt cx="1672732" cy="1336585"/>
          </a:xfrm>
        </p:grpSpPr>
        <p:pic>
          <p:nvPicPr>
            <p:cNvPr id="11" name="Picture 10" descr="Graphical user interface, website&#10;&#10;Description automatically generated">
              <a:extLst>
                <a:ext uri="{FF2B5EF4-FFF2-40B4-BE49-F238E27FC236}">
                  <a16:creationId xmlns:a16="http://schemas.microsoft.com/office/drawing/2014/main" id="{CDE33638-EEF4-E145-9AF8-57283B36DC3D}"/>
                </a:ext>
              </a:extLst>
            </p:cNvPr>
            <p:cNvPicPr>
              <a:picLocks noChangeAspect="1"/>
            </p:cNvPicPr>
            <p:nvPr/>
          </p:nvPicPr>
          <p:blipFill rotWithShape="1">
            <a:blip r:embed="rId5"/>
            <a:srcRect t="16521" r="35152"/>
            <a:stretch/>
          </p:blipFill>
          <p:spPr>
            <a:xfrm>
              <a:off x="595539" y="4308300"/>
              <a:ext cx="1672732" cy="905698"/>
            </a:xfrm>
            <a:prstGeom prst="rect">
              <a:avLst/>
            </a:prstGeom>
          </p:spPr>
        </p:pic>
        <p:sp>
          <p:nvSpPr>
            <p:cNvPr id="12" name="TextBox 11">
              <a:extLst>
                <a:ext uri="{FF2B5EF4-FFF2-40B4-BE49-F238E27FC236}">
                  <a16:creationId xmlns:a16="http://schemas.microsoft.com/office/drawing/2014/main" id="{4CA9F112-F657-C347-AB8A-B8EBE387EB5F}"/>
                </a:ext>
              </a:extLst>
            </p:cNvPr>
            <p:cNvSpPr txBox="1"/>
            <p:nvPr/>
          </p:nvSpPr>
          <p:spPr>
            <a:xfrm>
              <a:off x="755972" y="3877413"/>
              <a:ext cx="1459415" cy="738664"/>
            </a:xfrm>
            <a:prstGeom prst="rect">
              <a:avLst/>
            </a:prstGeom>
            <a:noFill/>
          </p:spPr>
          <p:txBody>
            <a:bodyPr wrap="square" rtlCol="0">
              <a:spAutoFit/>
            </a:bodyPr>
            <a:lstStyle/>
            <a:p>
              <a:r>
                <a:rPr lang="en-US" sz="1500" dirty="0">
                  <a:latin typeface="Palatino" pitchFamily="2" charset="77"/>
                  <a:ea typeface="Palatino" pitchFamily="2" charset="77"/>
                </a:rPr>
                <a:t>Translation</a:t>
              </a:r>
            </a:p>
          </p:txBody>
        </p:sp>
      </p:grpSp>
      <p:grpSp>
        <p:nvGrpSpPr>
          <p:cNvPr id="13" name="Group 12">
            <a:extLst>
              <a:ext uri="{FF2B5EF4-FFF2-40B4-BE49-F238E27FC236}">
                <a16:creationId xmlns:a16="http://schemas.microsoft.com/office/drawing/2014/main" id="{E2F65EBC-DC4F-E44F-95C1-281293F7779C}"/>
              </a:ext>
            </a:extLst>
          </p:cNvPr>
          <p:cNvGrpSpPr/>
          <p:nvPr/>
        </p:nvGrpSpPr>
        <p:grpSpPr>
          <a:xfrm>
            <a:off x="964334" y="4032582"/>
            <a:ext cx="1567468" cy="1020452"/>
            <a:chOff x="2519927" y="5966782"/>
            <a:chExt cx="2089957" cy="1360602"/>
          </a:xfrm>
        </p:grpSpPr>
        <p:pic>
          <p:nvPicPr>
            <p:cNvPr id="14" name="Picture 13" descr="A hand holding a cell phone&#10;&#10;Description automatically generated with low confidence">
              <a:extLst>
                <a:ext uri="{FF2B5EF4-FFF2-40B4-BE49-F238E27FC236}">
                  <a16:creationId xmlns:a16="http://schemas.microsoft.com/office/drawing/2014/main" id="{EC264765-3E85-7D42-98D0-C5F15FA0FA77}"/>
                </a:ext>
              </a:extLst>
            </p:cNvPr>
            <p:cNvPicPr>
              <a:picLocks noChangeAspect="1"/>
            </p:cNvPicPr>
            <p:nvPr/>
          </p:nvPicPr>
          <p:blipFill rotWithShape="1">
            <a:blip r:embed="rId6"/>
            <a:srcRect r="9262" b="8890"/>
            <a:stretch/>
          </p:blipFill>
          <p:spPr>
            <a:xfrm>
              <a:off x="2744469" y="6429927"/>
              <a:ext cx="1340684" cy="897457"/>
            </a:xfrm>
            <a:prstGeom prst="rect">
              <a:avLst/>
            </a:prstGeom>
          </p:spPr>
        </p:pic>
        <p:sp>
          <p:nvSpPr>
            <p:cNvPr id="15" name="TextBox 14">
              <a:extLst>
                <a:ext uri="{FF2B5EF4-FFF2-40B4-BE49-F238E27FC236}">
                  <a16:creationId xmlns:a16="http://schemas.microsoft.com/office/drawing/2014/main" id="{F8E12347-03D9-C849-A5D6-539659BA5668}"/>
                </a:ext>
              </a:extLst>
            </p:cNvPr>
            <p:cNvSpPr txBox="1"/>
            <p:nvPr/>
          </p:nvSpPr>
          <p:spPr>
            <a:xfrm>
              <a:off x="2519927" y="5966782"/>
              <a:ext cx="2089957" cy="430886"/>
            </a:xfrm>
            <a:prstGeom prst="rect">
              <a:avLst/>
            </a:prstGeom>
            <a:solidFill>
              <a:schemeClr val="bg1"/>
            </a:solidFill>
          </p:spPr>
          <p:txBody>
            <a:bodyPr wrap="square" rtlCol="0">
              <a:spAutoFit/>
            </a:bodyPr>
            <a:lstStyle/>
            <a:p>
              <a:r>
                <a:rPr lang="en-US" sz="1500" dirty="0">
                  <a:latin typeface="Palatino" pitchFamily="2" charset="77"/>
                  <a:ea typeface="Palatino" pitchFamily="2" charset="77"/>
                </a:rPr>
                <a:t>Voice assistant</a:t>
              </a:r>
            </a:p>
          </p:txBody>
        </p:sp>
      </p:grpSp>
      <p:grpSp>
        <p:nvGrpSpPr>
          <p:cNvPr id="16" name="Group 15">
            <a:extLst>
              <a:ext uri="{FF2B5EF4-FFF2-40B4-BE49-F238E27FC236}">
                <a16:creationId xmlns:a16="http://schemas.microsoft.com/office/drawing/2014/main" id="{F4CC7BB4-B6C8-ED43-AAEA-FECBE47EA861}"/>
              </a:ext>
            </a:extLst>
          </p:cNvPr>
          <p:cNvGrpSpPr/>
          <p:nvPr/>
        </p:nvGrpSpPr>
        <p:grpSpPr>
          <a:xfrm>
            <a:off x="1796570" y="3121534"/>
            <a:ext cx="1818591" cy="1156625"/>
            <a:chOff x="7568762" y="4814184"/>
            <a:chExt cx="2424788" cy="1542166"/>
          </a:xfrm>
        </p:grpSpPr>
        <p:pic>
          <p:nvPicPr>
            <p:cNvPr id="17" name="Picture 16" descr="Text&#10;&#10;Description automatically generated">
              <a:extLst>
                <a:ext uri="{FF2B5EF4-FFF2-40B4-BE49-F238E27FC236}">
                  <a16:creationId xmlns:a16="http://schemas.microsoft.com/office/drawing/2014/main" id="{F3679A00-2CF9-7044-B23C-9535AF0099E6}"/>
                </a:ext>
              </a:extLst>
            </p:cNvPr>
            <p:cNvPicPr>
              <a:picLocks noChangeAspect="1"/>
            </p:cNvPicPr>
            <p:nvPr/>
          </p:nvPicPr>
          <p:blipFill>
            <a:blip r:embed="rId7"/>
            <a:stretch>
              <a:fillRect/>
            </a:stretch>
          </p:blipFill>
          <p:spPr>
            <a:xfrm>
              <a:off x="7568762" y="5261284"/>
              <a:ext cx="2424788" cy="1095066"/>
            </a:xfrm>
            <a:prstGeom prst="rect">
              <a:avLst/>
            </a:prstGeom>
          </p:spPr>
        </p:pic>
        <p:sp>
          <p:nvSpPr>
            <p:cNvPr id="18" name="TextBox 17">
              <a:extLst>
                <a:ext uri="{FF2B5EF4-FFF2-40B4-BE49-F238E27FC236}">
                  <a16:creationId xmlns:a16="http://schemas.microsoft.com/office/drawing/2014/main" id="{54371D58-2DF7-9349-944E-481531A30155}"/>
                </a:ext>
              </a:extLst>
            </p:cNvPr>
            <p:cNvSpPr txBox="1"/>
            <p:nvPr/>
          </p:nvSpPr>
          <p:spPr>
            <a:xfrm>
              <a:off x="7753893" y="4814184"/>
              <a:ext cx="2032005" cy="430886"/>
            </a:xfrm>
            <a:prstGeom prst="rect">
              <a:avLst/>
            </a:prstGeom>
            <a:solidFill>
              <a:schemeClr val="bg1"/>
            </a:solidFill>
            <a:ln>
              <a:noFill/>
            </a:ln>
          </p:spPr>
          <p:txBody>
            <a:bodyPr wrap="square" rtlCol="0">
              <a:spAutoFit/>
            </a:bodyPr>
            <a:lstStyle/>
            <a:p>
              <a:r>
                <a:rPr lang="en-US" sz="1500" dirty="0">
                  <a:latin typeface="Palatino" pitchFamily="2" charset="77"/>
                  <a:ea typeface="Palatino" pitchFamily="2" charset="77"/>
                </a:rPr>
                <a:t>Spam detection</a:t>
              </a:r>
            </a:p>
          </p:txBody>
        </p:sp>
      </p:grpSp>
      <p:grpSp>
        <p:nvGrpSpPr>
          <p:cNvPr id="19" name="Group 18">
            <a:extLst>
              <a:ext uri="{FF2B5EF4-FFF2-40B4-BE49-F238E27FC236}">
                <a16:creationId xmlns:a16="http://schemas.microsoft.com/office/drawing/2014/main" id="{51121980-5DA1-9A43-960F-63D3511144EB}"/>
              </a:ext>
            </a:extLst>
          </p:cNvPr>
          <p:cNvGrpSpPr/>
          <p:nvPr/>
        </p:nvGrpSpPr>
        <p:grpSpPr>
          <a:xfrm>
            <a:off x="4813151" y="2921624"/>
            <a:ext cx="1635184" cy="1314438"/>
            <a:chOff x="623597" y="3466679"/>
            <a:chExt cx="2180245" cy="1752584"/>
          </a:xfrm>
        </p:grpSpPr>
        <p:pic>
          <p:nvPicPr>
            <p:cNvPr id="20" name="Picture 19" descr="A picture containing text, window, posing&#10;&#10;Description automatically generated">
              <a:extLst>
                <a:ext uri="{FF2B5EF4-FFF2-40B4-BE49-F238E27FC236}">
                  <a16:creationId xmlns:a16="http://schemas.microsoft.com/office/drawing/2014/main" id="{976879CF-50A9-7948-8B37-F8D560A37214}"/>
                </a:ext>
              </a:extLst>
            </p:cNvPr>
            <p:cNvPicPr>
              <a:picLocks noChangeAspect="1"/>
            </p:cNvPicPr>
            <p:nvPr/>
          </p:nvPicPr>
          <p:blipFill rotWithShape="1">
            <a:blip r:embed="rId8"/>
            <a:srcRect l="15585" r="9660"/>
            <a:stretch/>
          </p:blipFill>
          <p:spPr>
            <a:xfrm>
              <a:off x="785784" y="4199117"/>
              <a:ext cx="1271025" cy="1020146"/>
            </a:xfrm>
            <a:prstGeom prst="rect">
              <a:avLst/>
            </a:prstGeom>
          </p:spPr>
        </p:pic>
        <p:sp>
          <p:nvSpPr>
            <p:cNvPr id="21" name="TextBox 20">
              <a:extLst>
                <a:ext uri="{FF2B5EF4-FFF2-40B4-BE49-F238E27FC236}">
                  <a16:creationId xmlns:a16="http://schemas.microsoft.com/office/drawing/2014/main" id="{B42A78EC-2DE6-3348-868A-B0A44BFE6594}"/>
                </a:ext>
              </a:extLst>
            </p:cNvPr>
            <p:cNvSpPr txBox="1"/>
            <p:nvPr/>
          </p:nvSpPr>
          <p:spPr>
            <a:xfrm>
              <a:off x="623597" y="3466679"/>
              <a:ext cx="2180245" cy="738664"/>
            </a:xfrm>
            <a:prstGeom prst="rect">
              <a:avLst/>
            </a:prstGeom>
            <a:solidFill>
              <a:schemeClr val="bg1"/>
            </a:solidFill>
          </p:spPr>
          <p:txBody>
            <a:bodyPr wrap="square" rtlCol="0">
              <a:spAutoFit/>
            </a:bodyPr>
            <a:lstStyle/>
            <a:p>
              <a:r>
                <a:rPr lang="en-US" sz="1500" dirty="0">
                  <a:latin typeface="Palatino" pitchFamily="2" charset="77"/>
                  <a:ea typeface="Palatino" pitchFamily="2" charset="77"/>
                </a:rPr>
                <a:t>Facial recognition</a:t>
              </a:r>
            </a:p>
          </p:txBody>
        </p:sp>
      </p:grpSp>
      <p:grpSp>
        <p:nvGrpSpPr>
          <p:cNvPr id="22" name="Group 21">
            <a:extLst>
              <a:ext uri="{FF2B5EF4-FFF2-40B4-BE49-F238E27FC236}">
                <a16:creationId xmlns:a16="http://schemas.microsoft.com/office/drawing/2014/main" id="{CA4F7266-4CE3-814F-97C5-0B1064AF8D76}"/>
              </a:ext>
            </a:extLst>
          </p:cNvPr>
          <p:cNvGrpSpPr/>
          <p:nvPr/>
        </p:nvGrpSpPr>
        <p:grpSpPr>
          <a:xfrm>
            <a:off x="5924615" y="3802614"/>
            <a:ext cx="1375099" cy="1154654"/>
            <a:chOff x="2838500" y="4229771"/>
            <a:chExt cx="1833465" cy="1539539"/>
          </a:xfrm>
        </p:grpSpPr>
        <p:pic>
          <p:nvPicPr>
            <p:cNvPr id="23" name="Picture 22" descr="A person standing in front of a machine&#10;&#10;Description automatically generated with medium confidence">
              <a:extLst>
                <a:ext uri="{FF2B5EF4-FFF2-40B4-BE49-F238E27FC236}">
                  <a16:creationId xmlns:a16="http://schemas.microsoft.com/office/drawing/2014/main" id="{3099F463-C97D-A845-8320-F61F952F63D6}"/>
                </a:ext>
              </a:extLst>
            </p:cNvPr>
            <p:cNvPicPr>
              <a:picLocks noChangeAspect="1"/>
            </p:cNvPicPr>
            <p:nvPr/>
          </p:nvPicPr>
          <p:blipFill rotWithShape="1">
            <a:blip r:embed="rId9"/>
            <a:srcRect l="20885" r="17180"/>
            <a:stretch/>
          </p:blipFill>
          <p:spPr>
            <a:xfrm>
              <a:off x="3084409" y="4644833"/>
              <a:ext cx="1324537" cy="1124477"/>
            </a:xfrm>
            <a:prstGeom prst="rect">
              <a:avLst/>
            </a:prstGeom>
          </p:spPr>
        </p:pic>
        <p:sp>
          <p:nvSpPr>
            <p:cNvPr id="24" name="TextBox 23">
              <a:extLst>
                <a:ext uri="{FF2B5EF4-FFF2-40B4-BE49-F238E27FC236}">
                  <a16:creationId xmlns:a16="http://schemas.microsoft.com/office/drawing/2014/main" id="{B3C5166D-2C30-B14A-9F9D-4F53D1E16079}"/>
                </a:ext>
              </a:extLst>
            </p:cNvPr>
            <p:cNvSpPr txBox="1"/>
            <p:nvPr/>
          </p:nvSpPr>
          <p:spPr>
            <a:xfrm>
              <a:off x="2838500" y="4229771"/>
              <a:ext cx="1833465" cy="738664"/>
            </a:xfrm>
            <a:prstGeom prst="rect">
              <a:avLst/>
            </a:prstGeom>
            <a:solidFill>
              <a:schemeClr val="bg1"/>
            </a:solidFill>
          </p:spPr>
          <p:txBody>
            <a:bodyPr wrap="square" rtlCol="0">
              <a:spAutoFit/>
            </a:bodyPr>
            <a:lstStyle/>
            <a:p>
              <a:pPr algn="ctr"/>
              <a:r>
                <a:rPr lang="en-US" sz="1500" dirty="0">
                  <a:latin typeface="Palatino" pitchFamily="2" charset="77"/>
                  <a:ea typeface="Palatino" pitchFamily="2" charset="77"/>
                </a:rPr>
                <a:t>Hiring systems</a:t>
              </a:r>
            </a:p>
          </p:txBody>
        </p:sp>
      </p:grpSp>
      <p:sp>
        <p:nvSpPr>
          <p:cNvPr id="3" name="TextBox 2">
            <a:extLst>
              <a:ext uri="{FF2B5EF4-FFF2-40B4-BE49-F238E27FC236}">
                <a16:creationId xmlns:a16="http://schemas.microsoft.com/office/drawing/2014/main" id="{6C34F4F1-6844-90AE-AE4F-5524636600BA}"/>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1216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0025" y="90487"/>
            <a:ext cx="8743950" cy="6677025"/>
          </a:xfrm>
          <a:prstGeom prst="rect">
            <a:avLst/>
          </a:prstGeom>
        </p:spPr>
      </p:pic>
    </p:spTree>
    <p:extLst>
      <p:ext uri="{BB962C8B-B14F-4D97-AF65-F5344CB8AC3E}">
        <p14:creationId xmlns:p14="http://schemas.microsoft.com/office/powerpoint/2010/main" val="2732664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61CF35-168E-4A8C-911C-810ADD5BDA8B}"/>
              </a:ext>
            </a:extLst>
          </p:cNvPr>
          <p:cNvSpPr>
            <a:spLocks noGrp="1"/>
          </p:cNvSpPr>
          <p:nvPr>
            <p:ph type="title"/>
          </p:nvPr>
        </p:nvSpPr>
        <p:spPr>
          <a:xfrm>
            <a:off x="429370" y="1036155"/>
            <a:ext cx="8263890" cy="1075811"/>
          </a:xfrm>
        </p:spPr>
        <p:txBody>
          <a:bodyPr anchor="b">
            <a:normAutofit fontScale="90000"/>
          </a:bodyPr>
          <a:lstStyle/>
          <a:p>
            <a:r>
              <a:rPr lang="en-US" sz="2250" dirty="0"/>
              <a:t>Large-scale combinatorial multi-attribute sourcing auctions 2001-2010</a:t>
            </a:r>
            <a:br>
              <a:rPr lang="en-US" sz="2250" dirty="0"/>
            </a:br>
            <a:r>
              <a:rPr lang="en-US" sz="2250" dirty="0"/>
              <a:t>[Sandholm, Handbook of Market Design, Ch. 16, 2013]</a:t>
            </a:r>
          </a:p>
        </p:txBody>
      </p:sp>
      <p:sp>
        <p:nvSpPr>
          <p:cNvPr id="5" name="Content Placeholder 4">
            <a:extLst>
              <a:ext uri="{FF2B5EF4-FFF2-40B4-BE49-F238E27FC236}">
                <a16:creationId xmlns:a16="http://schemas.microsoft.com/office/drawing/2014/main" id="{0B895937-6688-4A4F-8676-D26072CFCC6D}"/>
              </a:ext>
            </a:extLst>
          </p:cNvPr>
          <p:cNvSpPr>
            <a:spLocks noGrp="1"/>
          </p:cNvSpPr>
          <p:nvPr>
            <p:ph idx="1"/>
          </p:nvPr>
        </p:nvSpPr>
        <p:spPr>
          <a:xfrm>
            <a:off x="429370" y="2410737"/>
            <a:ext cx="5035164" cy="3411109"/>
          </a:xfrm>
        </p:spPr>
        <p:txBody>
          <a:bodyPr anchor="t">
            <a:normAutofit fontScale="92500" lnSpcReduction="20000"/>
          </a:bodyPr>
          <a:lstStyle/>
          <a:p>
            <a:pPr>
              <a:spcBef>
                <a:spcPts val="0"/>
              </a:spcBef>
              <a:spcAft>
                <a:spcPts val="900"/>
              </a:spcAft>
            </a:pPr>
            <a:r>
              <a:rPr lang="en-US" sz="1350" dirty="0"/>
              <a:t>One of the first SaaS analytics companies</a:t>
            </a:r>
          </a:p>
          <a:p>
            <a:pPr>
              <a:spcBef>
                <a:spcPts val="0"/>
              </a:spcBef>
              <a:spcAft>
                <a:spcPts val="900"/>
              </a:spcAft>
            </a:pPr>
            <a:r>
              <a:rPr lang="en-US" sz="1350" dirty="0"/>
              <a:t>Over 800 auctions, totaling over $60 Billion </a:t>
            </a:r>
          </a:p>
          <a:p>
            <a:pPr lvl="1">
              <a:spcBef>
                <a:spcPts val="0"/>
              </a:spcBef>
              <a:spcAft>
                <a:spcPts val="900"/>
              </a:spcAft>
            </a:pPr>
            <a:r>
              <a:rPr lang="en-US" sz="1350" dirty="0"/>
              <a:t>The most </a:t>
            </a:r>
            <a:r>
              <a:rPr lang="en-US" sz="1350" i="1" dirty="0"/>
              <a:t>expressive</a:t>
            </a:r>
            <a:r>
              <a:rPr lang="en-US" sz="1350" dirty="0"/>
              <a:t> auctions ever conducted</a:t>
            </a:r>
          </a:p>
          <a:p>
            <a:pPr>
              <a:spcBef>
                <a:spcPts val="0"/>
              </a:spcBef>
              <a:spcAft>
                <a:spcPts val="900"/>
              </a:spcAft>
            </a:pPr>
            <a:r>
              <a:rPr lang="en-US" sz="1350" dirty="0"/>
              <a:t>Created 12.6% savings for buy side</a:t>
            </a:r>
          </a:p>
          <a:p>
            <a:pPr>
              <a:spcBef>
                <a:spcPts val="0"/>
              </a:spcBef>
              <a:spcAft>
                <a:spcPts val="900"/>
              </a:spcAft>
            </a:pPr>
            <a:r>
              <a:rPr lang="en-US" sz="1350" dirty="0"/>
              <a:t>Suppliers also benefited</a:t>
            </a:r>
          </a:p>
          <a:p>
            <a:pPr>
              <a:spcBef>
                <a:spcPts val="0"/>
              </a:spcBef>
              <a:spcAft>
                <a:spcPts val="900"/>
              </a:spcAft>
            </a:pPr>
            <a:r>
              <a:rPr lang="en-US" sz="1350" dirty="0"/>
              <a:t>Grew to 130 employees, operations on 4 continents</a:t>
            </a:r>
          </a:p>
          <a:p>
            <a:pPr>
              <a:spcBef>
                <a:spcPts val="0"/>
              </a:spcBef>
              <a:spcAft>
                <a:spcPts val="900"/>
              </a:spcAft>
            </a:pPr>
            <a:r>
              <a:rPr lang="en-US" sz="1350" dirty="0"/>
              <a:t>Acquired in 2010</a:t>
            </a:r>
          </a:p>
          <a:p>
            <a:pPr>
              <a:spcBef>
                <a:spcPts val="0"/>
              </a:spcBef>
              <a:spcAft>
                <a:spcPts val="900"/>
              </a:spcAft>
            </a:pPr>
            <a:r>
              <a:rPr lang="en-US" sz="1350" dirty="0"/>
              <a:t>Key AI technologies:</a:t>
            </a:r>
          </a:p>
          <a:p>
            <a:pPr lvl="1">
              <a:spcBef>
                <a:spcPts val="0"/>
              </a:spcBef>
              <a:spcAft>
                <a:spcPts val="900"/>
              </a:spcAft>
            </a:pPr>
            <a:r>
              <a:rPr lang="en-US" sz="1350" dirty="0"/>
              <a:t>Winner determination algorithms</a:t>
            </a:r>
          </a:p>
          <a:p>
            <a:pPr lvl="1">
              <a:spcBef>
                <a:spcPts val="0"/>
              </a:spcBef>
              <a:spcAft>
                <a:spcPts val="900"/>
              </a:spcAft>
            </a:pPr>
            <a:r>
              <a:rPr lang="en-US" sz="1350" dirty="0"/>
              <a:t>Bidding languages</a:t>
            </a:r>
          </a:p>
          <a:p>
            <a:pPr lvl="1">
              <a:spcBef>
                <a:spcPts val="0"/>
              </a:spcBef>
              <a:spcAft>
                <a:spcPts val="900"/>
              </a:spcAft>
            </a:pPr>
            <a:r>
              <a:rPr lang="en-US" sz="1350" dirty="0"/>
              <a:t>Preference elicitation from multiple agents</a:t>
            </a:r>
          </a:p>
          <a:p>
            <a:pPr lvl="1">
              <a:spcBef>
                <a:spcPts val="0"/>
              </a:spcBef>
              <a:spcAft>
                <a:spcPts val="900"/>
              </a:spcAft>
            </a:pPr>
            <a:r>
              <a:rPr lang="en-US" sz="1350" dirty="0"/>
              <a:t>Automated mechanism design</a:t>
            </a:r>
          </a:p>
          <a:p>
            <a:pPr lvl="1">
              <a:spcBef>
                <a:spcPts val="0"/>
              </a:spcBef>
              <a:spcAft>
                <a:spcPts val="900"/>
              </a:spcAft>
            </a:pPr>
            <a:endParaRPr lang="en-US" sz="1350" dirty="0"/>
          </a:p>
        </p:txBody>
      </p:sp>
      <p:pic>
        <p:nvPicPr>
          <p:cNvPr id="7" name="Picture 3" descr="dsc_0266">
            <a:extLst>
              <a:ext uri="{FF2B5EF4-FFF2-40B4-BE49-F238E27FC236}">
                <a16:creationId xmlns:a16="http://schemas.microsoft.com/office/drawing/2014/main" id="{864EC9D1-3D76-44FC-90A5-179D6641C9D1}"/>
              </a:ext>
            </a:extLst>
          </p:cNvPr>
          <p:cNvPicPr>
            <a:picLocks noChangeAspect="1" noChangeArrowheads="1"/>
          </p:cNvPicPr>
          <p:nvPr/>
        </p:nvPicPr>
        <p:blipFill rotWithShape="1">
          <a:blip r:embed="rId3"/>
          <a:srcRect l="10987" r="25035" b="-3"/>
          <a:stretch/>
        </p:blipFill>
        <p:spPr bwMode="auto">
          <a:xfrm>
            <a:off x="5756744" y="2427732"/>
            <a:ext cx="2955798" cy="3072384"/>
          </a:xfrm>
          <a:prstGeom prst="rect">
            <a:avLst/>
          </a:prstGeom>
          <a:noFill/>
        </p:spPr>
      </p:pic>
      <p:sp>
        <p:nvSpPr>
          <p:cNvPr id="2" name="TextBox 1">
            <a:extLst>
              <a:ext uri="{FF2B5EF4-FFF2-40B4-BE49-F238E27FC236}">
                <a16:creationId xmlns:a16="http://schemas.microsoft.com/office/drawing/2014/main" id="{43B3C199-6A54-215B-C6F0-3BE2C701F7CD}"/>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962632137"/>
      </p:ext>
    </p:extLst>
  </p:cSld>
  <p:clrMapOvr>
    <a:masterClrMapping/>
  </p:clrMapOvr>
  <mc:AlternateContent xmlns:mc="http://schemas.openxmlformats.org/markup-compatibility/2006" xmlns:p14="http://schemas.microsoft.com/office/powerpoint/2010/main">
    <mc:Choice Requires="p14">
      <p:transition spd="slow" p14:dur="2000" advTm="45078"/>
    </mc:Choice>
    <mc:Fallback xmlns="">
      <p:transition spd="slow" advTm="45078"/>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4F0E4-CAE1-BE45-B8FC-DCCAB8FAFC1D}"/>
              </a:ext>
            </a:extLst>
          </p:cNvPr>
          <p:cNvSpPr>
            <a:spLocks noGrp="1"/>
          </p:cNvSpPr>
          <p:nvPr>
            <p:ph type="title"/>
          </p:nvPr>
        </p:nvSpPr>
        <p:spPr>
          <a:xfrm>
            <a:off x="480060" y="241302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950" dirty="0">
                <a:solidFill>
                  <a:srgbClr val="FFFFFF"/>
                </a:solidFill>
              </a:rPr>
              <a:t>Kidney exchange</a:t>
            </a:r>
          </a:p>
        </p:txBody>
      </p:sp>
      <p:pic>
        <p:nvPicPr>
          <p:cNvPr id="9" name="Content Placeholder 8" descr="Diagram&#10;&#10;Description automatically generated">
            <a:extLst>
              <a:ext uri="{FF2B5EF4-FFF2-40B4-BE49-F238E27FC236}">
                <a16:creationId xmlns:a16="http://schemas.microsoft.com/office/drawing/2014/main" id="{BCC705D9-66D8-1A46-AC76-1263EFAD81A0}"/>
              </a:ext>
            </a:extLst>
          </p:cNvPr>
          <p:cNvPicPr>
            <a:picLocks noGrp="1" noChangeAspect="1"/>
          </p:cNvPicPr>
          <p:nvPr>
            <p:ph idx="1"/>
          </p:nvPr>
        </p:nvPicPr>
        <p:blipFill>
          <a:blip r:embed="rId2"/>
          <a:stretch>
            <a:fillRect/>
          </a:stretch>
        </p:blipFill>
        <p:spPr>
          <a:xfrm>
            <a:off x="2736668" y="1823862"/>
            <a:ext cx="6268673" cy="3729860"/>
          </a:xfrm>
          <a:prstGeom prst="rect">
            <a:avLst/>
          </a:prstGeom>
        </p:spPr>
      </p:pic>
      <p:sp>
        <p:nvSpPr>
          <p:cNvPr id="3" name="TextBox 2">
            <a:extLst>
              <a:ext uri="{FF2B5EF4-FFF2-40B4-BE49-F238E27FC236}">
                <a16:creationId xmlns:a16="http://schemas.microsoft.com/office/drawing/2014/main" id="{32D91DC2-9609-6541-EBE5-A80843D2258B}"/>
              </a:ext>
            </a:extLst>
          </p:cNvPr>
          <p:cNvSpPr txBox="1"/>
          <p:nvPr/>
        </p:nvSpPr>
        <p:spPr>
          <a:xfrm>
            <a:off x="1769656" y="1303255"/>
            <a:ext cx="7051610" cy="300082"/>
          </a:xfrm>
          <a:prstGeom prst="rect">
            <a:avLst/>
          </a:prstGeom>
          <a:noFill/>
        </p:spPr>
        <p:txBody>
          <a:bodyPr wrap="none" rtlCol="0">
            <a:spAutoFit/>
          </a:bodyPr>
          <a:lstStyle/>
          <a:p>
            <a:r>
              <a:rPr lang="en-US" sz="1350" dirty="0"/>
              <a:t>AI from Prof. </a:t>
            </a:r>
            <a:r>
              <a:rPr lang="en-US" sz="1350" dirty="0" err="1"/>
              <a:t>Sandholm’s</a:t>
            </a:r>
            <a:r>
              <a:rPr lang="en-US" sz="1350" dirty="0"/>
              <a:t> lab has been running the national kidney exchange for UNOS since 2010.</a:t>
            </a:r>
          </a:p>
        </p:txBody>
      </p:sp>
      <p:sp>
        <p:nvSpPr>
          <p:cNvPr id="4" name="TextBox 3">
            <a:extLst>
              <a:ext uri="{FF2B5EF4-FFF2-40B4-BE49-F238E27FC236}">
                <a16:creationId xmlns:a16="http://schemas.microsoft.com/office/drawing/2014/main" id="{2E06A575-F228-E2A5-5DC0-78C59838CFB2}"/>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23825485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actory, outdoor object, roller coaster, farm machine&#10;&#10;Description automatically generated">
            <a:extLst>
              <a:ext uri="{FF2B5EF4-FFF2-40B4-BE49-F238E27FC236}">
                <a16:creationId xmlns:a16="http://schemas.microsoft.com/office/drawing/2014/main" id="{8C53EC97-C680-524E-B7C1-0A996E9B3C27}"/>
              </a:ext>
            </a:extLst>
          </p:cNvPr>
          <p:cNvPicPr>
            <a:picLocks noChangeAspect="1"/>
          </p:cNvPicPr>
          <p:nvPr/>
        </p:nvPicPr>
        <p:blipFill>
          <a:blip r:embed="rId3"/>
          <a:stretch>
            <a:fillRect/>
          </a:stretch>
        </p:blipFill>
        <p:spPr>
          <a:xfrm>
            <a:off x="867967" y="2513410"/>
            <a:ext cx="4088606" cy="2700338"/>
          </a:xfrm>
          <a:prstGeom prst="rect">
            <a:avLst/>
          </a:prstGeom>
        </p:spPr>
      </p:pic>
      <p:sp>
        <p:nvSpPr>
          <p:cNvPr id="6" name="TextBox 5">
            <a:extLst>
              <a:ext uri="{FF2B5EF4-FFF2-40B4-BE49-F238E27FC236}">
                <a16:creationId xmlns:a16="http://schemas.microsoft.com/office/drawing/2014/main" id="{1BF81563-D904-1F4B-8551-F1D349D9F72E}"/>
              </a:ext>
            </a:extLst>
          </p:cNvPr>
          <p:cNvSpPr txBox="1"/>
          <p:nvPr/>
        </p:nvSpPr>
        <p:spPr>
          <a:xfrm>
            <a:off x="867967" y="4673203"/>
            <a:ext cx="4088606" cy="539354"/>
          </a:xfrm>
          <a:prstGeom prst="rect">
            <a:avLst/>
          </a:prstGeom>
          <a:solidFill>
            <a:srgbClr val="000000">
              <a:alpha val="50000"/>
            </a:srgbClr>
          </a:solidFill>
          <a:ln>
            <a:noFill/>
          </a:ln>
        </p:spPr>
        <p:txBody>
          <a:bodyPr wrap="square" rtlCol="0" anchor="ctr">
            <a:noAutofit/>
          </a:bodyPr>
          <a:lstStyle/>
          <a:p>
            <a:pPr algn="ctr">
              <a:spcAft>
                <a:spcPts val="450"/>
              </a:spcAft>
            </a:pPr>
            <a:r>
              <a:rPr lang="en-US" sz="863" err="1">
                <a:solidFill>
                  <a:srgbClr val="FFFFFF"/>
                </a:solidFill>
                <a:latin typeface="Palatino" pitchFamily="2" charset="77"/>
                <a:ea typeface="Palatino" pitchFamily="2" charset="77"/>
              </a:rPr>
              <a:t>Deepmind’s</a:t>
            </a:r>
            <a:r>
              <a:rPr lang="en-US" sz="863">
                <a:solidFill>
                  <a:srgbClr val="FFFFFF"/>
                </a:solidFill>
                <a:latin typeface="Palatino" pitchFamily="2" charset="77"/>
                <a:ea typeface="Palatino" pitchFamily="2" charset="77"/>
              </a:rPr>
              <a:t> AI reduces Google Data Center’s energy consumption</a:t>
            </a:r>
          </a:p>
        </p:txBody>
      </p:sp>
      <p:pic>
        <p:nvPicPr>
          <p:cNvPr id="8" name="Picture 7" descr="Map&#10;&#10;Description automatically generated with low confidence">
            <a:extLst>
              <a:ext uri="{FF2B5EF4-FFF2-40B4-BE49-F238E27FC236}">
                <a16:creationId xmlns:a16="http://schemas.microsoft.com/office/drawing/2014/main" id="{6FF3B1A7-BBAB-374C-A5F4-1D21708415BE}"/>
              </a:ext>
            </a:extLst>
          </p:cNvPr>
          <p:cNvPicPr>
            <a:picLocks noChangeAspect="1"/>
          </p:cNvPicPr>
          <p:nvPr/>
        </p:nvPicPr>
        <p:blipFill>
          <a:blip r:embed="rId4"/>
          <a:stretch>
            <a:fillRect/>
          </a:stretch>
        </p:blipFill>
        <p:spPr>
          <a:xfrm>
            <a:off x="5006578" y="2465855"/>
            <a:ext cx="3324611" cy="2747893"/>
          </a:xfrm>
          <a:prstGeom prst="rect">
            <a:avLst/>
          </a:prstGeom>
        </p:spPr>
      </p:pic>
      <p:sp>
        <p:nvSpPr>
          <p:cNvPr id="10" name="TextBox 9">
            <a:extLst>
              <a:ext uri="{FF2B5EF4-FFF2-40B4-BE49-F238E27FC236}">
                <a16:creationId xmlns:a16="http://schemas.microsoft.com/office/drawing/2014/main" id="{0AB17BAA-829C-F440-AEF0-86494E26E3EB}"/>
              </a:ext>
            </a:extLst>
          </p:cNvPr>
          <p:cNvSpPr txBox="1"/>
          <p:nvPr/>
        </p:nvSpPr>
        <p:spPr>
          <a:xfrm>
            <a:off x="5006579" y="4673203"/>
            <a:ext cx="3267075" cy="539354"/>
          </a:xfrm>
          <a:prstGeom prst="rect">
            <a:avLst/>
          </a:prstGeom>
          <a:solidFill>
            <a:srgbClr val="000000">
              <a:alpha val="50000"/>
            </a:srgbClr>
          </a:solidFill>
          <a:ln>
            <a:noFill/>
          </a:ln>
        </p:spPr>
        <p:txBody>
          <a:bodyPr wrap="square" lIns="68580" tIns="34290" rIns="68580" bIns="34290" rtlCol="0" anchor="ctr">
            <a:noAutofit/>
          </a:bodyPr>
          <a:lstStyle/>
          <a:p>
            <a:pPr algn="ctr">
              <a:spcAft>
                <a:spcPts val="450"/>
              </a:spcAft>
            </a:pPr>
            <a:r>
              <a:rPr lang="en-US" sz="863">
                <a:solidFill>
                  <a:srgbClr val="FFFFFF"/>
                </a:solidFill>
                <a:latin typeface="Palatino"/>
                <a:ea typeface="Palatino" pitchFamily="2" charset="77"/>
              </a:rPr>
              <a:t>Combining satellite imagery and machine learning to predict poverty [Jean </a:t>
            </a:r>
            <a:r>
              <a:rPr lang="en-US" sz="863" i="1">
                <a:solidFill>
                  <a:srgbClr val="FFFFFF"/>
                </a:solidFill>
                <a:latin typeface="Palatino"/>
                <a:ea typeface="Palatino" pitchFamily="2" charset="77"/>
              </a:rPr>
              <a:t>et al. </a:t>
            </a:r>
            <a:r>
              <a:rPr lang="en-US" sz="863">
                <a:solidFill>
                  <a:srgbClr val="FFFFFF"/>
                </a:solidFill>
                <a:latin typeface="Palatino"/>
                <a:ea typeface="Palatino" pitchFamily="2" charset="77"/>
              </a:rPr>
              <a:t>2016]</a:t>
            </a:r>
          </a:p>
        </p:txBody>
      </p:sp>
      <p:sp>
        <p:nvSpPr>
          <p:cNvPr id="2" name="Title 1">
            <a:extLst>
              <a:ext uri="{FF2B5EF4-FFF2-40B4-BE49-F238E27FC236}">
                <a16:creationId xmlns:a16="http://schemas.microsoft.com/office/drawing/2014/main" id="{4B2A8BE9-60C4-414B-A3CE-ADC213717D11}"/>
              </a:ext>
            </a:extLst>
          </p:cNvPr>
          <p:cNvSpPr>
            <a:spLocks noGrp="1"/>
          </p:cNvSpPr>
          <p:nvPr>
            <p:ph type="title"/>
          </p:nvPr>
        </p:nvSpPr>
        <p:spPr>
          <a:xfrm>
            <a:off x="628650" y="1131094"/>
            <a:ext cx="7886700" cy="994172"/>
          </a:xfrm>
        </p:spPr>
        <p:txBody>
          <a:bodyPr vert="horz" lIns="68580" tIns="34290" rIns="68580" bIns="34290" rtlCol="0" anchor="ctr">
            <a:normAutofit/>
          </a:bodyPr>
          <a:lstStyle/>
          <a:p>
            <a:r>
              <a:rPr lang="en-US" kern="1200">
                <a:solidFill>
                  <a:schemeClr val="tx1"/>
                </a:solidFill>
                <a:latin typeface="+mj-lt"/>
                <a:ea typeface="+mj-ea"/>
                <a:cs typeface="+mj-cs"/>
              </a:rPr>
              <a:t>AI and sustainability</a:t>
            </a:r>
          </a:p>
        </p:txBody>
      </p:sp>
      <p:sp>
        <p:nvSpPr>
          <p:cNvPr id="3" name="TextBox 2">
            <a:extLst>
              <a:ext uri="{FF2B5EF4-FFF2-40B4-BE49-F238E27FC236}">
                <a16:creationId xmlns:a16="http://schemas.microsoft.com/office/drawing/2014/main" id="{6AE12879-83D9-95B0-71C3-B80CFCCB3543}"/>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129245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A92511-10A6-D448-6EEF-A812E7EB3C8D}"/>
              </a:ext>
            </a:extLst>
          </p:cNvPr>
          <p:cNvPicPr>
            <a:picLocks noChangeAspect="1"/>
          </p:cNvPicPr>
          <p:nvPr/>
        </p:nvPicPr>
        <p:blipFill>
          <a:blip r:embed="rId2"/>
          <a:stretch>
            <a:fillRect/>
          </a:stretch>
        </p:blipFill>
        <p:spPr>
          <a:xfrm>
            <a:off x="1912920" y="1283467"/>
            <a:ext cx="5495969" cy="4345854"/>
          </a:xfrm>
          <a:prstGeom prst="rect">
            <a:avLst/>
          </a:prstGeom>
        </p:spPr>
      </p:pic>
      <p:sp>
        <p:nvSpPr>
          <p:cNvPr id="2" name="TextBox 1">
            <a:extLst>
              <a:ext uri="{FF2B5EF4-FFF2-40B4-BE49-F238E27FC236}">
                <a16:creationId xmlns:a16="http://schemas.microsoft.com/office/drawing/2014/main" id="{842EEB15-B6B3-2C53-CC50-F976BCB3AEF1}"/>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3069363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A11FF-ED94-FC2F-8EA2-34F46ABF3898}"/>
              </a:ext>
            </a:extLst>
          </p:cNvPr>
          <p:cNvPicPr>
            <a:picLocks noChangeAspect="1"/>
          </p:cNvPicPr>
          <p:nvPr/>
        </p:nvPicPr>
        <p:blipFill>
          <a:blip r:embed="rId2"/>
          <a:stretch>
            <a:fillRect/>
          </a:stretch>
        </p:blipFill>
        <p:spPr>
          <a:xfrm>
            <a:off x="0" y="1204950"/>
            <a:ext cx="8472488" cy="2178844"/>
          </a:xfrm>
          <a:prstGeom prst="rect">
            <a:avLst/>
          </a:prstGeom>
        </p:spPr>
      </p:pic>
      <p:pic>
        <p:nvPicPr>
          <p:cNvPr id="5" name="Picture 4">
            <a:extLst>
              <a:ext uri="{FF2B5EF4-FFF2-40B4-BE49-F238E27FC236}">
                <a16:creationId xmlns:a16="http://schemas.microsoft.com/office/drawing/2014/main" id="{9FC2A295-B50A-C949-C1CC-6396CBCD05A6}"/>
              </a:ext>
            </a:extLst>
          </p:cNvPr>
          <p:cNvPicPr>
            <a:picLocks noChangeAspect="1"/>
          </p:cNvPicPr>
          <p:nvPr/>
        </p:nvPicPr>
        <p:blipFill>
          <a:blip r:embed="rId3"/>
          <a:stretch>
            <a:fillRect/>
          </a:stretch>
        </p:blipFill>
        <p:spPr>
          <a:xfrm>
            <a:off x="1204845" y="2798473"/>
            <a:ext cx="4179094" cy="2893219"/>
          </a:xfrm>
          <a:prstGeom prst="rect">
            <a:avLst/>
          </a:prstGeom>
        </p:spPr>
      </p:pic>
      <p:sp>
        <p:nvSpPr>
          <p:cNvPr id="2" name="TextBox 1">
            <a:extLst>
              <a:ext uri="{FF2B5EF4-FFF2-40B4-BE49-F238E27FC236}">
                <a16:creationId xmlns:a16="http://schemas.microsoft.com/office/drawing/2014/main" id="{86D78E5C-DFE4-29AA-C01F-F188C2AD4F89}"/>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7244657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B43038A-5C1B-BB53-650D-677771F7D314}"/>
              </a:ext>
            </a:extLst>
          </p:cNvPr>
          <p:cNvGrpSpPr/>
          <p:nvPr/>
        </p:nvGrpSpPr>
        <p:grpSpPr>
          <a:xfrm>
            <a:off x="3878009" y="1014886"/>
            <a:ext cx="5026766" cy="4985864"/>
            <a:chOff x="5170679" y="210180"/>
            <a:chExt cx="6702354" cy="6647819"/>
          </a:xfrm>
        </p:grpSpPr>
        <p:pic>
          <p:nvPicPr>
            <p:cNvPr id="3" name="Picture 2">
              <a:extLst>
                <a:ext uri="{FF2B5EF4-FFF2-40B4-BE49-F238E27FC236}">
                  <a16:creationId xmlns:a16="http://schemas.microsoft.com/office/drawing/2014/main" id="{C787580F-FA1F-3A27-0007-21708B81D1E7}"/>
                </a:ext>
              </a:extLst>
            </p:cNvPr>
            <p:cNvPicPr>
              <a:picLocks noChangeAspect="1"/>
            </p:cNvPicPr>
            <p:nvPr/>
          </p:nvPicPr>
          <p:blipFill>
            <a:blip r:embed="rId3"/>
            <a:stretch>
              <a:fillRect/>
            </a:stretch>
          </p:blipFill>
          <p:spPr>
            <a:xfrm>
              <a:off x="5170679" y="210180"/>
              <a:ext cx="6702354" cy="6647819"/>
            </a:xfrm>
            <a:prstGeom prst="rect">
              <a:avLst/>
            </a:prstGeom>
          </p:spPr>
        </p:pic>
        <p:sp>
          <p:nvSpPr>
            <p:cNvPr id="4" name="TextBox 3">
              <a:extLst>
                <a:ext uri="{FF2B5EF4-FFF2-40B4-BE49-F238E27FC236}">
                  <a16:creationId xmlns:a16="http://schemas.microsoft.com/office/drawing/2014/main" id="{C3C88EDE-0DB1-BD39-A8C5-B3F8070B201C}"/>
                </a:ext>
              </a:extLst>
            </p:cNvPr>
            <p:cNvSpPr txBox="1"/>
            <p:nvPr/>
          </p:nvSpPr>
          <p:spPr>
            <a:xfrm>
              <a:off x="7960617" y="6476330"/>
              <a:ext cx="1190924" cy="284780"/>
            </a:xfrm>
            <a:prstGeom prst="rect">
              <a:avLst/>
            </a:prstGeom>
            <a:noFill/>
          </p:spPr>
          <p:txBody>
            <a:bodyPr wrap="none" rtlCol="0">
              <a:spAutoFit/>
            </a:bodyPr>
            <a:lstStyle/>
            <a:p>
              <a:r>
                <a:rPr lang="en-US" sz="788" dirty="0">
                  <a:latin typeface="Times New Roman" panose="02020603050405020304" pitchFamily="18" charset="0"/>
                  <a:cs typeface="Times New Roman" panose="02020603050405020304" pitchFamily="18" charset="0"/>
                </a:rPr>
                <a:t>New York Times</a:t>
              </a:r>
            </a:p>
          </p:txBody>
        </p:sp>
      </p:grpSp>
      <p:sp>
        <p:nvSpPr>
          <p:cNvPr id="2" name="TextBox 1">
            <a:extLst>
              <a:ext uri="{FF2B5EF4-FFF2-40B4-BE49-F238E27FC236}">
                <a16:creationId xmlns:a16="http://schemas.microsoft.com/office/drawing/2014/main" id="{09C43B15-8CD8-6F74-2C4F-7F374751514E}"/>
              </a:ext>
            </a:extLst>
          </p:cNvPr>
          <p:cNvSpPr txBox="1"/>
          <p:nvPr/>
        </p:nvSpPr>
        <p:spPr>
          <a:xfrm>
            <a:off x="367680" y="2921508"/>
            <a:ext cx="3228783" cy="1015663"/>
          </a:xfrm>
          <a:prstGeom prst="rect">
            <a:avLst/>
          </a:prstGeom>
          <a:noFill/>
        </p:spPr>
        <p:txBody>
          <a:bodyPr wrap="square" rtlCol="0">
            <a:spAutoFit/>
          </a:bodyPr>
          <a:lstStyle/>
          <a:p>
            <a:r>
              <a:rPr lang="en-US" sz="1500" i="1" dirty="0">
                <a:solidFill>
                  <a:srgbClr val="7030A0"/>
                </a:solidFill>
              </a:rPr>
              <a:t>In Prof. </a:t>
            </a:r>
            <a:r>
              <a:rPr lang="en-US" sz="1500" i="1" dirty="0" err="1">
                <a:solidFill>
                  <a:srgbClr val="7030A0"/>
                </a:solidFill>
              </a:rPr>
              <a:t>Sandholm’s</a:t>
            </a:r>
            <a:r>
              <a:rPr lang="en-US" sz="1500" i="1" dirty="0">
                <a:solidFill>
                  <a:srgbClr val="7030A0"/>
                </a:solidFill>
              </a:rPr>
              <a:t> August 2021 IJCAI John McCarthy Award talk, </a:t>
            </a:r>
            <a:br>
              <a:rPr lang="en-US" sz="1500" i="1" dirty="0">
                <a:solidFill>
                  <a:srgbClr val="7030A0"/>
                </a:solidFill>
              </a:rPr>
            </a:br>
            <a:r>
              <a:rPr lang="en-US" sz="1500" i="1" dirty="0">
                <a:solidFill>
                  <a:srgbClr val="7030A0"/>
                </a:solidFill>
              </a:rPr>
              <a:t>he predicted there will be </a:t>
            </a:r>
            <a:r>
              <a:rPr lang="en-US" sz="1500" b="1" i="1" dirty="0">
                <a:solidFill>
                  <a:srgbClr val="7030A0"/>
                </a:solidFill>
              </a:rPr>
              <a:t>human-only categories</a:t>
            </a:r>
            <a:r>
              <a:rPr lang="en-US" sz="1500" i="1" dirty="0">
                <a:solidFill>
                  <a:srgbClr val="7030A0"/>
                </a:solidFill>
              </a:rPr>
              <a:t> in future art competitions</a:t>
            </a:r>
          </a:p>
        </p:txBody>
      </p:sp>
      <p:sp>
        <p:nvSpPr>
          <p:cNvPr id="5" name="Slide Number Placeholder 4">
            <a:extLst>
              <a:ext uri="{FF2B5EF4-FFF2-40B4-BE49-F238E27FC236}">
                <a16:creationId xmlns:a16="http://schemas.microsoft.com/office/drawing/2014/main" id="{0BB0B87B-75B7-A67F-BFBD-56556E56AE51}"/>
              </a:ext>
            </a:extLst>
          </p:cNvPr>
          <p:cNvSpPr>
            <a:spLocks noGrp="1"/>
          </p:cNvSpPr>
          <p:nvPr>
            <p:ph type="sldNum" sz="quarter" idx="12"/>
          </p:nvPr>
        </p:nvSpPr>
        <p:spPr/>
        <p:txBody>
          <a:bodyPr/>
          <a:lstStyle/>
          <a:p>
            <a:fld id="{F21893F0-5C9C-2A4C-AA68-0A7C90706087}" type="slidenum">
              <a:rPr lang="en-US" smtClean="0"/>
              <a:t>65</a:t>
            </a:fld>
            <a:endParaRPr lang="en-US"/>
          </a:p>
        </p:txBody>
      </p:sp>
      <p:sp>
        <p:nvSpPr>
          <p:cNvPr id="7" name="TextBox 6">
            <a:extLst>
              <a:ext uri="{FF2B5EF4-FFF2-40B4-BE49-F238E27FC236}">
                <a16:creationId xmlns:a16="http://schemas.microsoft.com/office/drawing/2014/main" id="{86C99914-C988-6093-0EA3-234BC65E8B4A}"/>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321123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E6B7-CE01-07CF-51B9-4BB34267AD19}"/>
              </a:ext>
            </a:extLst>
          </p:cNvPr>
          <p:cNvSpPr>
            <a:spLocks noGrp="1"/>
          </p:cNvSpPr>
          <p:nvPr>
            <p:ph type="title"/>
          </p:nvPr>
        </p:nvSpPr>
        <p:spPr>
          <a:xfrm>
            <a:off x="5236369" y="1883005"/>
            <a:ext cx="3281363" cy="1999132"/>
          </a:xfrm>
        </p:spPr>
        <p:txBody>
          <a:bodyPr vert="horz" lIns="68580" tIns="34290" rIns="68580" bIns="34290" rtlCol="0" anchor="b">
            <a:normAutofit fontScale="90000"/>
          </a:bodyPr>
          <a:lstStyle/>
          <a:p>
            <a:pPr algn="r"/>
            <a:r>
              <a:rPr lang="en-US" sz="4200" dirty="0">
                <a:solidFill>
                  <a:schemeClr val="bg1"/>
                </a:solidFill>
              </a:rPr>
              <a:t>Deepfakes of Prof. Sandholm Spring 2023-</a:t>
            </a:r>
          </a:p>
        </p:txBody>
      </p:sp>
      <p:pic>
        <p:nvPicPr>
          <p:cNvPr id="4" name="Online Media 3" title="Episode 672 - Caravanserais, Daughter-in-Laws, and Xerography with Tuomas Sandholm">
            <a:hlinkClick r:id="" action="ppaction://media"/>
            <a:extLst>
              <a:ext uri="{FF2B5EF4-FFF2-40B4-BE49-F238E27FC236}">
                <a16:creationId xmlns:a16="http://schemas.microsoft.com/office/drawing/2014/main" id="{F6F2D7AE-582C-6988-DFB4-7DEA37B9913D}"/>
              </a:ext>
            </a:extLst>
          </p:cNvPr>
          <p:cNvPicPr>
            <a:picLocks noRot="1" noChangeAspect="1"/>
          </p:cNvPicPr>
          <p:nvPr>
            <a:videoFile r:link="rId1"/>
          </p:nvPr>
        </p:nvPicPr>
        <p:blipFill>
          <a:blip r:embed="rId3"/>
          <a:stretch>
            <a:fillRect/>
          </a:stretch>
        </p:blipFill>
        <p:spPr>
          <a:xfrm>
            <a:off x="626268" y="1997550"/>
            <a:ext cx="3298032" cy="3298032"/>
          </a:xfrm>
          <a:prstGeom prst="rect">
            <a:avLst/>
          </a:prstGeom>
        </p:spPr>
      </p:pic>
      <p:sp>
        <p:nvSpPr>
          <p:cNvPr id="3" name="TextBox 2">
            <a:extLst>
              <a:ext uri="{FF2B5EF4-FFF2-40B4-BE49-F238E27FC236}">
                <a16:creationId xmlns:a16="http://schemas.microsoft.com/office/drawing/2014/main" id="{79417575-3CBB-C682-3704-6EFF25AB2408}"/>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131420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F82A-89E6-CC7E-4E8D-EE6481B65275}"/>
              </a:ext>
            </a:extLst>
          </p:cNvPr>
          <p:cNvSpPr>
            <a:spLocks noGrp="1"/>
          </p:cNvSpPr>
          <p:nvPr>
            <p:ph type="title"/>
          </p:nvPr>
        </p:nvSpPr>
        <p:spPr/>
        <p:txBody>
          <a:bodyPr>
            <a:normAutofit fontScale="90000"/>
          </a:bodyPr>
          <a:lstStyle/>
          <a:p>
            <a:r>
              <a:rPr lang="en-US" dirty="0"/>
              <a:t>Some harmful applications of deepfakes</a:t>
            </a:r>
          </a:p>
        </p:txBody>
      </p:sp>
      <p:pic>
        <p:nvPicPr>
          <p:cNvPr id="5" name="Picture 4">
            <a:extLst>
              <a:ext uri="{FF2B5EF4-FFF2-40B4-BE49-F238E27FC236}">
                <a16:creationId xmlns:a16="http://schemas.microsoft.com/office/drawing/2014/main" id="{D9F36879-7203-89E9-65AD-4500E70E8986}"/>
              </a:ext>
            </a:extLst>
          </p:cNvPr>
          <p:cNvPicPr>
            <a:picLocks noChangeAspect="1"/>
          </p:cNvPicPr>
          <p:nvPr/>
        </p:nvPicPr>
        <p:blipFill>
          <a:blip r:embed="rId3"/>
          <a:stretch>
            <a:fillRect/>
          </a:stretch>
        </p:blipFill>
        <p:spPr>
          <a:xfrm>
            <a:off x="628651" y="3374742"/>
            <a:ext cx="2828822" cy="1874521"/>
          </a:xfrm>
          <a:prstGeom prst="rect">
            <a:avLst/>
          </a:prstGeom>
        </p:spPr>
      </p:pic>
      <p:grpSp>
        <p:nvGrpSpPr>
          <p:cNvPr id="11" name="Group 10">
            <a:extLst>
              <a:ext uri="{FF2B5EF4-FFF2-40B4-BE49-F238E27FC236}">
                <a16:creationId xmlns:a16="http://schemas.microsoft.com/office/drawing/2014/main" id="{4F6A9275-B905-8ED8-2487-295A67B11548}"/>
              </a:ext>
            </a:extLst>
          </p:cNvPr>
          <p:cNvGrpSpPr/>
          <p:nvPr/>
        </p:nvGrpSpPr>
        <p:grpSpPr>
          <a:xfrm>
            <a:off x="3515827" y="3374742"/>
            <a:ext cx="2771705" cy="2359612"/>
            <a:chOff x="4759960" y="2285850"/>
            <a:chExt cx="3695607" cy="3146148"/>
          </a:xfrm>
        </p:grpSpPr>
        <p:sp>
          <p:nvSpPr>
            <p:cNvPr id="7" name="TextBox 6">
              <a:extLst>
                <a:ext uri="{FF2B5EF4-FFF2-40B4-BE49-F238E27FC236}">
                  <a16:creationId xmlns:a16="http://schemas.microsoft.com/office/drawing/2014/main" id="{1202513D-166A-01D1-BE68-3654D4A9A6C9}"/>
                </a:ext>
              </a:extLst>
            </p:cNvPr>
            <p:cNvSpPr txBox="1"/>
            <p:nvPr/>
          </p:nvSpPr>
          <p:spPr>
            <a:xfrm>
              <a:off x="4759960" y="4816445"/>
              <a:ext cx="3695607" cy="615553"/>
            </a:xfrm>
            <a:prstGeom prst="rect">
              <a:avLst/>
            </a:prstGeom>
            <a:noFill/>
          </p:spPr>
          <p:txBody>
            <a:bodyPr wrap="square">
              <a:spAutoFit/>
            </a:bodyPr>
            <a:lstStyle/>
            <a:p>
              <a:r>
                <a:rPr lang="en-US" sz="1200" dirty="0">
                  <a:latin typeface="-apple-system"/>
                  <a:hlinkClick r:id="rId4"/>
                </a:rPr>
                <a:t>https://www.twitch.tv/trumporbiden2024</a:t>
              </a:r>
              <a:endParaRPr lang="en-US" sz="1200" dirty="0"/>
            </a:p>
          </p:txBody>
        </p:sp>
        <p:pic>
          <p:nvPicPr>
            <p:cNvPr id="9" name="Picture 8">
              <a:extLst>
                <a:ext uri="{FF2B5EF4-FFF2-40B4-BE49-F238E27FC236}">
                  <a16:creationId xmlns:a16="http://schemas.microsoft.com/office/drawing/2014/main" id="{C2F33A13-252B-78C7-8574-5440BEEBF616}"/>
                </a:ext>
              </a:extLst>
            </p:cNvPr>
            <p:cNvPicPr>
              <a:picLocks noChangeAspect="1"/>
            </p:cNvPicPr>
            <p:nvPr/>
          </p:nvPicPr>
          <p:blipFill>
            <a:blip r:embed="rId5"/>
            <a:stretch>
              <a:fillRect/>
            </a:stretch>
          </p:blipFill>
          <p:spPr>
            <a:xfrm>
              <a:off x="4759960" y="2285850"/>
              <a:ext cx="3695607" cy="2499361"/>
            </a:xfrm>
            <a:prstGeom prst="rect">
              <a:avLst/>
            </a:prstGeom>
          </p:spPr>
        </p:pic>
      </p:grpSp>
      <p:grpSp>
        <p:nvGrpSpPr>
          <p:cNvPr id="13" name="Group 12">
            <a:extLst>
              <a:ext uri="{FF2B5EF4-FFF2-40B4-BE49-F238E27FC236}">
                <a16:creationId xmlns:a16="http://schemas.microsoft.com/office/drawing/2014/main" id="{903F0F0A-AC0A-DDF6-9D86-C70723391FD5}"/>
              </a:ext>
            </a:extLst>
          </p:cNvPr>
          <p:cNvGrpSpPr/>
          <p:nvPr/>
        </p:nvGrpSpPr>
        <p:grpSpPr>
          <a:xfrm>
            <a:off x="6372957" y="2125266"/>
            <a:ext cx="2644712" cy="2807334"/>
            <a:chOff x="8497276" y="1690688"/>
            <a:chExt cx="3526282" cy="3743112"/>
          </a:xfrm>
        </p:grpSpPr>
        <p:pic>
          <p:nvPicPr>
            <p:cNvPr id="10" name="Picture 9">
              <a:extLst>
                <a:ext uri="{FF2B5EF4-FFF2-40B4-BE49-F238E27FC236}">
                  <a16:creationId xmlns:a16="http://schemas.microsoft.com/office/drawing/2014/main" id="{316E2654-1BC8-4FAB-796A-C3A9205AF2E7}"/>
                </a:ext>
              </a:extLst>
            </p:cNvPr>
            <p:cNvPicPr>
              <a:picLocks noChangeAspect="1"/>
            </p:cNvPicPr>
            <p:nvPr/>
          </p:nvPicPr>
          <p:blipFill rotWithShape="1">
            <a:blip r:embed="rId6"/>
            <a:srcRect r="25907"/>
            <a:stretch/>
          </p:blipFill>
          <p:spPr>
            <a:xfrm>
              <a:off x="8497276" y="3356656"/>
              <a:ext cx="2748236" cy="2077144"/>
            </a:xfrm>
            <a:prstGeom prst="rect">
              <a:avLst/>
            </a:prstGeom>
          </p:spPr>
        </p:pic>
        <p:sp>
          <p:nvSpPr>
            <p:cNvPr id="12" name="Speech Bubble: Oval 11">
              <a:extLst>
                <a:ext uri="{FF2B5EF4-FFF2-40B4-BE49-F238E27FC236}">
                  <a16:creationId xmlns:a16="http://schemas.microsoft.com/office/drawing/2014/main" id="{D1038132-753C-6A61-405E-05C868E8DF50}"/>
                </a:ext>
              </a:extLst>
            </p:cNvPr>
            <p:cNvSpPr/>
            <p:nvPr/>
          </p:nvSpPr>
          <p:spPr>
            <a:xfrm>
              <a:off x="9701463" y="1690688"/>
              <a:ext cx="2322095" cy="1520698"/>
            </a:xfrm>
            <a:prstGeom prst="wedgeEllipseCallout">
              <a:avLst>
                <a:gd name="adj1" fmla="val -22388"/>
                <a:gd name="adj2" fmla="val 107416"/>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Slide Number Placeholder 2">
            <a:extLst>
              <a:ext uri="{FF2B5EF4-FFF2-40B4-BE49-F238E27FC236}">
                <a16:creationId xmlns:a16="http://schemas.microsoft.com/office/drawing/2014/main" id="{523CC639-4637-D48D-093A-3FC160E6551C}"/>
              </a:ext>
            </a:extLst>
          </p:cNvPr>
          <p:cNvSpPr>
            <a:spLocks noGrp="1"/>
          </p:cNvSpPr>
          <p:nvPr>
            <p:ph type="sldNum" sz="quarter" idx="12"/>
          </p:nvPr>
        </p:nvSpPr>
        <p:spPr/>
        <p:txBody>
          <a:bodyPr/>
          <a:lstStyle/>
          <a:p>
            <a:fld id="{F21893F0-5C9C-2A4C-AA68-0A7C90706087}" type="slidenum">
              <a:rPr lang="en-US" smtClean="0"/>
              <a:t>67</a:t>
            </a:fld>
            <a:endParaRPr lang="en-US"/>
          </a:p>
        </p:txBody>
      </p:sp>
      <p:sp>
        <p:nvSpPr>
          <p:cNvPr id="4" name="TextBox 3">
            <a:extLst>
              <a:ext uri="{FF2B5EF4-FFF2-40B4-BE49-F238E27FC236}">
                <a16:creationId xmlns:a16="http://schemas.microsoft.com/office/drawing/2014/main" id="{1BD5E85E-17FA-7A3F-963D-12E471783EC6}"/>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258595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DE4EF-62B5-24BF-3CD0-71DBFA092DB1}"/>
              </a:ext>
            </a:extLst>
          </p:cNvPr>
          <p:cNvPicPr>
            <a:picLocks noChangeAspect="1"/>
          </p:cNvPicPr>
          <p:nvPr/>
        </p:nvPicPr>
        <p:blipFill>
          <a:blip r:embed="rId4"/>
          <a:stretch>
            <a:fillRect/>
          </a:stretch>
        </p:blipFill>
        <p:spPr>
          <a:xfrm>
            <a:off x="2473826" y="1200150"/>
            <a:ext cx="3347657" cy="4457700"/>
          </a:xfrm>
          <a:prstGeom prst="rect">
            <a:avLst/>
          </a:prstGeom>
        </p:spPr>
      </p:pic>
      <p:sp>
        <p:nvSpPr>
          <p:cNvPr id="4" name="TextBox 3">
            <a:extLst>
              <a:ext uri="{FF2B5EF4-FFF2-40B4-BE49-F238E27FC236}">
                <a16:creationId xmlns:a16="http://schemas.microsoft.com/office/drawing/2014/main" id="{7256579B-67E5-3365-08C2-6FC7CDCBD10B}"/>
              </a:ext>
            </a:extLst>
          </p:cNvPr>
          <p:cNvSpPr txBox="1"/>
          <p:nvPr/>
        </p:nvSpPr>
        <p:spPr>
          <a:xfrm>
            <a:off x="3619099" y="5247100"/>
            <a:ext cx="814647" cy="201465"/>
          </a:xfrm>
          <a:prstGeom prst="rect">
            <a:avLst/>
          </a:prstGeom>
          <a:noFill/>
        </p:spPr>
        <p:txBody>
          <a:bodyPr wrap="none" rtlCol="0">
            <a:spAutoFit/>
          </a:bodyPr>
          <a:lstStyle/>
          <a:p>
            <a:pPr defTabSz="617220">
              <a:spcAft>
                <a:spcPts val="450"/>
              </a:spcAft>
            </a:pPr>
            <a:r>
              <a:rPr lang="en-US" sz="709">
                <a:latin typeface="Times New Roman" panose="02020603050405020304" pitchFamily="18" charset="0"/>
                <a:cs typeface="Times New Roman" panose="02020603050405020304" pitchFamily="18" charset="0"/>
              </a:rPr>
              <a:t>New York Times</a:t>
            </a:r>
            <a:endParaRPr lang="en-US" sz="788">
              <a:latin typeface="Times New Roman" panose="02020603050405020304" pitchFamily="18" charset="0"/>
              <a:cs typeface="Times New Roman" panose="02020603050405020304" pitchFamily="18" charset="0"/>
            </a:endParaRPr>
          </a:p>
        </p:txBody>
      </p:sp>
      <p:pic>
        <p:nvPicPr>
          <p:cNvPr id="5" name="fake Drake song">
            <a:hlinkClick r:id="" action="ppaction://media"/>
            <a:extLst>
              <a:ext uri="{FF2B5EF4-FFF2-40B4-BE49-F238E27FC236}">
                <a16:creationId xmlns:a16="http://schemas.microsoft.com/office/drawing/2014/main" id="{F98F4E53-E166-C448-44BF-FADEE4B3D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64254" y="3610403"/>
            <a:ext cx="205920" cy="205920"/>
          </a:xfrm>
          <a:prstGeom prst="rect">
            <a:avLst/>
          </a:prstGeom>
        </p:spPr>
      </p:pic>
      <p:sp>
        <p:nvSpPr>
          <p:cNvPr id="2" name="TextBox 1">
            <a:extLst>
              <a:ext uri="{FF2B5EF4-FFF2-40B4-BE49-F238E27FC236}">
                <a16:creationId xmlns:a16="http://schemas.microsoft.com/office/drawing/2014/main" id="{0E4578B7-5CB1-E34E-8B90-0E2FEE2C0524}"/>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13306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255329-2AEF-5C9E-3137-4D7263E19474}"/>
              </a:ext>
            </a:extLst>
          </p:cNvPr>
          <p:cNvSpPr>
            <a:spLocks noGrp="1"/>
          </p:cNvSpPr>
          <p:nvPr>
            <p:ph type="sldNum" sz="quarter" idx="12"/>
          </p:nvPr>
        </p:nvSpPr>
        <p:spPr/>
        <p:txBody>
          <a:bodyPr/>
          <a:lstStyle/>
          <a:p>
            <a:fld id="{F21893F0-5C9C-2A4C-AA68-0A7C90706087}" type="slidenum">
              <a:rPr lang="en-US" smtClean="0"/>
              <a:t>69</a:t>
            </a:fld>
            <a:endParaRPr lang="en-US"/>
          </a:p>
        </p:txBody>
      </p:sp>
      <p:sp>
        <p:nvSpPr>
          <p:cNvPr id="4" name="TextBox 3">
            <a:extLst>
              <a:ext uri="{FF2B5EF4-FFF2-40B4-BE49-F238E27FC236}">
                <a16:creationId xmlns:a16="http://schemas.microsoft.com/office/drawing/2014/main" id="{AB804A5C-E02B-45C7-B332-31AEDBE8B49C}"/>
              </a:ext>
            </a:extLst>
          </p:cNvPr>
          <p:cNvSpPr txBox="1"/>
          <p:nvPr/>
        </p:nvSpPr>
        <p:spPr>
          <a:xfrm>
            <a:off x="2286000" y="3290501"/>
            <a:ext cx="4572000" cy="507831"/>
          </a:xfrm>
          <a:prstGeom prst="rect">
            <a:avLst/>
          </a:prstGeom>
          <a:noFill/>
        </p:spPr>
        <p:txBody>
          <a:bodyPr wrap="square">
            <a:spAutoFit/>
          </a:bodyPr>
          <a:lstStyle/>
          <a:p>
            <a:r>
              <a:rPr lang="en-US" sz="1350" dirty="0">
                <a:hlinkClick r:id="rId3"/>
              </a:rPr>
              <a:t>https://www.youtube.com/watch?v=Opxhh9Oh3rg</a:t>
            </a:r>
            <a:endParaRPr lang="en-US" sz="1350" dirty="0"/>
          </a:p>
          <a:p>
            <a:endParaRPr lang="en-US" sz="1350" dirty="0"/>
          </a:p>
        </p:txBody>
      </p:sp>
      <p:sp>
        <p:nvSpPr>
          <p:cNvPr id="6" name="TextBox 5">
            <a:extLst>
              <a:ext uri="{FF2B5EF4-FFF2-40B4-BE49-F238E27FC236}">
                <a16:creationId xmlns:a16="http://schemas.microsoft.com/office/drawing/2014/main" id="{F760C02B-5464-FEAA-9A9F-CC30E8D746FB}"/>
              </a:ext>
            </a:extLst>
          </p:cNvPr>
          <p:cNvSpPr txBox="1"/>
          <p:nvPr/>
        </p:nvSpPr>
        <p:spPr>
          <a:xfrm>
            <a:off x="1785097" y="959644"/>
            <a:ext cx="6090557" cy="553998"/>
          </a:xfrm>
          <a:prstGeom prst="rect">
            <a:avLst/>
          </a:prstGeom>
          <a:noFill/>
        </p:spPr>
        <p:txBody>
          <a:bodyPr wrap="square">
            <a:spAutoFit/>
          </a:bodyPr>
          <a:lstStyle/>
          <a:p>
            <a:pPr algn="l"/>
            <a:r>
              <a:rPr lang="en-US" sz="3000" b="1" dirty="0">
                <a:solidFill>
                  <a:srgbClr val="0F0F0F"/>
                </a:solidFill>
                <a:latin typeface="YouTube Sans"/>
              </a:rPr>
              <a:t>The Beatles: “Now And Then”</a:t>
            </a:r>
          </a:p>
        </p:txBody>
      </p:sp>
      <p:pic>
        <p:nvPicPr>
          <p:cNvPr id="3" name="Online Media 2" title="The Beatles - Now And Then (Official Music Video)">
            <a:hlinkClick r:id="" action="ppaction://media"/>
            <a:extLst>
              <a:ext uri="{FF2B5EF4-FFF2-40B4-BE49-F238E27FC236}">
                <a16:creationId xmlns:a16="http://schemas.microsoft.com/office/drawing/2014/main" id="{5A44C0C8-5A84-07AE-CDC3-A5E702B9FC39}"/>
              </a:ext>
            </a:extLst>
          </p:cNvPr>
          <p:cNvPicPr>
            <a:picLocks noRot="1" noChangeAspect="1"/>
          </p:cNvPicPr>
          <p:nvPr>
            <a:videoFile r:link="rId1"/>
          </p:nvPr>
        </p:nvPicPr>
        <p:blipFill>
          <a:blip r:embed="rId4"/>
          <a:stretch>
            <a:fillRect/>
          </a:stretch>
        </p:blipFill>
        <p:spPr>
          <a:xfrm>
            <a:off x="20241" y="857250"/>
            <a:ext cx="9103519" cy="5143500"/>
          </a:xfrm>
          <a:prstGeom prst="rect">
            <a:avLst/>
          </a:prstGeom>
        </p:spPr>
      </p:pic>
    </p:spTree>
    <p:extLst>
      <p:ext uri="{BB962C8B-B14F-4D97-AF65-F5344CB8AC3E}">
        <p14:creationId xmlns:p14="http://schemas.microsoft.com/office/powerpoint/2010/main" val="154765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38100"/>
            <a:ext cx="8229600" cy="1143000"/>
          </a:xfrm>
        </p:spPr>
        <p:txBody>
          <a:bodyPr/>
          <a:lstStyle/>
          <a:p>
            <a:r>
              <a:rPr lang="en-US" dirty="0"/>
              <a:t>Games</a:t>
            </a:r>
          </a:p>
        </p:txBody>
      </p:sp>
      <p:sp>
        <p:nvSpPr>
          <p:cNvPr id="15363" name="Rectangle 3"/>
          <p:cNvSpPr>
            <a:spLocks noGrp="1" noChangeArrowheads="1"/>
          </p:cNvSpPr>
          <p:nvPr>
            <p:ph type="body" idx="1"/>
          </p:nvPr>
        </p:nvSpPr>
        <p:spPr>
          <a:xfrm>
            <a:off x="609600" y="914400"/>
            <a:ext cx="8077200" cy="5257800"/>
          </a:xfrm>
        </p:spPr>
        <p:txBody>
          <a:bodyPr>
            <a:normAutofit fontScale="92500" lnSpcReduction="10000"/>
          </a:bodyPr>
          <a:lstStyle/>
          <a:p>
            <a:pPr>
              <a:buFont typeface="Arial" pitchFamily="34" charset="0"/>
              <a:buChar char="•"/>
              <a:defRPr/>
            </a:pPr>
            <a:r>
              <a:rPr lang="en-US" sz="2400" b="1" dirty="0"/>
              <a:t>1997:</a:t>
            </a:r>
            <a:r>
              <a:rPr lang="en-US" sz="2400" dirty="0"/>
              <a:t> IBM’s Deep Blue defeats the reigning world chess champion Garry Kasparov</a:t>
            </a:r>
          </a:p>
          <a:p>
            <a:pPr lvl="1">
              <a:buFont typeface="Arial" pitchFamily="34" charset="0"/>
              <a:buChar char="•"/>
              <a:defRPr/>
            </a:pPr>
            <a:r>
              <a:rPr lang="en-US" b="1" dirty="0">
                <a:ea typeface="+mn-ea"/>
                <a:cs typeface="+mn-cs"/>
              </a:rPr>
              <a:t>1996: Kasparov Beats Deep Blue</a:t>
            </a:r>
            <a:br>
              <a:rPr lang="en-US" dirty="0">
                <a:ea typeface="+mn-ea"/>
                <a:cs typeface="+mn-cs"/>
              </a:rPr>
            </a:br>
            <a:r>
              <a:rPr lang="en-US" dirty="0">
                <a:ea typeface="+mn-ea"/>
                <a:cs typeface="+mn-cs"/>
              </a:rPr>
              <a:t>“I could feel – I could smell – a new kind </a:t>
            </a:r>
            <a:br>
              <a:rPr lang="en-US" dirty="0">
                <a:ea typeface="+mn-ea"/>
                <a:cs typeface="+mn-cs"/>
              </a:rPr>
            </a:br>
            <a:r>
              <a:rPr lang="en-US" dirty="0">
                <a:ea typeface="+mn-ea"/>
                <a:cs typeface="+mn-cs"/>
              </a:rPr>
              <a:t>of intelligence across the table.”</a:t>
            </a:r>
          </a:p>
          <a:p>
            <a:pPr lvl="1">
              <a:buFont typeface="Arial" pitchFamily="34" charset="0"/>
              <a:buChar char="•"/>
              <a:defRPr/>
            </a:pPr>
            <a:r>
              <a:rPr lang="en-US" b="1" dirty="0">
                <a:ea typeface="+mn-ea"/>
                <a:cs typeface="+mn-cs"/>
              </a:rPr>
              <a:t>1997: Deep Blue Beats Kasparov</a:t>
            </a:r>
            <a:br>
              <a:rPr lang="en-US" dirty="0">
                <a:ea typeface="+mn-ea"/>
                <a:cs typeface="+mn-cs"/>
              </a:rPr>
            </a:br>
            <a:r>
              <a:rPr lang="en-US" dirty="0">
                <a:ea typeface="+mn-ea"/>
                <a:cs typeface="+mn-cs"/>
              </a:rPr>
              <a:t>“Deep Blue hasn't proven anything.”</a:t>
            </a:r>
            <a:endParaRPr lang="en-US" sz="2400" dirty="0"/>
          </a:p>
          <a:p>
            <a:pPr>
              <a:buFont typeface="Arial" pitchFamily="34" charset="0"/>
              <a:buChar char="•"/>
              <a:defRPr/>
            </a:pPr>
            <a:r>
              <a:rPr lang="en-US" sz="2400" b="1" dirty="0"/>
              <a:t>2007:</a:t>
            </a:r>
            <a:r>
              <a:rPr lang="en-US" sz="2400" dirty="0"/>
              <a:t> </a:t>
            </a:r>
            <a:r>
              <a:rPr lang="en-US" sz="2400" dirty="0">
                <a:hlinkClick r:id="rId3"/>
              </a:rPr>
              <a:t>Checkers is solved</a:t>
            </a:r>
            <a:r>
              <a:rPr lang="en-US" sz="2400" dirty="0"/>
              <a:t> </a:t>
            </a:r>
          </a:p>
          <a:p>
            <a:pPr lvl="1">
              <a:buFont typeface="Arial" pitchFamily="34" charset="0"/>
              <a:buChar char="•"/>
              <a:defRPr/>
            </a:pPr>
            <a:r>
              <a:rPr lang="en-US" dirty="0"/>
              <a:t>Though checkers programs had already been beating the best humans for at least a decade</a:t>
            </a:r>
            <a:endParaRPr lang="en-US" sz="2400" dirty="0"/>
          </a:p>
          <a:p>
            <a:pPr>
              <a:buFont typeface="Arial" pitchFamily="34" charset="0"/>
              <a:buChar char="•"/>
              <a:defRPr/>
            </a:pPr>
            <a:r>
              <a:rPr lang="en-US" sz="2400" b="1" dirty="0"/>
              <a:t>2016:</a:t>
            </a:r>
            <a:r>
              <a:rPr lang="en-US" sz="2400" dirty="0"/>
              <a:t> </a:t>
            </a:r>
            <a:r>
              <a:rPr lang="en-US" sz="2400" dirty="0">
                <a:hlinkClick r:id="rId4"/>
              </a:rPr>
              <a:t>AlphaGo computer beats </a:t>
            </a:r>
            <a:br>
              <a:rPr lang="en-US" sz="2400" dirty="0">
                <a:hlinkClick r:id="rId4"/>
              </a:rPr>
            </a:br>
            <a:r>
              <a:rPr lang="en-US" sz="2400" dirty="0">
                <a:hlinkClick r:id="rId4"/>
              </a:rPr>
              <a:t>Go grandmaster Lee Sedol 4-1</a:t>
            </a:r>
            <a:endParaRPr lang="en-US" sz="2400" dirty="0"/>
          </a:p>
          <a:p>
            <a:pPr>
              <a:buFont typeface="Arial" pitchFamily="34" charset="0"/>
              <a:buChar char="•"/>
              <a:defRPr/>
            </a:pPr>
            <a:r>
              <a:rPr lang="en-US" sz="2400" b="1" dirty="0"/>
              <a:t>2017: </a:t>
            </a:r>
            <a:r>
              <a:rPr lang="en-US" sz="2400" dirty="0">
                <a:hlinkClick r:id="rId5"/>
              </a:rPr>
              <a:t>CMU’s </a:t>
            </a:r>
            <a:r>
              <a:rPr lang="en-US" sz="2400" dirty="0" err="1">
                <a:hlinkClick r:id="rId5"/>
              </a:rPr>
              <a:t>Libratus</a:t>
            </a:r>
            <a:r>
              <a:rPr lang="en-US" sz="2400" dirty="0">
                <a:hlinkClick r:id="rId5"/>
              </a:rPr>
              <a:t> system beats four of the best human players at no-limit Texas </a:t>
            </a:r>
            <a:r>
              <a:rPr lang="en-US" sz="2400" dirty="0" err="1">
                <a:hlinkClick r:id="rId5"/>
              </a:rPr>
              <a:t>Hold’em</a:t>
            </a:r>
            <a:r>
              <a:rPr lang="en-US" sz="2400" dirty="0">
                <a:hlinkClick r:id="rId5"/>
              </a:rPr>
              <a:t> poker</a:t>
            </a:r>
            <a:endParaRPr lang="en-US" sz="2400" dirty="0"/>
          </a:p>
        </p:txBody>
      </p:sp>
      <p:pic>
        <p:nvPicPr>
          <p:cNvPr id="3074" name="Picture 2" descr="http://www.adrianpei.com/wp-content/uploads/2010/01/kasparov-deepblu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752600"/>
            <a:ext cx="2362200" cy="152543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7"/>
          <a:stretch>
            <a:fillRect/>
          </a:stretch>
        </p:blipFill>
        <p:spPr>
          <a:xfrm>
            <a:off x="6400800" y="4343400"/>
            <a:ext cx="2362200" cy="1181100"/>
          </a:xfrm>
          <a:prstGeom prst="rect">
            <a:avLst/>
          </a:prstGeom>
        </p:spPr>
      </p:pic>
    </p:spTree>
    <p:extLst>
      <p:ext uri="{BB962C8B-B14F-4D97-AF65-F5344CB8AC3E}">
        <p14:creationId xmlns:p14="http://schemas.microsoft.com/office/powerpoint/2010/main" val="387873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36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628650" y="1131094"/>
            <a:ext cx="7886700" cy="738908"/>
          </a:xfrm>
        </p:spPr>
        <p:txBody>
          <a:bodyPr>
            <a:normAutofit fontScale="90000"/>
          </a:bodyPr>
          <a:lstStyle/>
          <a:p>
            <a:r>
              <a:rPr lang="en-US" dirty="0"/>
              <a:t>Large language models (LLMs) 2018-</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628650" y="1798232"/>
            <a:ext cx="8193232" cy="4038862"/>
          </a:xfrm>
        </p:spPr>
        <p:txBody>
          <a:bodyPr>
            <a:normAutofit fontScale="62500" lnSpcReduction="20000"/>
          </a:bodyPr>
          <a:lstStyle/>
          <a:p>
            <a:pPr>
              <a:buFont typeface="+mj-lt"/>
              <a:buAutoNum type="arabicPeriod"/>
            </a:pPr>
            <a:r>
              <a:rPr lang="en-US" b="0" i="0" dirty="0">
                <a:solidFill>
                  <a:srgbClr val="1A1A1A"/>
                </a:solidFill>
                <a:effectLst/>
                <a:latin typeface="NVIDIA-NALA"/>
              </a:rPr>
              <a:t>Generation (e.g., story writing, marketing content creation)</a:t>
            </a:r>
          </a:p>
          <a:p>
            <a:pPr lvl="1"/>
            <a:r>
              <a:rPr lang="en-US" b="0" i="0" dirty="0">
                <a:solidFill>
                  <a:srgbClr val="1A1A1A"/>
                </a:solidFill>
                <a:effectLst/>
                <a:latin typeface="NVIDIA-NALA"/>
              </a:rPr>
              <a:t>Tim Boucher wrote 97 books in 9 months using ChatGPT from OpenAI and Claude from Anthropic. He used </a:t>
            </a:r>
            <a:r>
              <a:rPr lang="en-US" b="0" i="0" dirty="0" err="1">
                <a:solidFill>
                  <a:srgbClr val="1A1A1A"/>
                </a:solidFill>
                <a:effectLst/>
                <a:latin typeface="NVIDIA-NALA"/>
              </a:rPr>
              <a:t>Midjourney</a:t>
            </a:r>
            <a:r>
              <a:rPr lang="en-US" b="0" i="0" dirty="0">
                <a:solidFill>
                  <a:srgbClr val="1A1A1A"/>
                </a:solidFill>
                <a:effectLst/>
                <a:latin typeface="NVIDIA-NALA"/>
              </a:rPr>
              <a:t> to generate images to match the story. Word count 2,000 - 83,000. </a:t>
            </a:r>
            <a:r>
              <a:rPr lang="en-US" dirty="0">
                <a:solidFill>
                  <a:srgbClr val="1A1A1A"/>
                </a:solidFill>
                <a:latin typeface="NVIDIA-NALA"/>
              </a:rPr>
              <a:t>P</a:t>
            </a:r>
            <a:r>
              <a:rPr lang="en-US" b="0" i="0" dirty="0">
                <a:solidFill>
                  <a:srgbClr val="1A1A1A"/>
                </a:solidFill>
                <a:effectLst/>
                <a:latin typeface="NVIDIA-NALA"/>
              </a:rPr>
              <a:t>rice $1.99 - $5.99</a:t>
            </a:r>
          </a:p>
          <a:p>
            <a:pPr lvl="1"/>
            <a:r>
              <a:rPr lang="en-US" b="0" i="0" dirty="0">
                <a:solidFill>
                  <a:srgbClr val="1A1A1A"/>
                </a:solidFill>
                <a:effectLst/>
                <a:latin typeface="NVIDIA-NALA"/>
              </a:rPr>
              <a:t>Non-AI-assisted record, </a:t>
            </a:r>
            <a:r>
              <a:rPr lang="en-US" dirty="0">
                <a:solidFill>
                  <a:srgbClr val="1A1A1A"/>
                </a:solidFill>
                <a:latin typeface="NVIDIA-NALA"/>
              </a:rPr>
              <a:t>by </a:t>
            </a:r>
            <a:r>
              <a:rPr lang="en-US" b="0" i="0" dirty="0">
                <a:solidFill>
                  <a:srgbClr val="1A1A1A"/>
                </a:solidFill>
                <a:effectLst/>
                <a:latin typeface="NVIDIA-NALA"/>
              </a:rPr>
              <a:t>Barbara Cartland, is 191 books per year</a:t>
            </a:r>
          </a:p>
          <a:p>
            <a:pPr>
              <a:buFont typeface="+mj-lt"/>
              <a:buAutoNum type="arabicPeriod"/>
            </a:pPr>
            <a:r>
              <a:rPr lang="en-US" b="0" i="0" dirty="0">
                <a:solidFill>
                  <a:srgbClr val="1A1A1A"/>
                </a:solidFill>
                <a:effectLst/>
                <a:latin typeface="NVIDIA-NALA"/>
              </a:rPr>
              <a:t>Summarization (e.g., web search, legal paraphrasing, meeting notes summarization)</a:t>
            </a:r>
          </a:p>
          <a:p>
            <a:pPr lvl="1"/>
            <a:r>
              <a:rPr lang="en-US" b="0" i="0" dirty="0">
                <a:solidFill>
                  <a:srgbClr val="1A1A1A"/>
                </a:solidFill>
                <a:effectLst/>
                <a:latin typeface="NVIDIA-NALA"/>
              </a:rPr>
              <a:t>E.g., Bing co-pilot, Bard</a:t>
            </a:r>
          </a:p>
          <a:p>
            <a:pPr lvl="1"/>
            <a:r>
              <a:rPr lang="en-US" dirty="0">
                <a:solidFill>
                  <a:srgbClr val="1A1A1A"/>
                </a:solidFill>
                <a:latin typeface="NVIDIA-NALA"/>
              </a:rPr>
              <a:t>In the future also question answering from specific corpora</a:t>
            </a:r>
            <a:endParaRPr lang="en-US" b="0" i="0" dirty="0">
              <a:solidFill>
                <a:srgbClr val="1A1A1A"/>
              </a:solidFill>
              <a:effectLst/>
              <a:latin typeface="NVIDIA-NALA"/>
            </a:endParaRPr>
          </a:p>
          <a:p>
            <a:pPr>
              <a:buFont typeface="+mj-lt"/>
              <a:buAutoNum type="arabicPeriod"/>
            </a:pPr>
            <a:r>
              <a:rPr lang="en-US" b="0" i="0" dirty="0">
                <a:solidFill>
                  <a:srgbClr val="1A1A1A"/>
                </a:solidFill>
                <a:effectLst/>
                <a:latin typeface="NVIDIA-NALA"/>
              </a:rPr>
              <a:t>Translation (e.g., between languages, text-to-code, text-to-database)</a:t>
            </a:r>
          </a:p>
          <a:p>
            <a:pPr>
              <a:buFont typeface="+mj-lt"/>
              <a:buAutoNum type="arabicPeriod"/>
            </a:pPr>
            <a:r>
              <a:rPr lang="en-US" b="0" i="0" dirty="0">
                <a:solidFill>
                  <a:srgbClr val="1A1A1A"/>
                </a:solidFill>
                <a:effectLst/>
                <a:latin typeface="NVIDIA-NALA"/>
              </a:rPr>
              <a:t>Classification (e.g., toxicity classification, sentiment analysis)</a:t>
            </a:r>
          </a:p>
          <a:p>
            <a:pPr>
              <a:buFont typeface="+mj-lt"/>
              <a:buAutoNum type="arabicPeriod"/>
            </a:pPr>
            <a:r>
              <a:rPr lang="en-US" b="0" i="0" dirty="0">
                <a:solidFill>
                  <a:srgbClr val="1A1A1A"/>
                </a:solidFill>
                <a:effectLst/>
                <a:latin typeface="NVIDIA-NALA"/>
              </a:rPr>
              <a:t>Chatbot (e.g., open-domain Q+A, virtual assistants)</a:t>
            </a:r>
            <a:endParaRPr lang="en-US" dirty="0"/>
          </a:p>
          <a:p>
            <a:pPr lvl="1"/>
            <a:r>
              <a:rPr lang="en-US" b="0" i="0" dirty="0">
                <a:solidFill>
                  <a:srgbClr val="1A1A1A"/>
                </a:solidFill>
                <a:effectLst/>
                <a:latin typeface="NVIDIA-NALA"/>
              </a:rPr>
              <a:t>E.g., Bing co-pilot, Bard</a:t>
            </a:r>
          </a:p>
        </p:txBody>
      </p:sp>
      <p:sp>
        <p:nvSpPr>
          <p:cNvPr id="3" name="Slide Number Placeholder 2">
            <a:extLst>
              <a:ext uri="{FF2B5EF4-FFF2-40B4-BE49-F238E27FC236}">
                <a16:creationId xmlns:a16="http://schemas.microsoft.com/office/drawing/2014/main" id="{182335DC-C260-75E9-9260-8B8A39E96FA9}"/>
              </a:ext>
            </a:extLst>
          </p:cNvPr>
          <p:cNvSpPr>
            <a:spLocks noGrp="1"/>
          </p:cNvSpPr>
          <p:nvPr>
            <p:ph type="sldNum" sz="quarter" idx="12"/>
          </p:nvPr>
        </p:nvSpPr>
        <p:spPr/>
        <p:txBody>
          <a:bodyPr/>
          <a:lstStyle/>
          <a:p>
            <a:fld id="{F21893F0-5C9C-2A4C-AA68-0A7C90706087}" type="slidenum">
              <a:rPr lang="en-US" smtClean="0"/>
              <a:t>70</a:t>
            </a:fld>
            <a:endParaRPr lang="en-US"/>
          </a:p>
        </p:txBody>
      </p:sp>
      <p:sp>
        <p:nvSpPr>
          <p:cNvPr id="4" name="TextBox 3">
            <a:extLst>
              <a:ext uri="{FF2B5EF4-FFF2-40B4-BE49-F238E27FC236}">
                <a16:creationId xmlns:a16="http://schemas.microsoft.com/office/drawing/2014/main" id="{1B3ABE41-03FE-2948-A0FB-A1044F5BE358}"/>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38364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2CF226B1-C627-7C46-B0B2-6B8FF0BBFF07}"/>
              </a:ext>
            </a:extLst>
          </p:cNvPr>
          <p:cNvPicPr>
            <a:picLocks noChangeAspect="1"/>
          </p:cNvPicPr>
          <p:nvPr/>
        </p:nvPicPr>
        <p:blipFill>
          <a:blip r:embed="rId2"/>
          <a:stretch>
            <a:fillRect/>
          </a:stretch>
        </p:blipFill>
        <p:spPr>
          <a:xfrm>
            <a:off x="2761123" y="1053163"/>
            <a:ext cx="3590959" cy="4772041"/>
          </a:xfrm>
          <a:prstGeom prst="rect">
            <a:avLst/>
          </a:prstGeom>
        </p:spPr>
      </p:pic>
      <p:sp>
        <p:nvSpPr>
          <p:cNvPr id="2" name="TextBox 1">
            <a:extLst>
              <a:ext uri="{FF2B5EF4-FFF2-40B4-BE49-F238E27FC236}">
                <a16:creationId xmlns:a16="http://schemas.microsoft.com/office/drawing/2014/main" id="{38228727-9029-D620-5D29-8F9FEB294EE0}"/>
              </a:ext>
            </a:extLst>
          </p:cNvPr>
          <p:cNvSpPr txBox="1"/>
          <p:nvPr/>
        </p:nvSpPr>
        <p:spPr>
          <a:xfrm>
            <a:off x="381000" y="6221194"/>
            <a:ext cx="6754285" cy="646331"/>
          </a:xfrm>
          <a:prstGeom prst="rect">
            <a:avLst/>
          </a:prstGeom>
          <a:noFill/>
        </p:spPr>
        <p:txBody>
          <a:bodyPr wrap="none" rtlCol="0">
            <a:spAutoFit/>
          </a:bodyPr>
          <a:lstStyle/>
          <a:p>
            <a:r>
              <a:rPr lang="en-US" sz="1800" dirty="0">
                <a:latin typeface="+mj-lt"/>
                <a:ea typeface="Palatino" pitchFamily="2" charset="77"/>
              </a:rPr>
              <a:t>Slide Credit: Tuomas </a:t>
            </a:r>
            <a:r>
              <a:rPr lang="en-US" sz="1800" dirty="0" err="1">
                <a:latin typeface="+mj-lt"/>
                <a:ea typeface="Palatino" pitchFamily="2" charset="77"/>
              </a:rPr>
              <a:t>Sandholm</a:t>
            </a:r>
            <a:r>
              <a:rPr lang="en-US" sz="1800" dirty="0">
                <a:latin typeface="+mj-lt"/>
                <a:ea typeface="Palatino" pitchFamily="2" charset="77"/>
              </a:rPr>
              <a:t> and Vincent </a:t>
            </a:r>
            <a:r>
              <a:rPr lang="en-US" sz="1800" dirty="0" err="1">
                <a:latin typeface="+mj-lt"/>
                <a:ea typeface="Palatino" pitchFamily="2" charset="77"/>
              </a:rPr>
              <a:t>Conitzer</a:t>
            </a:r>
            <a:r>
              <a:rPr lang="en-US" sz="1800" dirty="0">
                <a:latin typeface="+mj-lt"/>
                <a:ea typeface="Palatino" pitchFamily="2" charset="77"/>
              </a:rPr>
              <a:t>, CMU, </a:t>
            </a:r>
            <a:r>
              <a:rPr lang="en-US" sz="1800" dirty="0">
                <a:solidFill>
                  <a:srgbClr val="002060"/>
                </a:solidFill>
                <a:latin typeface="+mj-lt"/>
                <a:ea typeface="Palatino" pitchFamily="2" charset="77"/>
              </a:rPr>
              <a:t>CS 15-281</a:t>
            </a:r>
            <a:r>
              <a:rPr lang="en-US" sz="1800" dirty="0">
                <a:latin typeface="+mj-lt"/>
                <a:ea typeface="Palatino" pitchFamily="2" charset="77"/>
              </a:rPr>
              <a:t> </a:t>
            </a:r>
          </a:p>
          <a:p>
            <a:endParaRPr lang="en-US" dirty="0"/>
          </a:p>
        </p:txBody>
      </p:sp>
    </p:spTree>
    <p:extLst>
      <p:ext uri="{BB962C8B-B14F-4D97-AF65-F5344CB8AC3E}">
        <p14:creationId xmlns:p14="http://schemas.microsoft.com/office/powerpoint/2010/main" val="4040089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5-08-28 at 10.30.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81000"/>
            <a:ext cx="5654278" cy="5610446"/>
          </a:xfrm>
          <a:prstGeom prst="rect">
            <a:avLst/>
          </a:prstGeom>
        </p:spPr>
      </p:pic>
      <p:pic>
        <p:nvPicPr>
          <p:cNvPr id="3" name="Picture 2" descr="Screen Shot 2015-08-28 at 10.30.3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133600"/>
            <a:ext cx="1981200" cy="1012613"/>
          </a:xfrm>
          <a:prstGeom prst="rect">
            <a:avLst/>
          </a:prstGeom>
        </p:spPr>
      </p:pic>
      <p:pic>
        <p:nvPicPr>
          <p:cNvPr id="4" name="Picture 3" descr="Screen Shot 2015-08-28 at 10.30.4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31800"/>
            <a:ext cx="2748882" cy="635000"/>
          </a:xfrm>
          <a:prstGeom prst="rect">
            <a:avLst/>
          </a:prstGeom>
        </p:spPr>
      </p:pic>
      <p:sp>
        <p:nvSpPr>
          <p:cNvPr id="5" name="Rectangle 4"/>
          <p:cNvSpPr/>
          <p:nvPr/>
        </p:nvSpPr>
        <p:spPr>
          <a:xfrm>
            <a:off x="76200" y="5991446"/>
            <a:ext cx="9067800" cy="369332"/>
          </a:xfrm>
          <a:prstGeom prst="rect">
            <a:avLst/>
          </a:prstGeom>
        </p:spPr>
        <p:txBody>
          <a:bodyPr wrap="square">
            <a:spAutoFit/>
          </a:bodyPr>
          <a:lstStyle/>
          <a:p>
            <a:r>
              <a:rPr lang="en-US" b="0" dirty="0">
                <a:hlinkClick r:id="rId6"/>
              </a:rPr>
              <a:t>http://</a:t>
            </a:r>
            <a:r>
              <a:rPr lang="en-US" b="0" dirty="0" err="1">
                <a:hlinkClick r:id="rId6"/>
              </a:rPr>
              <a:t>www.theguardian.com</a:t>
            </a:r>
            <a:r>
              <a:rPr lang="en-US" b="0" dirty="0">
                <a:hlinkClick r:id="rId6"/>
              </a:rPr>
              <a:t>/technology/2014/</a:t>
            </a:r>
            <a:r>
              <a:rPr lang="en-US" b="0" dirty="0" err="1">
                <a:hlinkClick r:id="rId6"/>
              </a:rPr>
              <a:t>aug</a:t>
            </a:r>
            <a:r>
              <a:rPr lang="en-US" b="0" dirty="0">
                <a:hlinkClick r:id="rId6"/>
              </a:rPr>
              <a:t>/06/robots-jobs-artificial-intelligence-pew</a:t>
            </a:r>
            <a:endParaRPr lang="en-US" b="0" dirty="0"/>
          </a:p>
        </p:txBody>
      </p:sp>
    </p:spTree>
    <p:extLst>
      <p:ext uri="{BB962C8B-B14F-4D97-AF65-F5344CB8AC3E}">
        <p14:creationId xmlns:p14="http://schemas.microsoft.com/office/powerpoint/2010/main" val="2851201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6400800" cy="5645474"/>
          </a:xfrm>
          <a:prstGeom prst="rect">
            <a:avLst/>
          </a:prstGeom>
        </p:spPr>
      </p:pic>
      <p:sp>
        <p:nvSpPr>
          <p:cNvPr id="5" name="TextBox 4"/>
          <p:cNvSpPr txBox="1"/>
          <p:nvPr/>
        </p:nvSpPr>
        <p:spPr>
          <a:xfrm>
            <a:off x="152400" y="6126162"/>
            <a:ext cx="8077200" cy="646331"/>
          </a:xfrm>
          <a:prstGeom prst="rect">
            <a:avLst/>
          </a:prstGeom>
          <a:noFill/>
        </p:spPr>
        <p:txBody>
          <a:bodyPr wrap="square" rtlCol="0">
            <a:spAutoFit/>
          </a:bodyPr>
          <a:lstStyle/>
          <a:p>
            <a:r>
              <a:rPr lang="en-US" dirty="0"/>
              <a:t> According to many articles and popular books, it seems like human-level AI is right around the corner, for better or for worse.</a:t>
            </a:r>
          </a:p>
        </p:txBody>
      </p:sp>
    </p:spTree>
    <p:extLst>
      <p:ext uri="{BB962C8B-B14F-4D97-AF65-F5344CB8AC3E}">
        <p14:creationId xmlns:p14="http://schemas.microsoft.com/office/powerpoint/2010/main" val="8759093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5-08-25 at 1.40.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017" y="76200"/>
            <a:ext cx="5259983" cy="6744018"/>
          </a:xfrm>
          <a:prstGeom prst="rect">
            <a:avLst/>
          </a:prstGeom>
        </p:spPr>
      </p:pic>
      <p:sp>
        <p:nvSpPr>
          <p:cNvPr id="5" name="Rectangle 4"/>
          <p:cNvSpPr/>
          <p:nvPr/>
        </p:nvSpPr>
        <p:spPr>
          <a:xfrm>
            <a:off x="6127173" y="5105400"/>
            <a:ext cx="2667000" cy="830997"/>
          </a:xfrm>
          <a:prstGeom prst="rect">
            <a:avLst/>
          </a:prstGeom>
        </p:spPr>
        <p:txBody>
          <a:bodyPr wrap="square">
            <a:spAutoFit/>
          </a:bodyPr>
          <a:lstStyle/>
          <a:p>
            <a:r>
              <a:rPr lang="en-US" b="0" dirty="0">
                <a:solidFill>
                  <a:srgbClr val="000000"/>
                </a:solidFill>
                <a:hlinkClick r:id="rId3"/>
              </a:rPr>
              <a:t>http://www.v3.co.uk/v3-uk/news/2419567/ai-weapons-are-a-threat-to-humanity-warn-hawking-musk-and-wozniak</a:t>
            </a:r>
            <a:endParaRPr lang="en-US" b="0" dirty="0">
              <a:solidFill>
                <a:srgbClr val="000000"/>
              </a:solidFill>
            </a:endParaRPr>
          </a:p>
        </p:txBody>
      </p:sp>
    </p:spTree>
    <p:extLst>
      <p:ext uri="{BB962C8B-B14F-4D97-AF65-F5344CB8AC3E}">
        <p14:creationId xmlns:p14="http://schemas.microsoft.com/office/powerpoint/2010/main" val="38882535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B96E5-FD25-F15E-CA3E-B665739418EA}"/>
              </a:ext>
            </a:extLst>
          </p:cNvPr>
          <p:cNvPicPr>
            <a:picLocks noChangeAspect="1"/>
          </p:cNvPicPr>
          <p:nvPr/>
        </p:nvPicPr>
        <p:blipFill>
          <a:blip r:embed="rId2"/>
          <a:stretch>
            <a:fillRect/>
          </a:stretch>
        </p:blipFill>
        <p:spPr>
          <a:xfrm>
            <a:off x="33079" y="533400"/>
            <a:ext cx="3943900" cy="5401429"/>
          </a:xfrm>
          <a:prstGeom prst="rect">
            <a:avLst/>
          </a:prstGeom>
        </p:spPr>
      </p:pic>
      <p:pic>
        <p:nvPicPr>
          <p:cNvPr id="5" name="Picture 4">
            <a:extLst>
              <a:ext uri="{FF2B5EF4-FFF2-40B4-BE49-F238E27FC236}">
                <a16:creationId xmlns:a16="http://schemas.microsoft.com/office/drawing/2014/main" id="{93EDA850-A361-E68E-A1A0-860F3F5D9CB3}"/>
              </a:ext>
            </a:extLst>
          </p:cNvPr>
          <p:cNvPicPr>
            <a:picLocks noChangeAspect="1"/>
          </p:cNvPicPr>
          <p:nvPr/>
        </p:nvPicPr>
        <p:blipFill>
          <a:blip r:embed="rId3"/>
          <a:stretch>
            <a:fillRect/>
          </a:stretch>
        </p:blipFill>
        <p:spPr>
          <a:xfrm>
            <a:off x="96901" y="1938285"/>
            <a:ext cx="2972215" cy="4467849"/>
          </a:xfrm>
          <a:prstGeom prst="rect">
            <a:avLst/>
          </a:prstGeom>
        </p:spPr>
      </p:pic>
      <p:pic>
        <p:nvPicPr>
          <p:cNvPr id="7" name="Picture 6">
            <a:extLst>
              <a:ext uri="{FF2B5EF4-FFF2-40B4-BE49-F238E27FC236}">
                <a16:creationId xmlns:a16="http://schemas.microsoft.com/office/drawing/2014/main" id="{C11E7D0E-9FB2-D8EC-4BB3-D4198E890086}"/>
              </a:ext>
            </a:extLst>
          </p:cNvPr>
          <p:cNvPicPr>
            <a:picLocks noChangeAspect="1"/>
          </p:cNvPicPr>
          <p:nvPr/>
        </p:nvPicPr>
        <p:blipFill>
          <a:blip r:embed="rId4"/>
          <a:stretch>
            <a:fillRect/>
          </a:stretch>
        </p:blipFill>
        <p:spPr>
          <a:xfrm>
            <a:off x="2362200" y="4181984"/>
            <a:ext cx="2924583" cy="4505954"/>
          </a:xfrm>
          <a:prstGeom prst="rect">
            <a:avLst/>
          </a:prstGeom>
        </p:spPr>
      </p:pic>
      <p:pic>
        <p:nvPicPr>
          <p:cNvPr id="9" name="Picture 8">
            <a:extLst>
              <a:ext uri="{FF2B5EF4-FFF2-40B4-BE49-F238E27FC236}">
                <a16:creationId xmlns:a16="http://schemas.microsoft.com/office/drawing/2014/main" id="{78FE189F-62D8-ED86-0D01-F9B80D121104}"/>
              </a:ext>
            </a:extLst>
          </p:cNvPr>
          <p:cNvPicPr>
            <a:picLocks noChangeAspect="1"/>
          </p:cNvPicPr>
          <p:nvPr/>
        </p:nvPicPr>
        <p:blipFill>
          <a:blip r:embed="rId5"/>
          <a:stretch>
            <a:fillRect/>
          </a:stretch>
        </p:blipFill>
        <p:spPr>
          <a:xfrm>
            <a:off x="3733800" y="145037"/>
            <a:ext cx="5515745" cy="3648584"/>
          </a:xfrm>
          <a:prstGeom prst="rect">
            <a:avLst/>
          </a:prstGeom>
        </p:spPr>
      </p:pic>
      <p:pic>
        <p:nvPicPr>
          <p:cNvPr id="11" name="Picture 10">
            <a:extLst>
              <a:ext uri="{FF2B5EF4-FFF2-40B4-BE49-F238E27FC236}">
                <a16:creationId xmlns:a16="http://schemas.microsoft.com/office/drawing/2014/main" id="{9AA2E499-E815-6DF1-2784-BFF175F50685}"/>
              </a:ext>
            </a:extLst>
          </p:cNvPr>
          <p:cNvPicPr>
            <a:picLocks noChangeAspect="1"/>
          </p:cNvPicPr>
          <p:nvPr/>
        </p:nvPicPr>
        <p:blipFill>
          <a:blip r:embed="rId6"/>
          <a:stretch>
            <a:fillRect/>
          </a:stretch>
        </p:blipFill>
        <p:spPr>
          <a:xfrm>
            <a:off x="5167023" y="2895600"/>
            <a:ext cx="4096322" cy="4344006"/>
          </a:xfrm>
          <a:prstGeom prst="rect">
            <a:avLst/>
          </a:prstGeom>
        </p:spPr>
      </p:pic>
      <p:sp>
        <p:nvSpPr>
          <p:cNvPr id="12" name="TextBox 11">
            <a:extLst>
              <a:ext uri="{FF2B5EF4-FFF2-40B4-BE49-F238E27FC236}">
                <a16:creationId xmlns:a16="http://schemas.microsoft.com/office/drawing/2014/main" id="{86665FB8-784F-A05C-BEDE-70BC6F94CFA7}"/>
              </a:ext>
            </a:extLst>
          </p:cNvPr>
          <p:cNvSpPr txBox="1"/>
          <p:nvPr/>
        </p:nvSpPr>
        <p:spPr>
          <a:xfrm>
            <a:off x="96901" y="6434046"/>
            <a:ext cx="6647782" cy="369332"/>
          </a:xfrm>
          <a:prstGeom prst="rect">
            <a:avLst/>
          </a:prstGeom>
          <a:noFill/>
        </p:spPr>
        <p:txBody>
          <a:bodyPr wrap="none" rtlCol="0">
            <a:spAutoFit/>
          </a:bodyPr>
          <a:lstStyle/>
          <a:p>
            <a:r>
              <a:rPr lang="en-US" dirty="0"/>
              <a:t>Slide credit: Percy Liang and Dorsa </a:t>
            </a:r>
            <a:r>
              <a:rPr lang="en-US" dirty="0" err="1"/>
              <a:t>Sadigh</a:t>
            </a:r>
            <a:r>
              <a:rPr lang="en-US" dirty="0"/>
              <a:t>, Stanford University, CS221</a:t>
            </a:r>
          </a:p>
        </p:txBody>
      </p:sp>
    </p:spTree>
    <p:extLst>
      <p:ext uri="{BB962C8B-B14F-4D97-AF65-F5344CB8AC3E}">
        <p14:creationId xmlns:p14="http://schemas.microsoft.com/office/powerpoint/2010/main" val="2753255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Box 3"/>
          <p:cNvSpPr txBox="1"/>
          <p:nvPr/>
        </p:nvSpPr>
        <p:spPr>
          <a:xfrm>
            <a:off x="6705600" y="6611779"/>
            <a:ext cx="2387192"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https://deepmind.com/research/alphago/</a:t>
            </a:r>
          </a:p>
        </p:txBody>
      </p:sp>
      <p:pic>
        <p:nvPicPr>
          <p:cNvPr id="11" name="Picture 10"/>
          <p:cNvPicPr>
            <a:picLocks noChangeAspect="1"/>
          </p:cNvPicPr>
          <p:nvPr/>
        </p:nvPicPr>
        <p:blipFill>
          <a:blip r:embed="rId2"/>
          <a:stretch>
            <a:fillRect/>
          </a:stretch>
        </p:blipFill>
        <p:spPr>
          <a:xfrm>
            <a:off x="228600" y="152400"/>
            <a:ext cx="8798944" cy="5486400"/>
          </a:xfrm>
          <a:prstGeom prst="rect">
            <a:avLst/>
          </a:prstGeom>
        </p:spPr>
      </p:pic>
    </p:spTree>
    <p:extLst>
      <p:ext uri="{BB962C8B-B14F-4D97-AF65-F5344CB8AC3E}">
        <p14:creationId xmlns:p14="http://schemas.microsoft.com/office/powerpoint/2010/main" val="540793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Historical themes</a:t>
            </a:r>
          </a:p>
        </p:txBody>
      </p:sp>
      <p:sp>
        <p:nvSpPr>
          <p:cNvPr id="3" name="Content Placeholder 2"/>
          <p:cNvSpPr>
            <a:spLocks noGrp="1"/>
          </p:cNvSpPr>
          <p:nvPr>
            <p:ph idx="1"/>
          </p:nvPr>
        </p:nvSpPr>
        <p:spPr>
          <a:xfrm>
            <a:off x="685800" y="914400"/>
            <a:ext cx="8001000" cy="5257800"/>
          </a:xfrm>
        </p:spPr>
        <p:txBody>
          <a:bodyPr>
            <a:normAutofit fontScale="92500" lnSpcReduction="10000"/>
          </a:bodyPr>
          <a:lstStyle/>
          <a:p>
            <a:pPr>
              <a:buFont typeface="Arial" pitchFamily="34" charset="0"/>
              <a:buChar char="•"/>
            </a:pPr>
            <a:r>
              <a:rPr lang="en-US" dirty="0"/>
              <a:t>Boom and bust cycles</a:t>
            </a:r>
          </a:p>
          <a:p>
            <a:pPr lvl="1">
              <a:buFont typeface="Arial" pitchFamily="34" charset="0"/>
              <a:buChar char="•"/>
            </a:pPr>
            <a:r>
              <a:rPr lang="en-US" dirty="0"/>
              <a:t>Periods of (unjustified) optimism followed by periods of disillusionment and reduced funding</a:t>
            </a:r>
          </a:p>
          <a:p>
            <a:pPr>
              <a:buFont typeface="Arial" pitchFamily="34" charset="0"/>
              <a:buChar char="•"/>
            </a:pPr>
            <a:r>
              <a:rPr lang="en-US" dirty="0"/>
              <a:t>Silver </a:t>
            </a:r>
            <a:r>
              <a:rPr lang="en-US" dirty="0" err="1"/>
              <a:t>bulletism</a:t>
            </a:r>
            <a:r>
              <a:rPr lang="en-US" dirty="0"/>
              <a:t> (</a:t>
            </a:r>
            <a:r>
              <a:rPr lang="en-US" dirty="0">
                <a:hlinkClick r:id="rId3"/>
              </a:rPr>
              <a:t>Levesque, 2013</a:t>
            </a:r>
            <a:r>
              <a:rPr lang="en-US" dirty="0"/>
              <a:t>):</a:t>
            </a:r>
          </a:p>
          <a:p>
            <a:pPr lvl="1">
              <a:buFont typeface="Arial" pitchFamily="34" charset="0"/>
              <a:buChar char="•"/>
            </a:pPr>
            <a:r>
              <a:rPr lang="en-US" i="1" dirty="0"/>
              <a:t>“The tendency to believe in a silver bullet for AI, coupled with the belief that previous beliefs about silver bullets were hopelessly naïve”</a:t>
            </a:r>
          </a:p>
          <a:p>
            <a:pPr>
              <a:buFont typeface="Arial" pitchFamily="34" charset="0"/>
              <a:buChar char="•"/>
            </a:pPr>
            <a:r>
              <a:rPr lang="en-US" dirty="0"/>
              <a:t>Image problems</a:t>
            </a:r>
          </a:p>
          <a:p>
            <a:pPr lvl="1">
              <a:buFont typeface="Arial" pitchFamily="34" charset="0"/>
              <a:buChar char="•"/>
            </a:pPr>
            <a:r>
              <a:rPr lang="en-US" dirty="0">
                <a:hlinkClick r:id="rId4"/>
              </a:rPr>
              <a:t>AI effect</a:t>
            </a:r>
            <a:r>
              <a:rPr lang="en-US" dirty="0"/>
              <a:t>: As soon as a machine gets good at performing some task, the task is no longer considered to require much intelligence </a:t>
            </a:r>
          </a:p>
          <a:p>
            <a:pPr lvl="1">
              <a:buFont typeface="Arial" pitchFamily="34" charset="0"/>
              <a:buChar char="•"/>
            </a:pPr>
            <a:r>
              <a:rPr lang="en-US" dirty="0"/>
              <a:t>AI as a threat?</a:t>
            </a:r>
          </a:p>
          <a:p>
            <a:pPr>
              <a:buFont typeface="Arial" pitchFamily="34" charset="0"/>
              <a:buChar char="•"/>
            </a:pPr>
            <a:endParaRPr lang="en-US" dirty="0"/>
          </a:p>
        </p:txBody>
      </p:sp>
    </p:spTree>
    <p:extLst>
      <p:ext uri="{BB962C8B-B14F-4D97-AF65-F5344CB8AC3E}">
        <p14:creationId xmlns:p14="http://schemas.microsoft.com/office/powerpoint/2010/main" val="34128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themes</a:t>
            </a:r>
          </a:p>
        </p:txBody>
      </p:sp>
      <p:sp>
        <p:nvSpPr>
          <p:cNvPr id="3" name="Content Placeholder 2"/>
          <p:cNvSpPr>
            <a:spLocks noGrp="1"/>
          </p:cNvSpPr>
          <p:nvPr>
            <p:ph idx="1"/>
          </p:nvPr>
        </p:nvSpPr>
        <p:spPr/>
        <p:txBody>
          <a:bodyPr>
            <a:normAutofit fontScale="77500" lnSpcReduction="20000"/>
          </a:bodyPr>
          <a:lstStyle/>
          <a:p>
            <a:pPr>
              <a:buFont typeface="Arial" pitchFamily="34" charset="0"/>
              <a:buChar char="•"/>
            </a:pPr>
            <a:r>
              <a:rPr lang="en-US" dirty="0">
                <a:hlinkClick r:id="rId3"/>
              </a:rPr>
              <a:t>Moravec’s paradox</a:t>
            </a:r>
            <a:endParaRPr lang="en-US" dirty="0"/>
          </a:p>
          <a:p>
            <a:pPr lvl="1">
              <a:buFont typeface="Arial" pitchFamily="34" charset="0"/>
              <a:buChar char="•"/>
            </a:pPr>
            <a:r>
              <a:rPr lang="en-US" i="1" dirty="0">
                <a:solidFill>
                  <a:srgbClr val="0000FF"/>
                </a:solidFill>
              </a:rPr>
              <a:t>“It is comparatively easy to make computers exhibit adult level performance on intelligence tests or playing checkers, and difficult or impossible to give them the skills of a one-year-old when it comes to perception and mobility” </a:t>
            </a:r>
            <a:br>
              <a:rPr lang="en-US" i="1" dirty="0">
                <a:solidFill>
                  <a:srgbClr val="0000FF"/>
                </a:solidFill>
              </a:rPr>
            </a:br>
            <a:r>
              <a:rPr lang="en-US" dirty="0"/>
              <a:t>[Hans </a:t>
            </a:r>
            <a:r>
              <a:rPr lang="en-US" dirty="0" err="1"/>
              <a:t>Moravec</a:t>
            </a:r>
            <a:r>
              <a:rPr lang="en-US" dirty="0"/>
              <a:t>, 1988]</a:t>
            </a:r>
          </a:p>
          <a:p>
            <a:pPr>
              <a:buFont typeface="Arial" pitchFamily="34" charset="0"/>
              <a:buChar char="•"/>
            </a:pPr>
            <a:r>
              <a:rPr lang="en-US" dirty="0"/>
              <a:t>Why might this be?</a:t>
            </a:r>
          </a:p>
          <a:p>
            <a:pPr lvl="1">
              <a:buFont typeface="Arial" pitchFamily="34" charset="0"/>
              <a:buChar char="•"/>
            </a:pPr>
            <a:r>
              <a:rPr lang="en-US" dirty="0"/>
              <a:t>Early AI researchers concentrated on the tasks that they themselves found the most challenging, abilities of animals and two-year-olds were overlooked</a:t>
            </a:r>
          </a:p>
          <a:p>
            <a:pPr lvl="1">
              <a:buFont typeface="Arial" pitchFamily="34" charset="0"/>
              <a:buChar char="•"/>
            </a:pPr>
            <a:r>
              <a:rPr lang="en-US" dirty="0"/>
              <a:t>We are least conscious of what our brain does best</a:t>
            </a:r>
          </a:p>
          <a:p>
            <a:pPr lvl="1">
              <a:buFont typeface="Arial" pitchFamily="34" charset="0"/>
              <a:buChar char="•"/>
            </a:pPr>
            <a:r>
              <a:rPr lang="en-US" dirty="0"/>
              <a:t>Sensorimotor skills took millions of years to evolve, whereas abstract thinking is a relatively recent development</a:t>
            </a:r>
          </a:p>
        </p:txBody>
      </p:sp>
    </p:spTree>
    <p:extLst>
      <p:ext uri="{BB962C8B-B14F-4D97-AF65-F5344CB8AC3E}">
        <p14:creationId xmlns:p14="http://schemas.microsoft.com/office/powerpoint/2010/main" val="148836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n-US" dirty="0"/>
              <a:t>Two brain systems?</a:t>
            </a:r>
          </a:p>
        </p:txBody>
      </p:sp>
      <p:sp>
        <p:nvSpPr>
          <p:cNvPr id="8" name="Content Placeholder 7"/>
          <p:cNvSpPr>
            <a:spLocks noGrp="1"/>
          </p:cNvSpPr>
          <p:nvPr>
            <p:ph idx="1"/>
          </p:nvPr>
        </p:nvSpPr>
        <p:spPr>
          <a:xfrm>
            <a:off x="2895600" y="914400"/>
            <a:ext cx="6248400" cy="5257800"/>
          </a:xfrm>
        </p:spPr>
        <p:txBody>
          <a:bodyPr>
            <a:normAutofit lnSpcReduction="10000"/>
          </a:bodyPr>
          <a:lstStyle/>
          <a:p>
            <a:pPr marL="457200" indent="-457200">
              <a:buFont typeface="Arial"/>
              <a:buChar char="•"/>
            </a:pPr>
            <a:r>
              <a:rPr lang="en-US" sz="2400" b="1" dirty="0"/>
              <a:t>System 1:</a:t>
            </a:r>
            <a:r>
              <a:rPr lang="en-US" sz="2400" dirty="0"/>
              <a:t> fast, automatic, subconscious, emotional</a:t>
            </a:r>
          </a:p>
          <a:p>
            <a:pPr marL="857250" lvl="1" indent="-457200">
              <a:buFont typeface="Arial"/>
              <a:buChar char="•"/>
            </a:pPr>
            <a:r>
              <a:rPr lang="en-US" sz="1800" dirty="0"/>
              <a:t>Detect hostility on a face or in a voice</a:t>
            </a:r>
          </a:p>
          <a:p>
            <a:pPr marL="857250" lvl="1" indent="-457200">
              <a:buFont typeface="Arial"/>
              <a:buChar char="•"/>
            </a:pPr>
            <a:r>
              <a:rPr lang="en-US" sz="1800" dirty="0"/>
              <a:t>Orient to the source of a sudden sound</a:t>
            </a:r>
          </a:p>
          <a:p>
            <a:pPr marL="857250" lvl="1" indent="-457200">
              <a:buFont typeface="Arial"/>
              <a:buChar char="•"/>
            </a:pPr>
            <a:r>
              <a:rPr lang="en-US" sz="1800" dirty="0"/>
              <a:t>Answer to 2+2=?</a:t>
            </a:r>
          </a:p>
          <a:p>
            <a:pPr marL="857250" lvl="1" indent="-457200">
              <a:buFont typeface="Arial"/>
              <a:buChar char="•"/>
            </a:pPr>
            <a:r>
              <a:rPr lang="en-US" sz="1800" dirty="0"/>
              <a:t>Read words on large billboards</a:t>
            </a:r>
          </a:p>
          <a:p>
            <a:pPr marL="857250" lvl="1" indent="-457200">
              <a:buFont typeface="Arial"/>
              <a:buChar char="•"/>
            </a:pPr>
            <a:r>
              <a:rPr lang="en-US" sz="1800" dirty="0"/>
              <a:t>Drive on an empty road</a:t>
            </a:r>
          </a:p>
          <a:p>
            <a:pPr marL="457200" indent="-457200">
              <a:buFont typeface="Arial"/>
              <a:buChar char="•"/>
            </a:pPr>
            <a:r>
              <a:rPr lang="en-US" sz="2400" b="1" dirty="0"/>
              <a:t>System 2: </a:t>
            </a:r>
            <a:r>
              <a:rPr lang="en-US" sz="2400" dirty="0"/>
              <a:t>slow, effortful, logical, calculating, conscious</a:t>
            </a:r>
          </a:p>
          <a:p>
            <a:pPr marL="857250" lvl="1" indent="-457200">
              <a:buFont typeface="Arial"/>
              <a:buChar char="•"/>
            </a:pPr>
            <a:r>
              <a:rPr lang="en-US" sz="1800" dirty="0"/>
              <a:t>Focus on the voice of a particular person in a crowded and noisy room</a:t>
            </a:r>
          </a:p>
          <a:p>
            <a:pPr marL="857250" lvl="1" indent="-457200">
              <a:buFont typeface="Arial"/>
              <a:buChar char="•"/>
            </a:pPr>
            <a:r>
              <a:rPr lang="en-US" sz="1800" dirty="0"/>
              <a:t>Search memory to identify a melody</a:t>
            </a:r>
          </a:p>
          <a:p>
            <a:pPr marL="857250" lvl="1" indent="-457200">
              <a:buFont typeface="Arial"/>
              <a:buChar char="•"/>
            </a:pPr>
            <a:r>
              <a:rPr lang="en-US" sz="1800" dirty="0"/>
              <a:t>Count the occurrences of the letter </a:t>
            </a:r>
            <a:r>
              <a:rPr lang="en-US" sz="1800" i="1" dirty="0"/>
              <a:t>a</a:t>
            </a:r>
            <a:r>
              <a:rPr lang="en-US" sz="1800" dirty="0"/>
              <a:t> on a page</a:t>
            </a:r>
          </a:p>
          <a:p>
            <a:pPr marL="857250" lvl="1" indent="-457200">
              <a:buFont typeface="Arial"/>
              <a:buChar char="•"/>
            </a:pPr>
            <a:r>
              <a:rPr lang="en-US" sz="1800" dirty="0"/>
              <a:t>Compare two washing machines for overall value</a:t>
            </a:r>
          </a:p>
          <a:p>
            <a:pPr marL="857250" lvl="1" indent="-457200">
              <a:buFont typeface="Arial"/>
              <a:buChar char="•"/>
            </a:pPr>
            <a:r>
              <a:rPr lang="en-US" sz="1800" dirty="0"/>
              <a:t>Fill out a tax form</a:t>
            </a:r>
          </a:p>
          <a:p>
            <a:pPr marL="857250" lvl="1" indent="-457200">
              <a:buFont typeface="Arial"/>
              <a:buChar char="•"/>
            </a:pPr>
            <a:r>
              <a:rPr lang="en-US" sz="1800" dirty="0"/>
              <a:t>Check the validity of a complex logical argument</a:t>
            </a:r>
          </a:p>
          <a:p>
            <a:pPr marL="857250" lvl="1" indent="-457200">
              <a:buFont typeface="Arial"/>
              <a:buChar char="•"/>
            </a:pPr>
            <a:endParaRPr lang="en-US" sz="1800" dirty="0"/>
          </a:p>
        </p:txBody>
      </p:sp>
      <p:pic>
        <p:nvPicPr>
          <p:cNvPr id="7" name="Picture 6"/>
          <p:cNvPicPr>
            <a:picLocks noChangeAspect="1"/>
          </p:cNvPicPr>
          <p:nvPr/>
        </p:nvPicPr>
        <p:blipFill>
          <a:blip r:embed="rId3"/>
          <a:stretch>
            <a:fillRect/>
          </a:stretch>
        </p:blipFill>
        <p:spPr>
          <a:xfrm>
            <a:off x="96012" y="1828800"/>
            <a:ext cx="2799588" cy="4191000"/>
          </a:xfrm>
          <a:prstGeom prst="rect">
            <a:avLst/>
          </a:prstGeom>
        </p:spPr>
      </p:pic>
      <p:sp>
        <p:nvSpPr>
          <p:cNvPr id="9" name="Rectangle 8"/>
          <p:cNvSpPr/>
          <p:nvPr/>
        </p:nvSpPr>
        <p:spPr>
          <a:xfrm>
            <a:off x="609600" y="5971401"/>
            <a:ext cx="6400800" cy="369332"/>
          </a:xfrm>
          <a:prstGeom prst="rect">
            <a:avLst/>
          </a:prstGeom>
        </p:spPr>
        <p:txBody>
          <a:bodyPr wrap="square">
            <a:spAutoFit/>
          </a:bodyPr>
          <a:lstStyle/>
          <a:p>
            <a:r>
              <a:rPr lang="en-US" b="0" dirty="0">
                <a:solidFill>
                  <a:srgbClr val="000000"/>
                </a:solidFill>
                <a:hlinkClick r:id="rId4"/>
              </a:rPr>
              <a:t>http://</a:t>
            </a:r>
            <a:r>
              <a:rPr lang="en-US" b="0" dirty="0" err="1">
                <a:solidFill>
                  <a:srgbClr val="000000"/>
                </a:solidFill>
                <a:hlinkClick r:id="rId4"/>
              </a:rPr>
              <a:t>en.wikipedia.org</a:t>
            </a:r>
            <a:r>
              <a:rPr lang="en-US" b="0" dirty="0">
                <a:solidFill>
                  <a:srgbClr val="000000"/>
                </a:solidFill>
                <a:hlinkClick r:id="rId4"/>
              </a:rPr>
              <a:t>/wiki/Thinking,_</a:t>
            </a:r>
            <a:r>
              <a:rPr lang="en-US" b="0" dirty="0" err="1">
                <a:solidFill>
                  <a:srgbClr val="000000"/>
                </a:solidFill>
                <a:hlinkClick r:id="rId4"/>
              </a:rPr>
              <a:t>Fast_and_Slow</a:t>
            </a:r>
            <a:endParaRPr lang="en-US" b="0" dirty="0">
              <a:solidFill>
                <a:srgbClr val="000000"/>
              </a:solidFill>
            </a:endParaRPr>
          </a:p>
        </p:txBody>
      </p:sp>
    </p:spTree>
    <p:extLst>
      <p:ext uri="{BB962C8B-B14F-4D97-AF65-F5344CB8AC3E}">
        <p14:creationId xmlns:p14="http://schemas.microsoft.com/office/powerpoint/2010/main" val="233401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Go</a:t>
            </a:r>
          </a:p>
        </p:txBody>
      </p:sp>
      <p:pic>
        <p:nvPicPr>
          <p:cNvPr id="5" name="Picture 4" descr="alphago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5" y="1066800"/>
            <a:ext cx="5611878" cy="2892056"/>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sp>
        <p:nvSpPr>
          <p:cNvPr id="6" name="TextBox 3"/>
          <p:cNvSpPr txBox="1"/>
          <p:nvPr/>
        </p:nvSpPr>
        <p:spPr>
          <a:xfrm>
            <a:off x="24809" y="4063473"/>
            <a:ext cx="2387192"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https://deepmind.com/research/alphago/</a:t>
            </a:r>
          </a:p>
        </p:txBody>
      </p:sp>
      <p:pic>
        <p:nvPicPr>
          <p:cNvPr id="12" name="Picture 11" descr="deep mind atari game ile ilgili gÃ¶rsel sonuc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796" y="4400456"/>
            <a:ext cx="2819400" cy="2048537"/>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13" name="Picture 12" descr="chess  in ai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4495800"/>
            <a:ext cx="3143250" cy="2085328"/>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sp>
        <p:nvSpPr>
          <p:cNvPr id="8" name="TextBox 7"/>
          <p:cNvSpPr txBox="1"/>
          <p:nvPr/>
        </p:nvSpPr>
        <p:spPr>
          <a:xfrm>
            <a:off x="6477000" y="4724400"/>
            <a:ext cx="2495491" cy="646331"/>
          </a:xfrm>
          <a:prstGeom prst="rect">
            <a:avLst/>
          </a:prstGeom>
          <a:noFill/>
        </p:spPr>
        <p:txBody>
          <a:bodyPr wrap="none" rtlCol="0">
            <a:spAutoFit/>
          </a:bodyPr>
          <a:lstStyle/>
          <a:p>
            <a:r>
              <a:rPr lang="en-US" dirty="0"/>
              <a:t>Expert chess player only </a:t>
            </a:r>
          </a:p>
          <a:p>
            <a:r>
              <a:rPr lang="en-US" dirty="0"/>
              <a:t>in 4 hours</a:t>
            </a:r>
          </a:p>
        </p:txBody>
      </p:sp>
      <p:sp>
        <p:nvSpPr>
          <p:cNvPr id="14" name="TextBox 13"/>
          <p:cNvSpPr txBox="1"/>
          <p:nvPr/>
        </p:nvSpPr>
        <p:spPr>
          <a:xfrm>
            <a:off x="5791200" y="1202393"/>
            <a:ext cx="3203441" cy="2308324"/>
          </a:xfrm>
          <a:prstGeom prst="rect">
            <a:avLst/>
          </a:prstGeom>
          <a:noFill/>
        </p:spPr>
        <p:txBody>
          <a:bodyPr wrap="none" rtlCol="0">
            <a:spAutoFit/>
          </a:bodyPr>
          <a:lstStyle/>
          <a:p>
            <a:r>
              <a:rPr lang="tr-TR" b="1" dirty="0"/>
              <a:t>2015-2016: </a:t>
            </a:r>
            <a:r>
              <a:rPr lang="tr-TR" dirty="0"/>
              <a:t>Google DeepMind</a:t>
            </a:r>
            <a:r>
              <a:rPr lang="en-US" dirty="0"/>
              <a:t>’s </a:t>
            </a:r>
          </a:p>
          <a:p>
            <a:r>
              <a:rPr lang="tr-TR" dirty="0"/>
              <a:t>AlphaGo </a:t>
            </a:r>
            <a:r>
              <a:rPr lang="en-US" dirty="0"/>
              <a:t>won against world Go</a:t>
            </a:r>
          </a:p>
          <a:p>
            <a:r>
              <a:rPr lang="en-US" dirty="0"/>
              <a:t>Champions Lee </a:t>
            </a:r>
            <a:r>
              <a:rPr lang="en-US" dirty="0" err="1"/>
              <a:t>Sedol</a:t>
            </a:r>
            <a:r>
              <a:rPr lang="en-US" dirty="0"/>
              <a:t> and </a:t>
            </a:r>
            <a:r>
              <a:rPr lang="en-US" dirty="0" err="1"/>
              <a:t>Ke</a:t>
            </a:r>
            <a:r>
              <a:rPr lang="en-US" dirty="0"/>
              <a:t> </a:t>
            </a:r>
            <a:r>
              <a:rPr lang="en-US" dirty="0" err="1"/>
              <a:t>Jie</a:t>
            </a:r>
            <a:endParaRPr lang="tr-TR" dirty="0"/>
          </a:p>
          <a:p>
            <a:endParaRPr lang="tr-TR" dirty="0"/>
          </a:p>
          <a:p>
            <a:r>
              <a:rPr lang="tr-TR" dirty="0"/>
              <a:t>19x19</a:t>
            </a:r>
            <a:r>
              <a:rPr lang="en-US" dirty="0"/>
              <a:t> game board</a:t>
            </a:r>
            <a:r>
              <a:rPr lang="tr-TR" dirty="0"/>
              <a:t>, </a:t>
            </a:r>
            <a:endParaRPr lang="en-US" dirty="0"/>
          </a:p>
          <a:p>
            <a:r>
              <a:rPr lang="tr-TR" dirty="0"/>
              <a:t>10</a:t>
            </a:r>
            <a:r>
              <a:rPr lang="tr-TR" baseline="30000" dirty="0"/>
              <a:t>170</a:t>
            </a:r>
            <a:r>
              <a:rPr lang="tr-TR" dirty="0"/>
              <a:t> </a:t>
            </a:r>
            <a:r>
              <a:rPr lang="en-US" dirty="0"/>
              <a:t>possible combinations</a:t>
            </a:r>
          </a:p>
          <a:p>
            <a:endParaRPr lang="tr-TR" dirty="0"/>
          </a:p>
          <a:p>
            <a:endParaRPr lang="en-US" dirty="0"/>
          </a:p>
        </p:txBody>
      </p:sp>
    </p:spTree>
    <p:extLst>
      <p:ext uri="{BB962C8B-B14F-4D97-AF65-F5344CB8AC3E}">
        <p14:creationId xmlns:p14="http://schemas.microsoft.com/office/powerpoint/2010/main" val="32867789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Videos</a:t>
            </a:r>
          </a:p>
        </p:txBody>
      </p:sp>
      <p:sp>
        <p:nvSpPr>
          <p:cNvPr id="3" name="Content Placeholder 2"/>
          <p:cNvSpPr>
            <a:spLocks noGrp="1"/>
          </p:cNvSpPr>
          <p:nvPr>
            <p:ph idx="1"/>
          </p:nvPr>
        </p:nvSpPr>
        <p:spPr/>
        <p:txBody>
          <a:bodyPr>
            <a:normAutofit fontScale="92500"/>
          </a:bodyPr>
          <a:lstStyle/>
          <a:p>
            <a:r>
              <a:rPr lang="en-US" sz="2400" dirty="0">
                <a:hlinkClick r:id="rId2"/>
              </a:rPr>
              <a:t>http://www.analyticsvidhya.com/blog/2015/11/7-watch-documentaries-statistics-machine-learning/</a:t>
            </a:r>
            <a:endParaRPr lang="en-US" sz="2400" dirty="0"/>
          </a:p>
          <a:p>
            <a:endParaRPr lang="en-US" sz="2400" dirty="0"/>
          </a:p>
          <a:p>
            <a:r>
              <a:rPr lang="en-US" sz="2400" dirty="0">
                <a:hlinkClick r:id="rId3"/>
              </a:rPr>
              <a:t>https://dotsub.com/view/24206765-772f-4f6d-a040-45477beb4b9c</a:t>
            </a:r>
            <a:endParaRPr lang="en-US" sz="2400" dirty="0"/>
          </a:p>
          <a:p>
            <a:endParaRPr lang="en-US" sz="2400" dirty="0"/>
          </a:p>
          <a:p>
            <a:r>
              <a:rPr lang="en-US" sz="2400" dirty="0">
                <a:hlinkClick r:id="rId4"/>
              </a:rPr>
              <a:t>https://www.youtube.com/watch?v=VBceREwF7SA</a:t>
            </a:r>
            <a:endParaRPr lang="en-US" sz="2400" dirty="0"/>
          </a:p>
          <a:p>
            <a:endParaRPr lang="en-US" sz="2400" dirty="0"/>
          </a:p>
          <a:p>
            <a:r>
              <a:rPr lang="en-US" sz="2400" dirty="0">
                <a:hlinkClick r:id="rId5"/>
              </a:rPr>
              <a:t>https</a:t>
            </a:r>
            <a:r>
              <a:rPr lang="en-US" sz="2400">
                <a:hlinkClick r:id="rId5"/>
              </a:rPr>
              <a:t>://www.youtube.com/watch?v=J71XWkh80nc</a:t>
            </a:r>
            <a:endParaRPr lang="en-US" sz="2400"/>
          </a:p>
          <a:p>
            <a:endParaRPr lang="en-US" sz="2400" dirty="0"/>
          </a:p>
          <a:p>
            <a:r>
              <a:rPr lang="en-US" sz="2400" dirty="0">
                <a:hlinkClick r:id="rId6"/>
              </a:rPr>
              <a:t>https://www.youtube.com/watch?v=ysU56JzBjTY&amp;list=PLD261577512C9F720&amp;index=1</a:t>
            </a:r>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2728275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Assignments</a:t>
            </a:r>
          </a:p>
        </p:txBody>
      </p:sp>
      <p:sp>
        <p:nvSpPr>
          <p:cNvPr id="3" name="Content Placeholder 2"/>
          <p:cNvSpPr>
            <a:spLocks noGrp="1"/>
          </p:cNvSpPr>
          <p:nvPr>
            <p:ph idx="1"/>
          </p:nvPr>
        </p:nvSpPr>
        <p:spPr/>
        <p:txBody>
          <a:bodyPr>
            <a:normAutofit fontScale="85000" lnSpcReduction="20000"/>
          </a:bodyPr>
          <a:lstStyle/>
          <a:p>
            <a:r>
              <a:rPr lang="en-US" dirty="0"/>
              <a:t>Alan Turing, Computing Machinery and Intelligence, (1950). </a:t>
            </a:r>
          </a:p>
          <a:p>
            <a:r>
              <a:rPr lang="en-US" dirty="0"/>
              <a:t>Herbert A. Simon, The Architecture of Complexity, In Proc. The American Philosophical Society, 196(6), (1962). </a:t>
            </a:r>
          </a:p>
          <a:p>
            <a:r>
              <a:rPr lang="en-US" dirty="0"/>
              <a:t>David Marr, Artificial Intelligence -- A Personal View, MIT AIM 355, (1976). </a:t>
            </a:r>
          </a:p>
          <a:p>
            <a:r>
              <a:rPr lang="en-US" dirty="0"/>
              <a:t>Rodney Brooks, Intelligence without representation, Artificial Intelligence, 47 (1-3): 139–159, (1991). </a:t>
            </a:r>
          </a:p>
          <a:p>
            <a:r>
              <a:rPr lang="en-US" dirty="0"/>
              <a:t>Randall Davis, Howard </a:t>
            </a:r>
            <a:r>
              <a:rPr lang="en-US" dirty="0" err="1"/>
              <a:t>Shrobe</a:t>
            </a:r>
            <a:r>
              <a:rPr lang="en-US" dirty="0"/>
              <a:t>, Peter </a:t>
            </a:r>
            <a:r>
              <a:rPr lang="en-US" dirty="0" err="1"/>
              <a:t>Szolovits</a:t>
            </a:r>
            <a:r>
              <a:rPr lang="en-US" dirty="0"/>
              <a:t>, What Is a Knowledge Representation?, AI Magazine, 14(1):17-33, (1993). </a:t>
            </a:r>
          </a:p>
        </p:txBody>
      </p:sp>
    </p:spTree>
    <p:extLst>
      <p:ext uri="{BB962C8B-B14F-4D97-AF65-F5344CB8AC3E}">
        <p14:creationId xmlns:p14="http://schemas.microsoft.com/office/powerpoint/2010/main" val="2806933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372600" cy="1143000"/>
          </a:xfrm>
        </p:spPr>
        <p:txBody>
          <a:bodyPr>
            <a:normAutofit fontScale="90000"/>
          </a:bodyPr>
          <a:lstStyle/>
          <a:p>
            <a:r>
              <a:rPr lang="en-US" b="1" dirty="0"/>
              <a:t>The Artificial Intelligence That Solved Go</a:t>
            </a:r>
            <a:br>
              <a:rPr lang="en-US" b="1" dirty="0"/>
            </a:br>
            <a:endParaRPr lang="en-US" dirty="0"/>
          </a:p>
        </p:txBody>
      </p:sp>
      <p:pic>
        <p:nvPicPr>
          <p:cNvPr id="1026" name="Picture 2" descr="(Photo: Goog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08120" y="1413345"/>
            <a:ext cx="5135880" cy="38519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39" y="1099681"/>
            <a:ext cx="3657600" cy="2862322"/>
          </a:xfrm>
          <a:prstGeom prst="rect">
            <a:avLst/>
          </a:prstGeom>
          <a:noFill/>
        </p:spPr>
        <p:txBody>
          <a:bodyPr wrap="square" rtlCol="0">
            <a:spAutoFit/>
          </a:bodyPr>
          <a:lstStyle/>
          <a:p>
            <a:r>
              <a:rPr lang="en-US" dirty="0"/>
              <a:t>Nineteen years after Deep Blue won a chess match against a grand master, a Google team has created an A.I. that's able to win against professional players of the ancient Chinese strategy game of Go.</a:t>
            </a:r>
          </a:p>
          <a:p>
            <a:r>
              <a:rPr lang="en-US" dirty="0"/>
              <a:t>Last October, DeepMind's program, named </a:t>
            </a:r>
            <a:r>
              <a:rPr lang="en-US" dirty="0" err="1"/>
              <a:t>AlphaGo</a:t>
            </a:r>
            <a:r>
              <a:rPr lang="en-US" dirty="0"/>
              <a:t>, won all five games against Hui. </a:t>
            </a:r>
          </a:p>
          <a:p>
            <a:endParaRPr lang="en-US" dirty="0"/>
          </a:p>
        </p:txBody>
      </p:sp>
      <p:sp>
        <p:nvSpPr>
          <p:cNvPr id="5" name="TextBox 4"/>
          <p:cNvSpPr txBox="1"/>
          <p:nvPr/>
        </p:nvSpPr>
        <p:spPr>
          <a:xfrm>
            <a:off x="20392" y="5100710"/>
            <a:ext cx="9123608" cy="2308324"/>
          </a:xfrm>
          <a:prstGeom prst="rect">
            <a:avLst/>
          </a:prstGeom>
          <a:noFill/>
        </p:spPr>
        <p:txBody>
          <a:bodyPr wrap="square" rtlCol="0">
            <a:spAutoFit/>
          </a:bodyPr>
          <a:lstStyle/>
          <a:p>
            <a:r>
              <a:rPr lang="en-US" dirty="0" err="1"/>
              <a:t>AlphaGo</a:t>
            </a:r>
            <a:r>
              <a:rPr lang="en-US" dirty="0"/>
              <a:t> was built to deal with "any task that has a lot of data that is unstructured and you want to find patterns in the data and then decide what to do.</a:t>
            </a:r>
          </a:p>
          <a:p>
            <a:r>
              <a:rPr lang="en-US" dirty="0"/>
              <a:t>Even with recent advances, computers don't have the power to run all those possibilities. So, instead, </a:t>
            </a:r>
            <a:r>
              <a:rPr lang="en-US" dirty="0" err="1"/>
              <a:t>AlphaGo</a:t>
            </a:r>
            <a:r>
              <a:rPr lang="en-US" dirty="0"/>
              <a:t> learns smart moves by observing millions of top human games and by playing against itself. Then, when choosing a move during a game, it only searches within a narrower pool of possibilities that seem reasonable. </a:t>
            </a:r>
            <a:br>
              <a:rPr lang="en-US" dirty="0"/>
            </a:br>
            <a:endParaRPr lang="en-US" dirty="0"/>
          </a:p>
          <a:p>
            <a:endParaRPr lang="en-US" dirty="0"/>
          </a:p>
        </p:txBody>
      </p:sp>
    </p:spTree>
    <p:extLst>
      <p:ext uri="{BB962C8B-B14F-4D97-AF65-F5344CB8AC3E}">
        <p14:creationId xmlns:p14="http://schemas.microsoft.com/office/powerpoint/2010/main" val="977719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7392</TotalTime>
  <Words>4077</Words>
  <Application>Microsoft Office PowerPoint</Application>
  <PresentationFormat>On-screen Show (4:3)</PresentationFormat>
  <Paragraphs>335</Paragraphs>
  <Slides>81</Slides>
  <Notes>19</Notes>
  <HiddenSlides>48</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81</vt:i4>
      </vt:variant>
    </vt:vector>
  </HeadingPairs>
  <TitlesOfParts>
    <vt:vector size="93" baseType="lpstr">
      <vt:lpstr>-apple-system</vt:lpstr>
      <vt:lpstr>Arial</vt:lpstr>
      <vt:lpstr>Calibri</vt:lpstr>
      <vt:lpstr>Droid Sans</vt:lpstr>
      <vt:lpstr>Lora</vt:lpstr>
      <vt:lpstr>NVIDIA-NALA</vt:lpstr>
      <vt:lpstr>Palatino</vt:lpstr>
      <vt:lpstr>Roboto Condensed</vt:lpstr>
      <vt:lpstr>Source Sans Pro</vt:lpstr>
      <vt:lpstr>Times New Roman</vt:lpstr>
      <vt:lpstr>YouTube Sans</vt:lpstr>
      <vt:lpstr>Office Theme</vt:lpstr>
      <vt:lpstr>Introduction</vt:lpstr>
      <vt:lpstr>PowerPoint Presentation</vt:lpstr>
      <vt:lpstr>PowerPoint Presentation</vt:lpstr>
      <vt:lpstr>Chess</vt:lpstr>
      <vt:lpstr>PowerPoint Presentation</vt:lpstr>
      <vt:lpstr>PowerPoint Presentation</vt:lpstr>
      <vt:lpstr>Games</vt:lpstr>
      <vt:lpstr>Go</vt:lpstr>
      <vt:lpstr>The Artificial Intelligence That Solved Go </vt:lpstr>
      <vt:lpstr>IBM Watson</vt:lpstr>
      <vt:lpstr>PowerPoint Presentation</vt:lpstr>
      <vt:lpstr>PowerPoint Presentation</vt:lpstr>
      <vt:lpstr>What can AI do for you?</vt:lpstr>
      <vt:lpstr>PowerPoint Presentation</vt:lpstr>
      <vt:lpstr>“Chinese room” argument [Searle 1980]</vt:lpstr>
      <vt:lpstr>PowerPoint Presentation</vt:lpstr>
      <vt:lpstr>PowerPoint Presentation</vt:lpstr>
      <vt:lpstr>PowerPoint Presentation</vt:lpstr>
      <vt:lpstr>PowerPoint Presentation</vt:lpstr>
      <vt:lpstr>Speech and natural language</vt:lpstr>
      <vt:lpstr>PowerPoint Presentation</vt:lpstr>
      <vt:lpstr>PowerPoint Presentation</vt:lpstr>
      <vt:lpstr>Computer Vision</vt:lpstr>
      <vt:lpstr>Computer Vision</vt:lpstr>
      <vt:lpstr>PowerPoint Presentation</vt:lpstr>
      <vt:lpstr>DARPA Robotics Challenge (2015)</vt:lpstr>
      <vt:lpstr>Towel-folding robot</vt:lpstr>
      <vt:lpstr>PowerPoint Presentation</vt:lpstr>
      <vt:lpstr>Deep sensorimotor learning</vt:lpstr>
      <vt:lpstr>PowerPoint Presentation</vt:lpstr>
      <vt:lpstr>PowerPoint Presentation</vt:lpstr>
      <vt:lpstr>PowerPoint Presentation</vt:lpstr>
      <vt:lpstr>Mathematics</vt:lpstr>
      <vt:lpstr>Logistics, scheduling,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 of AI tasks </vt:lpstr>
      <vt:lpstr>What accounts for recent successes in AI?</vt:lpstr>
      <vt:lpstr>PowerPoint Presentation</vt:lpstr>
      <vt:lpstr>PowerPoint Presentation</vt:lpstr>
      <vt:lpstr>PowerPoint Presentation</vt:lpstr>
      <vt:lpstr>PowerPoint Presentation</vt:lpstr>
      <vt:lpstr>PowerPoint Presentation</vt:lpstr>
      <vt:lpstr>PowerPoint Presentation</vt:lpstr>
      <vt:lpstr>AI in the real world</vt:lpstr>
      <vt:lpstr>Large-scale combinatorial multi-attribute sourcing auctions 2001-2010 [Sandholm, Handbook of Market Design, Ch. 16, 2013]</vt:lpstr>
      <vt:lpstr>Kidney exchange</vt:lpstr>
      <vt:lpstr>AI and sustainability</vt:lpstr>
      <vt:lpstr>PowerPoint Presentation</vt:lpstr>
      <vt:lpstr>PowerPoint Presentation</vt:lpstr>
      <vt:lpstr>PowerPoint Presentation</vt:lpstr>
      <vt:lpstr>Deepfakes of Prof. Sandholm Spring 2023-</vt:lpstr>
      <vt:lpstr>Some harmful applications of deepfakes</vt:lpstr>
      <vt:lpstr>PowerPoint Presentation</vt:lpstr>
      <vt:lpstr>PowerPoint Presentation</vt:lpstr>
      <vt:lpstr>Large language models (LLMs) 2018-</vt:lpstr>
      <vt:lpstr>PowerPoint Presentation</vt:lpstr>
      <vt:lpstr>PowerPoint Presentation</vt:lpstr>
      <vt:lpstr>PowerPoint Presentation</vt:lpstr>
      <vt:lpstr>PowerPoint Presentation</vt:lpstr>
      <vt:lpstr>PowerPoint Presentation</vt:lpstr>
      <vt:lpstr>PowerPoint Presentation</vt:lpstr>
      <vt:lpstr>Historical themes</vt:lpstr>
      <vt:lpstr>Historical themes</vt:lpstr>
      <vt:lpstr>Two brain systems?</vt:lpstr>
      <vt:lpstr>Videos</vt:lpstr>
      <vt:lpstr>Reading Assignments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Duygulu</dc:creator>
  <cp:lastModifiedBy>PINAR DUYGULU ŞAHİN</cp:lastModifiedBy>
  <cp:revision>92</cp:revision>
  <dcterms:created xsi:type="dcterms:W3CDTF">2006-08-16T00:00:00Z</dcterms:created>
  <dcterms:modified xsi:type="dcterms:W3CDTF">2025-02-19T11:53:09Z</dcterms:modified>
</cp:coreProperties>
</file>