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2" r:id="rId3"/>
    <p:sldId id="293" r:id="rId4"/>
    <p:sldId id="294" r:id="rId5"/>
    <p:sldId id="295" r:id="rId6"/>
    <p:sldId id="296" r:id="rId7"/>
    <p:sldId id="297" r:id="rId8"/>
    <p:sldId id="298" r:id="rId9"/>
    <p:sldId id="299" r:id="rId10"/>
    <p:sldId id="335"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31" r:id="rId29"/>
    <p:sldId id="275" r:id="rId30"/>
    <p:sldId id="276" r:id="rId31"/>
    <p:sldId id="277" r:id="rId32"/>
    <p:sldId id="278" r:id="rId33"/>
    <p:sldId id="279" r:id="rId34"/>
    <p:sldId id="280" r:id="rId35"/>
    <p:sldId id="317" r:id="rId36"/>
    <p:sldId id="318" r:id="rId37"/>
    <p:sldId id="319" r:id="rId38"/>
    <p:sldId id="332" r:id="rId39"/>
    <p:sldId id="320" r:id="rId40"/>
    <p:sldId id="333" r:id="rId41"/>
    <p:sldId id="321" r:id="rId42"/>
    <p:sldId id="322" r:id="rId43"/>
    <p:sldId id="323" r:id="rId44"/>
    <p:sldId id="324" r:id="rId45"/>
    <p:sldId id="325" r:id="rId46"/>
    <p:sldId id="326" r:id="rId47"/>
    <p:sldId id="327" r:id="rId48"/>
    <p:sldId id="334" r:id="rId49"/>
    <p:sldId id="328" r:id="rId50"/>
    <p:sldId id="329" r:id="rId51"/>
    <p:sldId id="33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7"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39ED9-92AB-4796-8385-544631B356B7}"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5BAA8-36E2-4EFB-A884-A679B12EB910}" type="slidenum">
              <a:rPr lang="en-US" smtClean="0"/>
              <a:t>‹#›</a:t>
            </a:fld>
            <a:endParaRPr lang="en-US"/>
          </a:p>
        </p:txBody>
      </p:sp>
    </p:spTree>
    <p:extLst>
      <p:ext uri="{BB962C8B-B14F-4D97-AF65-F5344CB8AC3E}">
        <p14:creationId xmlns:p14="http://schemas.microsoft.com/office/powerpoint/2010/main" val="302623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52" name="Slide Number Placeholder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73075" algn="l"/>
                <a:tab pos="947738" algn="l"/>
                <a:tab pos="1422400" algn="l"/>
                <a:tab pos="1897063" algn="l"/>
                <a:tab pos="2371725" algn="l"/>
                <a:tab pos="2844800" algn="l"/>
                <a:tab pos="3319463" algn="l"/>
                <a:tab pos="3794125" algn="l"/>
                <a:tab pos="4268788" algn="l"/>
                <a:tab pos="4743450" algn="l"/>
                <a:tab pos="5216525" algn="l"/>
                <a:tab pos="5691188" algn="l"/>
                <a:tab pos="6165850" algn="l"/>
                <a:tab pos="6640513" algn="l"/>
                <a:tab pos="7115175" algn="l"/>
                <a:tab pos="7588250" algn="l"/>
                <a:tab pos="8062913" algn="l"/>
                <a:tab pos="8537575" algn="l"/>
                <a:tab pos="9012238" algn="l"/>
                <a:tab pos="94869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73075" algn="l"/>
                <a:tab pos="947738" algn="l"/>
                <a:tab pos="1422400" algn="l"/>
                <a:tab pos="1897063" algn="l"/>
                <a:tab pos="2371725" algn="l"/>
                <a:tab pos="2844800" algn="l"/>
                <a:tab pos="3319463" algn="l"/>
                <a:tab pos="3794125" algn="l"/>
                <a:tab pos="4268788" algn="l"/>
                <a:tab pos="4743450" algn="l"/>
                <a:tab pos="5216525" algn="l"/>
                <a:tab pos="5691188" algn="l"/>
                <a:tab pos="6165850" algn="l"/>
                <a:tab pos="6640513" algn="l"/>
                <a:tab pos="7115175" algn="l"/>
                <a:tab pos="7588250" algn="l"/>
                <a:tab pos="8062913" algn="l"/>
                <a:tab pos="8537575" algn="l"/>
                <a:tab pos="9012238" algn="l"/>
                <a:tab pos="94869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73075" algn="l"/>
                <a:tab pos="947738" algn="l"/>
                <a:tab pos="1422400" algn="l"/>
                <a:tab pos="1897063" algn="l"/>
                <a:tab pos="2371725" algn="l"/>
                <a:tab pos="2844800" algn="l"/>
                <a:tab pos="3319463" algn="l"/>
                <a:tab pos="3794125" algn="l"/>
                <a:tab pos="4268788" algn="l"/>
                <a:tab pos="4743450" algn="l"/>
                <a:tab pos="5216525" algn="l"/>
                <a:tab pos="5691188" algn="l"/>
                <a:tab pos="6165850" algn="l"/>
                <a:tab pos="6640513" algn="l"/>
                <a:tab pos="7115175" algn="l"/>
                <a:tab pos="7588250" algn="l"/>
                <a:tab pos="8062913" algn="l"/>
                <a:tab pos="8537575" algn="l"/>
                <a:tab pos="9012238" algn="l"/>
                <a:tab pos="94869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73075" algn="l"/>
                <a:tab pos="947738" algn="l"/>
                <a:tab pos="1422400" algn="l"/>
                <a:tab pos="1897063" algn="l"/>
                <a:tab pos="2371725" algn="l"/>
                <a:tab pos="2844800" algn="l"/>
                <a:tab pos="3319463" algn="l"/>
                <a:tab pos="3794125" algn="l"/>
                <a:tab pos="4268788" algn="l"/>
                <a:tab pos="4743450" algn="l"/>
                <a:tab pos="5216525" algn="l"/>
                <a:tab pos="5691188" algn="l"/>
                <a:tab pos="6165850" algn="l"/>
                <a:tab pos="6640513" algn="l"/>
                <a:tab pos="7115175" algn="l"/>
                <a:tab pos="7588250" algn="l"/>
                <a:tab pos="8062913" algn="l"/>
                <a:tab pos="8537575" algn="l"/>
                <a:tab pos="9012238" algn="l"/>
                <a:tab pos="94869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73075" algn="l"/>
                <a:tab pos="947738" algn="l"/>
                <a:tab pos="1422400" algn="l"/>
                <a:tab pos="1897063" algn="l"/>
                <a:tab pos="2371725" algn="l"/>
                <a:tab pos="2844800" algn="l"/>
                <a:tab pos="3319463" algn="l"/>
                <a:tab pos="3794125" algn="l"/>
                <a:tab pos="4268788" algn="l"/>
                <a:tab pos="4743450" algn="l"/>
                <a:tab pos="5216525" algn="l"/>
                <a:tab pos="5691188" algn="l"/>
                <a:tab pos="6165850" algn="l"/>
                <a:tab pos="6640513" algn="l"/>
                <a:tab pos="7115175" algn="l"/>
                <a:tab pos="7588250" algn="l"/>
                <a:tab pos="8062913" algn="l"/>
                <a:tab pos="8537575" algn="l"/>
                <a:tab pos="9012238" algn="l"/>
                <a:tab pos="94869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2400" algn="l"/>
                <a:tab pos="1897063" algn="l"/>
                <a:tab pos="2371725" algn="l"/>
                <a:tab pos="2844800" algn="l"/>
                <a:tab pos="3319463" algn="l"/>
                <a:tab pos="3794125" algn="l"/>
                <a:tab pos="4268788" algn="l"/>
                <a:tab pos="4743450" algn="l"/>
                <a:tab pos="5216525" algn="l"/>
                <a:tab pos="5691188" algn="l"/>
                <a:tab pos="6165850" algn="l"/>
                <a:tab pos="6640513" algn="l"/>
                <a:tab pos="7115175" algn="l"/>
                <a:tab pos="7588250" algn="l"/>
                <a:tab pos="8062913" algn="l"/>
                <a:tab pos="8537575" algn="l"/>
                <a:tab pos="9012238" algn="l"/>
                <a:tab pos="94869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2400" algn="l"/>
                <a:tab pos="1897063" algn="l"/>
                <a:tab pos="2371725" algn="l"/>
                <a:tab pos="2844800" algn="l"/>
                <a:tab pos="3319463" algn="l"/>
                <a:tab pos="3794125" algn="l"/>
                <a:tab pos="4268788" algn="l"/>
                <a:tab pos="4743450" algn="l"/>
                <a:tab pos="5216525" algn="l"/>
                <a:tab pos="5691188" algn="l"/>
                <a:tab pos="6165850" algn="l"/>
                <a:tab pos="6640513" algn="l"/>
                <a:tab pos="7115175" algn="l"/>
                <a:tab pos="7588250" algn="l"/>
                <a:tab pos="8062913" algn="l"/>
                <a:tab pos="8537575" algn="l"/>
                <a:tab pos="9012238" algn="l"/>
                <a:tab pos="94869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2400" algn="l"/>
                <a:tab pos="1897063" algn="l"/>
                <a:tab pos="2371725" algn="l"/>
                <a:tab pos="2844800" algn="l"/>
                <a:tab pos="3319463" algn="l"/>
                <a:tab pos="3794125" algn="l"/>
                <a:tab pos="4268788" algn="l"/>
                <a:tab pos="4743450" algn="l"/>
                <a:tab pos="5216525" algn="l"/>
                <a:tab pos="5691188" algn="l"/>
                <a:tab pos="6165850" algn="l"/>
                <a:tab pos="6640513" algn="l"/>
                <a:tab pos="7115175" algn="l"/>
                <a:tab pos="7588250" algn="l"/>
                <a:tab pos="8062913" algn="l"/>
                <a:tab pos="8537575" algn="l"/>
                <a:tab pos="9012238" algn="l"/>
                <a:tab pos="94869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73075" algn="l"/>
                <a:tab pos="947738" algn="l"/>
                <a:tab pos="1422400" algn="l"/>
                <a:tab pos="1897063" algn="l"/>
                <a:tab pos="2371725" algn="l"/>
                <a:tab pos="2844800" algn="l"/>
                <a:tab pos="3319463" algn="l"/>
                <a:tab pos="3794125" algn="l"/>
                <a:tab pos="4268788" algn="l"/>
                <a:tab pos="4743450" algn="l"/>
                <a:tab pos="5216525" algn="l"/>
                <a:tab pos="5691188" algn="l"/>
                <a:tab pos="6165850" algn="l"/>
                <a:tab pos="6640513" algn="l"/>
                <a:tab pos="7115175" algn="l"/>
                <a:tab pos="7588250" algn="l"/>
                <a:tab pos="8062913" algn="l"/>
                <a:tab pos="8537575" algn="l"/>
                <a:tab pos="9012238" algn="l"/>
                <a:tab pos="9486900" algn="l"/>
              </a:tabLst>
              <a:defRPr sz="1200">
                <a:solidFill>
                  <a:srgbClr val="000000"/>
                </a:solidFill>
                <a:latin typeface="Times New Roman" panose="02020603050405020304" pitchFamily="18" charset="0"/>
              </a:defRPr>
            </a:lvl9pPr>
          </a:lstStyle>
          <a:p>
            <a:pPr>
              <a:spcBef>
                <a:spcPct val="0"/>
              </a:spcBef>
            </a:pPr>
            <a:fld id="{6B57CC35-1020-4FB1-BA94-C01D11FEBE60}" type="slidenum">
              <a:rPr lang="en-GB" altLang="en-US" smtClean="0"/>
              <a:pPr>
                <a:spcBef>
                  <a:spcPct val="0"/>
                </a:spcBef>
              </a:pPr>
              <a:t>24</a:t>
            </a:fld>
            <a:endParaRPr lang="en-GB" altLang="en-US"/>
          </a:p>
        </p:txBody>
      </p:sp>
    </p:spTree>
    <p:extLst>
      <p:ext uri="{BB962C8B-B14F-4D97-AF65-F5344CB8AC3E}">
        <p14:creationId xmlns:p14="http://schemas.microsoft.com/office/powerpoint/2010/main" val="244638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D247D0-0584-4A8C-A3FB-40566667636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1239664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247D0-0584-4A8C-A3FB-40566667636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304912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247D0-0584-4A8C-A3FB-40566667636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2328569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0342033" cy="1141413"/>
          </a:xfrm>
        </p:spPr>
        <p:txBody>
          <a:bodyPr/>
          <a:lstStyle/>
          <a:p>
            <a:r>
              <a:rPr lang="en-US"/>
              <a:t>Click to edit Master title style</a:t>
            </a:r>
          </a:p>
        </p:txBody>
      </p:sp>
    </p:spTree>
    <p:extLst>
      <p:ext uri="{BB962C8B-B14F-4D97-AF65-F5344CB8AC3E}">
        <p14:creationId xmlns:p14="http://schemas.microsoft.com/office/powerpoint/2010/main" val="29055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D247D0-0584-4A8C-A3FB-40566667636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54445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D247D0-0584-4A8C-A3FB-405666676369}" type="datetimeFigureOut">
              <a:rPr lang="en-US" smtClean="0"/>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364791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D247D0-0584-4A8C-A3FB-405666676369}"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325723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D247D0-0584-4A8C-A3FB-405666676369}" type="datetimeFigureOut">
              <a:rPr lang="en-US" smtClean="0"/>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171870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D247D0-0584-4A8C-A3FB-405666676369}" type="datetimeFigureOut">
              <a:rPr lang="en-US" smtClean="0"/>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129058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D247D0-0584-4A8C-A3FB-405666676369}" type="datetimeFigureOut">
              <a:rPr lang="en-US" smtClean="0"/>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424341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D247D0-0584-4A8C-A3FB-405666676369}"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1474095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D247D0-0584-4A8C-A3FB-405666676369}" type="datetimeFigureOut">
              <a:rPr lang="en-US" smtClean="0"/>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34F92-6902-4F00-9F4F-6EAC56E71B21}" type="slidenum">
              <a:rPr lang="en-US" smtClean="0"/>
              <a:t>‹#›</a:t>
            </a:fld>
            <a:endParaRPr lang="en-US"/>
          </a:p>
        </p:txBody>
      </p:sp>
    </p:spTree>
    <p:extLst>
      <p:ext uri="{BB962C8B-B14F-4D97-AF65-F5344CB8AC3E}">
        <p14:creationId xmlns:p14="http://schemas.microsoft.com/office/powerpoint/2010/main" val="1759395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D247D0-0584-4A8C-A3FB-405666676369}" type="datetimeFigureOut">
              <a:rPr lang="en-US" smtClean="0"/>
              <a:t>4/24/2023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34F92-6902-4F00-9F4F-6EAC56E71B21}" type="slidenum">
              <a:rPr lang="en-US" smtClean="0"/>
              <a:t>‹#›</a:t>
            </a:fld>
            <a:endParaRPr lang="en-US"/>
          </a:p>
        </p:txBody>
      </p:sp>
    </p:spTree>
    <p:extLst>
      <p:ext uri="{BB962C8B-B14F-4D97-AF65-F5344CB8AC3E}">
        <p14:creationId xmlns:p14="http://schemas.microsoft.com/office/powerpoint/2010/main" val="350249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Search</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6412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74"/>
            <a:ext cx="655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7382022" y="457201"/>
            <a:ext cx="4267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r>
              <a:rPr lang="en-US" altLang="en-US">
                <a:solidFill>
                  <a:schemeClr val="tx1"/>
                </a:solidFill>
              </a:rPr>
              <a:t>Iterative deepening Search</a:t>
            </a:r>
          </a:p>
        </p:txBody>
      </p:sp>
      <p:sp>
        <p:nvSpPr>
          <p:cNvPr id="6" name="TextBox 5"/>
          <p:cNvSpPr txBox="1"/>
          <p:nvPr/>
        </p:nvSpPr>
        <p:spPr>
          <a:xfrm>
            <a:off x="7484012" y="2065362"/>
            <a:ext cx="1391728" cy="2585323"/>
          </a:xfrm>
          <a:prstGeom prst="rect">
            <a:avLst/>
          </a:prstGeom>
          <a:noFill/>
        </p:spPr>
        <p:txBody>
          <a:bodyPr wrap="none" rtlCol="0">
            <a:spAutoFit/>
          </a:bodyPr>
          <a:lstStyle/>
          <a:p>
            <a:r>
              <a:rPr lang="en-US" dirty="0"/>
              <a:t>S – S – A – G </a:t>
            </a:r>
          </a:p>
          <a:p>
            <a:endParaRPr lang="en-US" dirty="0"/>
          </a:p>
          <a:p>
            <a:endParaRPr lang="en-US" dirty="0"/>
          </a:p>
          <a:p>
            <a:r>
              <a:rPr lang="en-US" dirty="0"/>
              <a:t>Queue</a:t>
            </a:r>
          </a:p>
          <a:p>
            <a:r>
              <a:rPr lang="en-US" dirty="0"/>
              <a:t>1</a:t>
            </a:r>
            <a:r>
              <a:rPr lang="en-US" baseline="30000" dirty="0"/>
              <a:t>st</a:t>
            </a:r>
            <a:r>
              <a:rPr lang="en-US" dirty="0"/>
              <a:t> S </a:t>
            </a:r>
          </a:p>
          <a:p>
            <a:endParaRPr lang="en-US" dirty="0"/>
          </a:p>
          <a:p>
            <a:r>
              <a:rPr lang="en-US" dirty="0"/>
              <a:t>2</a:t>
            </a:r>
            <a:r>
              <a:rPr lang="en-US" baseline="30000" dirty="0"/>
              <a:t>nd</a:t>
            </a:r>
            <a:r>
              <a:rPr lang="en-US" dirty="0"/>
              <a:t> S</a:t>
            </a:r>
          </a:p>
          <a:p>
            <a:r>
              <a:rPr lang="en-US" dirty="0"/>
              <a:t>      A  G</a:t>
            </a:r>
          </a:p>
          <a:p>
            <a:r>
              <a:rPr lang="en-US" dirty="0"/>
              <a:t>        </a:t>
            </a:r>
          </a:p>
        </p:txBody>
      </p:sp>
    </p:spTree>
    <p:extLst>
      <p:ext uri="{BB962C8B-B14F-4D97-AF65-F5344CB8AC3E}">
        <p14:creationId xmlns:p14="http://schemas.microsoft.com/office/powerpoint/2010/main" val="131375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a:p>
        </p:txBody>
      </p:sp>
      <p:pic>
        <p:nvPicPr>
          <p:cNvPr id="133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5257800" y="457201"/>
            <a:ext cx="42672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r>
              <a:rPr lang="en-US" altLang="en-US">
                <a:solidFill>
                  <a:schemeClr val="tx1"/>
                </a:solidFill>
              </a:rPr>
              <a:t>Iterative deepening Search</a:t>
            </a:r>
          </a:p>
        </p:txBody>
      </p:sp>
    </p:spTree>
    <p:extLst>
      <p:ext uri="{BB962C8B-B14F-4D97-AF65-F5344CB8AC3E}">
        <p14:creationId xmlns:p14="http://schemas.microsoft.com/office/powerpoint/2010/main" val="424307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a:p>
        </p:txBody>
      </p:sp>
      <p:pic>
        <p:nvPicPr>
          <p:cNvPr id="143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07654" cy="19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93488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a:p>
        </p:txBody>
      </p:sp>
      <p:sp>
        <p:nvSpPr>
          <p:cNvPr id="15363" name="TextBox 3"/>
          <p:cNvSpPr txBox="1">
            <a:spLocks noChangeArrowheads="1"/>
          </p:cNvSpPr>
          <p:nvPr/>
        </p:nvSpPr>
        <p:spPr bwMode="auto">
          <a:xfrm>
            <a:off x="330729" y="1141414"/>
            <a:ext cx="9680855"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dirty="0">
                <a:solidFill>
                  <a:schemeClr val="tx1"/>
                </a:solidFill>
              </a:rPr>
              <a:t>What path would </a:t>
            </a:r>
            <a:r>
              <a:rPr lang="en-US" altLang="en-US" sz="2400" b="1" dirty="0">
                <a:solidFill>
                  <a:schemeClr val="tx1"/>
                </a:solidFill>
              </a:rPr>
              <a:t>breadth-ﬁrst</a:t>
            </a:r>
            <a:r>
              <a:rPr lang="en-US" altLang="en-US" sz="2400" dirty="0">
                <a:solidFill>
                  <a:schemeClr val="tx1"/>
                </a:solidFill>
              </a:rPr>
              <a:t> graph search return for this problem? </a:t>
            </a:r>
          </a:p>
          <a:p>
            <a:pPr>
              <a:spcBef>
                <a:spcPct val="0"/>
              </a:spcBef>
              <a:buClrTx/>
              <a:buSzTx/>
              <a:buFontTx/>
              <a:buNone/>
            </a:pPr>
            <a:r>
              <a:rPr lang="en-US" altLang="en-US" sz="2400" b="1" dirty="0">
                <a:solidFill>
                  <a:schemeClr val="tx1"/>
                </a:solidFill>
              </a:rPr>
              <a:t> </a:t>
            </a:r>
            <a:r>
              <a:rPr lang="en-US" altLang="en-US" sz="2400" b="1" dirty="0">
                <a:solidFill>
                  <a:srgbClr val="FF0000"/>
                </a:solidFill>
              </a:rPr>
              <a:t>S −G</a:t>
            </a:r>
          </a:p>
          <a:p>
            <a:pPr>
              <a:spcBef>
                <a:spcPct val="0"/>
              </a:spcBef>
              <a:buClrTx/>
              <a:buSzTx/>
              <a:buFontTx/>
              <a:buNone/>
            </a:pPr>
            <a:r>
              <a:rPr lang="en-US" altLang="en-US" sz="2400" b="1" dirty="0">
                <a:solidFill>
                  <a:srgbClr val="FF0000"/>
                </a:solidFill>
              </a:rPr>
              <a:t>List of </a:t>
            </a:r>
            <a:r>
              <a:rPr lang="en-US" altLang="en-US" sz="2400" b="1" dirty="0" err="1">
                <a:solidFill>
                  <a:srgbClr val="FF0000"/>
                </a:solidFill>
              </a:rPr>
              <a:t>exapanded</a:t>
            </a:r>
            <a:r>
              <a:rPr lang="en-US" altLang="en-US" sz="2400" b="1" dirty="0">
                <a:solidFill>
                  <a:srgbClr val="FF0000"/>
                </a:solidFill>
              </a:rPr>
              <a:t> nodes : S – A - G</a:t>
            </a:r>
            <a:endParaRPr lang="en-US" altLang="en-US" sz="2400" dirty="0">
              <a:solidFill>
                <a:srgbClr val="FF0000"/>
              </a:solidFill>
            </a:endParaRPr>
          </a:p>
          <a:p>
            <a:pPr>
              <a:spcBef>
                <a:spcPct val="0"/>
              </a:spcBef>
              <a:buClrTx/>
              <a:buSzTx/>
              <a:buFontTx/>
              <a:buNone/>
            </a:pPr>
            <a:endParaRPr lang="en-US" altLang="en-US" sz="2400" dirty="0">
              <a:solidFill>
                <a:schemeClr val="tx1"/>
              </a:solidFill>
            </a:endParaRPr>
          </a:p>
          <a:p>
            <a:pPr>
              <a:spcBef>
                <a:spcPct val="0"/>
              </a:spcBef>
              <a:buClrTx/>
              <a:buSzTx/>
              <a:buFontTx/>
              <a:buNone/>
            </a:pPr>
            <a:r>
              <a:rPr lang="en-US" altLang="en-US" sz="2400" dirty="0">
                <a:solidFill>
                  <a:schemeClr val="tx1"/>
                </a:solidFill>
              </a:rPr>
              <a:t>What path would </a:t>
            </a:r>
            <a:r>
              <a:rPr lang="en-US" altLang="en-US" sz="2400" b="1" dirty="0">
                <a:solidFill>
                  <a:schemeClr val="tx1"/>
                </a:solidFill>
              </a:rPr>
              <a:t>uniform cost</a:t>
            </a:r>
            <a:r>
              <a:rPr lang="en-US" altLang="en-US" sz="2400" dirty="0">
                <a:solidFill>
                  <a:schemeClr val="tx1"/>
                </a:solidFill>
              </a:rPr>
              <a:t> graph search return for this problem? </a:t>
            </a:r>
          </a:p>
          <a:p>
            <a:pPr>
              <a:spcBef>
                <a:spcPct val="0"/>
              </a:spcBef>
              <a:buClrTx/>
              <a:buSzTx/>
              <a:buFontTx/>
              <a:buNone/>
            </a:pPr>
            <a:r>
              <a:rPr lang="en-US" altLang="en-US" sz="2400" b="1" dirty="0">
                <a:solidFill>
                  <a:schemeClr val="tx1"/>
                </a:solidFill>
              </a:rPr>
              <a:t> </a:t>
            </a:r>
            <a:r>
              <a:rPr lang="en-US" altLang="en-US" sz="2400" b="1" dirty="0">
                <a:solidFill>
                  <a:srgbClr val="FF0000"/>
                </a:solidFill>
              </a:rPr>
              <a:t>S −A−C −G</a:t>
            </a:r>
          </a:p>
          <a:p>
            <a:pPr>
              <a:spcBef>
                <a:spcPct val="0"/>
              </a:spcBef>
              <a:buClrTx/>
              <a:buSzTx/>
              <a:buFontTx/>
              <a:buNone/>
            </a:pPr>
            <a:r>
              <a:rPr lang="en-US" altLang="en-US" sz="2400" b="1" dirty="0">
                <a:solidFill>
                  <a:srgbClr val="FF0000"/>
                </a:solidFill>
              </a:rPr>
              <a:t>List of expanded nodes: S – A – C – D - G</a:t>
            </a:r>
            <a:endParaRPr lang="en-US" altLang="en-US" sz="2400" dirty="0">
              <a:solidFill>
                <a:srgbClr val="FF0000"/>
              </a:solidFill>
            </a:endParaRPr>
          </a:p>
          <a:p>
            <a:pPr>
              <a:spcBef>
                <a:spcPct val="0"/>
              </a:spcBef>
              <a:buClrTx/>
              <a:buSzTx/>
              <a:buFontTx/>
              <a:buNone/>
            </a:pPr>
            <a:endParaRPr lang="en-US" altLang="en-US" sz="2400" dirty="0">
              <a:solidFill>
                <a:schemeClr val="tx1"/>
              </a:solidFill>
            </a:endParaRPr>
          </a:p>
          <a:p>
            <a:pPr>
              <a:spcBef>
                <a:spcPct val="0"/>
              </a:spcBef>
              <a:buClrTx/>
              <a:buSzTx/>
              <a:buFontTx/>
              <a:buNone/>
            </a:pPr>
            <a:r>
              <a:rPr lang="en-US" altLang="en-US" sz="2400" b="1" dirty="0">
                <a:solidFill>
                  <a:schemeClr val="tx1"/>
                </a:solidFill>
              </a:rPr>
              <a:t> </a:t>
            </a:r>
            <a:r>
              <a:rPr lang="en-US" altLang="en-US" sz="2400" dirty="0">
                <a:solidFill>
                  <a:schemeClr val="tx1"/>
                </a:solidFill>
              </a:rPr>
              <a:t>What path would </a:t>
            </a:r>
            <a:r>
              <a:rPr lang="en-US" altLang="en-US" sz="2400" b="1" dirty="0">
                <a:solidFill>
                  <a:schemeClr val="tx1"/>
                </a:solidFill>
              </a:rPr>
              <a:t>depth-ﬁrst</a:t>
            </a:r>
            <a:r>
              <a:rPr lang="en-US" altLang="en-US" sz="2400" dirty="0">
                <a:solidFill>
                  <a:schemeClr val="tx1"/>
                </a:solidFill>
              </a:rPr>
              <a:t> graph search return for this problem? </a:t>
            </a:r>
          </a:p>
          <a:p>
            <a:pPr>
              <a:spcBef>
                <a:spcPct val="0"/>
              </a:spcBef>
              <a:buClrTx/>
              <a:buSzTx/>
              <a:buFontTx/>
              <a:buNone/>
            </a:pPr>
            <a:r>
              <a:rPr lang="en-US" altLang="en-US" sz="2400" b="1" dirty="0">
                <a:solidFill>
                  <a:srgbClr val="FF0000"/>
                </a:solidFill>
              </a:rPr>
              <a:t>S −A−B−D−G</a:t>
            </a:r>
          </a:p>
          <a:p>
            <a:pPr>
              <a:spcBef>
                <a:spcPct val="0"/>
              </a:spcBef>
              <a:buClrTx/>
              <a:buSzTx/>
              <a:buFontTx/>
              <a:buNone/>
            </a:pPr>
            <a:r>
              <a:rPr lang="en-US" altLang="en-US" sz="2400" b="1" dirty="0">
                <a:solidFill>
                  <a:srgbClr val="FF0000"/>
                </a:solidFill>
              </a:rPr>
              <a:t>List of expanded nodes : S – A – B  - D - G</a:t>
            </a:r>
          </a:p>
          <a:p>
            <a:pPr>
              <a:spcBef>
                <a:spcPct val="0"/>
              </a:spcBef>
              <a:buClrTx/>
              <a:buSzTx/>
              <a:buFontTx/>
              <a:buNone/>
            </a:pPr>
            <a:endParaRPr lang="en-US" altLang="en-US" sz="2400" b="1" dirty="0">
              <a:solidFill>
                <a:srgbClr val="FF0000"/>
              </a:solidFill>
            </a:endParaRPr>
          </a:p>
          <a:p>
            <a:pPr>
              <a:spcBef>
                <a:spcPct val="0"/>
              </a:spcBef>
              <a:buClrTx/>
              <a:buSzTx/>
              <a:buFontTx/>
              <a:buNone/>
            </a:pPr>
            <a:r>
              <a:rPr lang="en-US" altLang="en-US" sz="2400" dirty="0">
                <a:solidFill>
                  <a:schemeClr val="tx1"/>
                </a:solidFill>
              </a:rPr>
              <a:t>What path would </a:t>
            </a:r>
            <a:r>
              <a:rPr lang="en-US" altLang="en-US" sz="2400" b="1" dirty="0">
                <a:solidFill>
                  <a:schemeClr val="tx1"/>
                </a:solidFill>
              </a:rPr>
              <a:t>iterative deepening </a:t>
            </a:r>
            <a:r>
              <a:rPr lang="en-US" altLang="en-US" sz="2400" dirty="0">
                <a:solidFill>
                  <a:schemeClr val="tx1"/>
                </a:solidFill>
              </a:rPr>
              <a:t> graph search return for this problem? </a:t>
            </a:r>
          </a:p>
          <a:p>
            <a:pPr>
              <a:spcBef>
                <a:spcPct val="0"/>
              </a:spcBef>
              <a:buClrTx/>
              <a:buSzTx/>
              <a:buFontTx/>
              <a:buNone/>
            </a:pPr>
            <a:r>
              <a:rPr lang="en-US" altLang="en-US" sz="2400" b="1" dirty="0">
                <a:solidFill>
                  <a:schemeClr val="tx1"/>
                </a:solidFill>
              </a:rPr>
              <a:t> </a:t>
            </a:r>
            <a:r>
              <a:rPr lang="en-US" altLang="en-US" sz="2400" b="1" dirty="0">
                <a:solidFill>
                  <a:srgbClr val="FF0000"/>
                </a:solidFill>
              </a:rPr>
              <a:t>S − G</a:t>
            </a:r>
          </a:p>
          <a:p>
            <a:pPr>
              <a:spcBef>
                <a:spcPct val="0"/>
              </a:spcBef>
              <a:buClrTx/>
              <a:buSzTx/>
              <a:buFontTx/>
              <a:buNone/>
            </a:pPr>
            <a:r>
              <a:rPr lang="en-US" altLang="en-US" sz="2400" b="1" dirty="0">
                <a:solidFill>
                  <a:srgbClr val="FF0000"/>
                </a:solidFill>
              </a:rPr>
              <a:t>List of expanded nodes: S – S – A - G</a:t>
            </a:r>
            <a:endParaRPr lang="en-US" altLang="en-US" sz="2400" dirty="0">
              <a:solidFill>
                <a:srgbClr val="FF0000"/>
              </a:solidFill>
            </a:endParaRPr>
          </a:p>
          <a:p>
            <a:pPr>
              <a:spcBef>
                <a:spcPct val="0"/>
              </a:spcBef>
              <a:buClrTx/>
              <a:buSzTx/>
              <a:buFontTx/>
              <a:buNone/>
            </a:pPr>
            <a:endParaRPr lang="en-US" altLang="en-US" sz="2400" dirty="0">
              <a:solidFill>
                <a:srgbClr val="FF0000"/>
              </a:solidFill>
            </a:endParaRPr>
          </a:p>
          <a:p>
            <a:pPr>
              <a:spcBef>
                <a:spcPct val="0"/>
              </a:spcBef>
              <a:buClrTx/>
              <a:buSzTx/>
              <a:buFontTx/>
              <a:buNone/>
            </a:pPr>
            <a:endParaRPr lang="en-US" altLang="en-US" sz="2400" dirty="0">
              <a:solidFill>
                <a:schemeClr val="tx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4346" y="189500"/>
            <a:ext cx="3807654" cy="19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52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a:p>
        </p:txBody>
      </p:sp>
      <p:pic>
        <p:nvPicPr>
          <p:cNvPr id="1638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1702" y="1141414"/>
            <a:ext cx="3850132" cy="530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1834" y="1"/>
            <a:ext cx="796973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29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163" y="569914"/>
            <a:ext cx="868680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2"/>
          <p:cNvSpPr txBox="1">
            <a:spLocks noChangeArrowheads="1"/>
          </p:cNvSpPr>
          <p:nvPr/>
        </p:nvSpPr>
        <p:spPr bwMode="auto">
          <a:xfrm>
            <a:off x="1524001" y="3024188"/>
            <a:ext cx="927576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Your job is to find a path from the Start node, S, to the Goal node, G, </a:t>
            </a:r>
          </a:p>
          <a:p>
            <a:pPr>
              <a:spcBef>
                <a:spcPct val="0"/>
              </a:spcBef>
              <a:buClrTx/>
              <a:buSzTx/>
              <a:buFontTx/>
              <a:buNone/>
            </a:pPr>
            <a:r>
              <a:rPr lang="en-US" altLang="en-US" sz="2400">
                <a:solidFill>
                  <a:schemeClr val="tx1"/>
                </a:solidFill>
              </a:rPr>
              <a:t>using various algorithms under various conditions. </a:t>
            </a:r>
          </a:p>
          <a:p>
            <a:pPr>
              <a:spcBef>
                <a:spcPct val="0"/>
              </a:spcBef>
              <a:buClrTx/>
              <a:buSzTx/>
              <a:buFontTx/>
              <a:buNone/>
            </a:pPr>
            <a:r>
              <a:rPr lang="en-US" altLang="en-US" sz="2400">
                <a:solidFill>
                  <a:schemeClr val="tx1"/>
                </a:solidFill>
              </a:rPr>
              <a:t>All streets are one-way, left to right. </a:t>
            </a:r>
          </a:p>
          <a:p>
            <a:pPr>
              <a:spcBef>
                <a:spcPct val="0"/>
              </a:spcBef>
              <a:buClrTx/>
              <a:buSzTx/>
              <a:buFontTx/>
              <a:buNone/>
            </a:pPr>
            <a:r>
              <a:rPr lang="en-US" altLang="en-US" sz="2400">
                <a:solidFill>
                  <a:schemeClr val="tx1"/>
                </a:solidFill>
              </a:rPr>
              <a:t>In the event any search reaches a point where you need to break a tie, </a:t>
            </a:r>
          </a:p>
          <a:p>
            <a:pPr>
              <a:spcBef>
                <a:spcPct val="0"/>
              </a:spcBef>
              <a:buClrTx/>
              <a:buSzTx/>
              <a:buFontTx/>
              <a:buNone/>
            </a:pPr>
            <a:r>
              <a:rPr lang="en-US" altLang="en-US" sz="2400">
                <a:solidFill>
                  <a:schemeClr val="tx1"/>
                </a:solidFill>
              </a:rPr>
              <a:t>use this rule: a path that terminates in a node closer to the </a:t>
            </a:r>
            <a:r>
              <a:rPr lang="en-US" altLang="en-US" sz="2400" b="1" i="1">
                <a:solidFill>
                  <a:schemeClr val="tx1"/>
                </a:solidFill>
              </a:rPr>
              <a:t>top of the page </a:t>
            </a:r>
          </a:p>
          <a:p>
            <a:pPr>
              <a:spcBef>
                <a:spcPct val="0"/>
              </a:spcBef>
              <a:buClrTx/>
              <a:buSzTx/>
              <a:buFontTx/>
              <a:buNone/>
            </a:pPr>
            <a:r>
              <a:rPr lang="en-US" altLang="en-US" sz="2400">
                <a:solidFill>
                  <a:schemeClr val="tx1"/>
                </a:solidFill>
              </a:rPr>
              <a:t>takes precedence over another that terminates in a node that is less close</a:t>
            </a:r>
            <a:r>
              <a:rPr lang="en-US" altLang="en-US" sz="2400" b="1">
                <a:solidFill>
                  <a:schemeClr val="tx1"/>
                </a:solidFill>
              </a:rPr>
              <a:t>; </a:t>
            </a:r>
          </a:p>
          <a:p>
            <a:pPr>
              <a:spcBef>
                <a:spcPct val="0"/>
              </a:spcBef>
              <a:buClrTx/>
              <a:buSzTx/>
              <a:buFontTx/>
              <a:buNone/>
            </a:pPr>
            <a:r>
              <a:rPr lang="en-US" altLang="en-US" sz="2400">
                <a:solidFill>
                  <a:schemeClr val="tx1"/>
                </a:solidFill>
              </a:rPr>
              <a:t>if there is still a tie, a path that terminates in a node closer to the </a:t>
            </a:r>
          </a:p>
          <a:p>
            <a:pPr>
              <a:spcBef>
                <a:spcPct val="0"/>
              </a:spcBef>
              <a:buClrTx/>
              <a:buSzTx/>
              <a:buFontTx/>
              <a:buNone/>
            </a:pPr>
            <a:r>
              <a:rPr lang="en-US" altLang="en-US" sz="2400" b="1">
                <a:solidFill>
                  <a:schemeClr val="tx1"/>
                </a:solidFill>
              </a:rPr>
              <a:t>left of the page </a:t>
            </a:r>
            <a:r>
              <a:rPr lang="en-US" altLang="en-US" sz="2400">
                <a:solidFill>
                  <a:schemeClr val="tx1"/>
                </a:solidFill>
              </a:rPr>
              <a:t>takes precedence over another that terminates in a node </a:t>
            </a:r>
          </a:p>
          <a:p>
            <a:pPr>
              <a:spcBef>
                <a:spcPct val="0"/>
              </a:spcBef>
              <a:buClrTx/>
              <a:buSzTx/>
              <a:buFontTx/>
              <a:buNone/>
            </a:pPr>
            <a:r>
              <a:rPr lang="en-US" altLang="en-US" sz="2400">
                <a:solidFill>
                  <a:schemeClr val="tx1"/>
                </a:solidFill>
              </a:rPr>
              <a:t>that is less close.</a:t>
            </a:r>
          </a:p>
          <a:p>
            <a:pPr>
              <a:spcBef>
                <a:spcPct val="0"/>
              </a:spcBef>
              <a:buClrTx/>
              <a:buSzTx/>
              <a:buFontTx/>
              <a:buNone/>
            </a:pPr>
            <a:endParaRPr lang="en-US" altLang="en-US" sz="2400">
              <a:solidFill>
                <a:schemeClr val="tx1"/>
              </a:solidFill>
            </a:endParaRPr>
          </a:p>
        </p:txBody>
      </p:sp>
      <p:sp>
        <p:nvSpPr>
          <p:cNvPr id="17412" name="Title 1"/>
          <p:cNvSpPr>
            <a:spLocks noGrp="1"/>
          </p:cNvSpPr>
          <p:nvPr>
            <p:ph type="title"/>
          </p:nvPr>
        </p:nvSpPr>
        <p:spPr/>
        <p:txBody>
          <a:bodyPr/>
          <a:lstStyle/>
          <a:p>
            <a:r>
              <a:rPr lang="en-US" altLang="en-US"/>
              <a:t>Example1</a:t>
            </a:r>
          </a:p>
        </p:txBody>
      </p:sp>
    </p:spTree>
    <p:extLst>
      <p:ext uri="{BB962C8B-B14F-4D97-AF65-F5344CB8AC3E}">
        <p14:creationId xmlns:p14="http://schemas.microsoft.com/office/powerpoint/2010/main" val="1117315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Breadth first search</a:t>
            </a:r>
          </a:p>
        </p:txBody>
      </p:sp>
      <p:sp>
        <p:nvSpPr>
          <p:cNvPr id="18435" name="TextBox 2"/>
          <p:cNvSpPr txBox="1">
            <a:spLocks noChangeArrowheads="1"/>
          </p:cNvSpPr>
          <p:nvPr/>
        </p:nvSpPr>
        <p:spPr bwMode="auto">
          <a:xfrm>
            <a:off x="1676400" y="1141414"/>
            <a:ext cx="897444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tr-TR" altLang="en-US" sz="2400" dirty="0">
                <a:solidFill>
                  <a:schemeClr val="tx1"/>
                </a:solidFill>
              </a:rPr>
              <a:t>You are to perform </a:t>
            </a:r>
            <a:r>
              <a:rPr lang="tr-TR" altLang="en-US" sz="2400" b="1" dirty="0">
                <a:solidFill>
                  <a:schemeClr val="tx1"/>
                </a:solidFill>
              </a:rPr>
              <a:t>breadth-first-search</a:t>
            </a:r>
            <a:r>
              <a:rPr lang="tr-TR" altLang="en-US" sz="2400" dirty="0">
                <a:solidFill>
                  <a:schemeClr val="tx1"/>
                </a:solidFill>
              </a:rPr>
              <a:t>. </a:t>
            </a:r>
            <a:endParaRPr lang="en-US" altLang="en-US" sz="2400" dirty="0">
              <a:solidFill>
                <a:schemeClr val="tx1"/>
              </a:solidFill>
            </a:endParaRPr>
          </a:p>
          <a:p>
            <a:pPr>
              <a:spcBef>
                <a:spcPct val="0"/>
              </a:spcBef>
              <a:buClrTx/>
              <a:buSzTx/>
              <a:buFontTx/>
              <a:buNone/>
            </a:pPr>
            <a:r>
              <a:rPr lang="tr-TR" altLang="en-US" sz="2400" dirty="0">
                <a:solidFill>
                  <a:schemeClr val="tx1"/>
                </a:solidFill>
              </a:rPr>
              <a:t>Use the convention that a path to the goal is only returned when the </a:t>
            </a:r>
            <a:endParaRPr lang="en-US" altLang="en-US" sz="2400" dirty="0">
              <a:solidFill>
                <a:schemeClr val="tx1"/>
              </a:solidFill>
            </a:endParaRPr>
          </a:p>
          <a:p>
            <a:pPr>
              <a:spcBef>
                <a:spcPct val="0"/>
              </a:spcBef>
              <a:buClrTx/>
              <a:buSzTx/>
              <a:buFontTx/>
              <a:buNone/>
            </a:pPr>
            <a:r>
              <a:rPr lang="tr-TR" altLang="en-US" sz="2400" dirty="0">
                <a:solidFill>
                  <a:schemeClr val="tx1"/>
                </a:solidFill>
              </a:rPr>
              <a:t>goal node is ex</a:t>
            </a:r>
            <a:r>
              <a:rPr lang="en-US" altLang="en-US" sz="2400" dirty="0" err="1">
                <a:solidFill>
                  <a:schemeClr val="tx1"/>
                </a:solidFill>
              </a:rPr>
              <a:t>panded</a:t>
            </a:r>
            <a:r>
              <a:rPr lang="tr-TR" altLang="en-US" sz="2400" dirty="0">
                <a:solidFill>
                  <a:schemeClr val="tx1"/>
                </a:solidFill>
              </a:rPr>
              <a:t>, not as soon as it appears in the queue. </a:t>
            </a:r>
            <a:endParaRPr lang="en-US" altLang="en-US" sz="2400" dirty="0">
              <a:solidFill>
                <a:schemeClr val="tx1"/>
              </a:solidFill>
            </a:endParaRPr>
          </a:p>
          <a:p>
            <a:pPr>
              <a:spcBef>
                <a:spcPct val="0"/>
              </a:spcBef>
              <a:buClrTx/>
              <a:buSzTx/>
              <a:buFontTx/>
              <a:buNone/>
            </a:pPr>
            <a:endParaRPr lang="en-US" altLang="en-US" sz="2400" dirty="0">
              <a:solidFill>
                <a:schemeClr val="tx1"/>
              </a:solidFill>
            </a:endParaRPr>
          </a:p>
          <a:p>
            <a:pPr>
              <a:spcBef>
                <a:spcPct val="0"/>
              </a:spcBef>
              <a:buClrTx/>
              <a:buSzTx/>
              <a:buFontTx/>
              <a:buNone/>
            </a:pPr>
            <a:endParaRPr lang="en-US" altLang="en-US" sz="2400" dirty="0">
              <a:solidFill>
                <a:schemeClr val="tx1"/>
              </a:solidFill>
            </a:endParaRPr>
          </a:p>
          <a:p>
            <a:pPr>
              <a:spcBef>
                <a:spcPct val="0"/>
              </a:spcBef>
              <a:buClrTx/>
              <a:buSzTx/>
              <a:buFontTx/>
              <a:buNone/>
            </a:pPr>
            <a:r>
              <a:rPr lang="en-US" altLang="en-US" sz="2400" dirty="0">
                <a:solidFill>
                  <a:schemeClr val="tx1"/>
                </a:solidFill>
              </a:rPr>
              <a:t>-</a:t>
            </a:r>
            <a:r>
              <a:rPr lang="tr-TR" altLang="en-US" sz="2400" dirty="0">
                <a:solidFill>
                  <a:schemeClr val="tx1"/>
                </a:solidFill>
              </a:rPr>
              <a:t>Write down all the nodes ex</a:t>
            </a:r>
            <a:r>
              <a:rPr lang="en-US" altLang="en-US" sz="2400" dirty="0" err="1">
                <a:solidFill>
                  <a:schemeClr val="tx1"/>
                </a:solidFill>
              </a:rPr>
              <a:t>panded</a:t>
            </a:r>
            <a:r>
              <a:rPr lang="tr-TR" altLang="en-US" sz="2400" dirty="0">
                <a:solidFill>
                  <a:schemeClr val="tx1"/>
                </a:solidFill>
              </a:rPr>
              <a:t>, in the order in they are ex</a:t>
            </a:r>
            <a:r>
              <a:rPr lang="en-US" altLang="en-US" sz="2400" dirty="0" err="1">
                <a:solidFill>
                  <a:schemeClr val="tx1"/>
                </a:solidFill>
              </a:rPr>
              <a:t>panded</a:t>
            </a:r>
            <a:r>
              <a:rPr lang="tr-TR" altLang="en-US" sz="2400" dirty="0">
                <a:solidFill>
                  <a:schemeClr val="tx1"/>
                </a:solidFill>
              </a:rPr>
              <a:t>. </a:t>
            </a:r>
            <a:endParaRPr lang="en-US" altLang="en-US" sz="2400" dirty="0">
              <a:solidFill>
                <a:schemeClr val="tx1"/>
              </a:solidFill>
            </a:endParaRPr>
          </a:p>
          <a:p>
            <a:pPr>
              <a:spcBef>
                <a:spcPct val="0"/>
              </a:spcBef>
              <a:buClrTx/>
              <a:buSzTx/>
              <a:buFontTx/>
              <a:buNone/>
            </a:pPr>
            <a:endParaRPr lang="en-US" altLang="en-US" sz="2400" dirty="0">
              <a:solidFill>
                <a:srgbClr val="FF0000"/>
              </a:solidFill>
            </a:endParaRPr>
          </a:p>
          <a:p>
            <a:pPr>
              <a:spcBef>
                <a:spcPct val="0"/>
              </a:spcBef>
              <a:buClrTx/>
              <a:buSzTx/>
              <a:buFontTx/>
              <a:buNone/>
            </a:pPr>
            <a:endParaRPr lang="en-US" altLang="en-US" sz="2400" dirty="0">
              <a:solidFill>
                <a:schemeClr val="tx1"/>
              </a:solidFill>
            </a:endParaRPr>
          </a:p>
          <a:p>
            <a:pPr>
              <a:spcBef>
                <a:spcPct val="0"/>
              </a:spcBef>
              <a:buClrTx/>
              <a:buSzTx/>
              <a:buFontTx/>
              <a:buNone/>
            </a:pPr>
            <a:r>
              <a:rPr lang="en-US" altLang="en-US" sz="2400" dirty="0">
                <a:solidFill>
                  <a:schemeClr val="tx1"/>
                </a:solidFill>
              </a:rPr>
              <a:t>-Give the full path that is returned.</a:t>
            </a:r>
          </a:p>
          <a:p>
            <a:pPr>
              <a:spcBef>
                <a:spcPct val="0"/>
              </a:spcBef>
              <a:buClrTx/>
              <a:buSzTx/>
              <a:buFontTx/>
              <a:buNone/>
            </a:pPr>
            <a:endParaRPr lang="en-US" altLang="en-US" sz="2400" dirty="0">
              <a:solidFill>
                <a:schemeClr val="tx1"/>
              </a:solidFill>
            </a:endParaRPr>
          </a:p>
        </p:txBody>
      </p:sp>
    </p:spTree>
    <p:extLst>
      <p:ext uri="{BB962C8B-B14F-4D97-AF65-F5344CB8AC3E}">
        <p14:creationId xmlns:p14="http://schemas.microsoft.com/office/powerpoint/2010/main" val="390241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a:p>
        </p:txBody>
      </p:sp>
      <p:pic>
        <p:nvPicPr>
          <p:cNvPr id="1945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090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1" y="1295400"/>
            <a:ext cx="52673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ChangeArrowheads="1"/>
          </p:cNvSpPr>
          <p:nvPr/>
        </p:nvSpPr>
        <p:spPr bwMode="auto">
          <a:xfrm>
            <a:off x="1828800" y="4724400"/>
            <a:ext cx="8839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a:t>
            </a:r>
            <a:r>
              <a:rPr lang="tr-TR" altLang="en-US" sz="2400">
                <a:solidFill>
                  <a:schemeClr val="tx1"/>
                </a:solidFill>
              </a:rPr>
              <a:t>Write down all the nodes ex</a:t>
            </a:r>
            <a:r>
              <a:rPr lang="en-US" altLang="en-US" sz="2400">
                <a:solidFill>
                  <a:schemeClr val="tx1"/>
                </a:solidFill>
              </a:rPr>
              <a:t>panded</a:t>
            </a:r>
            <a:r>
              <a:rPr lang="tr-TR" altLang="en-US" sz="2400">
                <a:solidFill>
                  <a:schemeClr val="tx1"/>
                </a:solidFill>
              </a:rPr>
              <a:t>, in the order in they are ex</a:t>
            </a:r>
            <a:r>
              <a:rPr lang="en-US" altLang="en-US" sz="2400">
                <a:solidFill>
                  <a:schemeClr val="tx1"/>
                </a:solidFill>
              </a:rPr>
              <a:t>panded</a:t>
            </a:r>
            <a:r>
              <a:rPr lang="tr-TR" altLang="en-US" sz="2400">
                <a:solidFill>
                  <a:schemeClr val="tx1"/>
                </a:solidFill>
              </a:rPr>
              <a:t>. </a:t>
            </a:r>
            <a:endParaRPr lang="en-US" altLang="en-US" sz="2400">
              <a:solidFill>
                <a:schemeClr val="tx1"/>
              </a:solidFill>
            </a:endParaRPr>
          </a:p>
          <a:p>
            <a:pPr>
              <a:spcBef>
                <a:spcPct val="0"/>
              </a:spcBef>
              <a:buClrTx/>
              <a:buSzTx/>
              <a:buFontTx/>
              <a:buNone/>
            </a:pPr>
            <a:r>
              <a:rPr lang="tr-TR" altLang="en-US" sz="2400">
                <a:solidFill>
                  <a:srgbClr val="FF0000"/>
                </a:solidFill>
              </a:rPr>
              <a:t>S M W F (W) N X G (W) (X) O Y H G</a:t>
            </a:r>
            <a:endParaRPr lang="en-US" altLang="en-US" sz="2400">
              <a:solidFill>
                <a:srgbClr val="FF0000"/>
              </a:solidFill>
            </a:endParaRPr>
          </a:p>
          <a:p>
            <a:pPr>
              <a:spcBef>
                <a:spcPct val="0"/>
              </a:spcBef>
              <a:buClrTx/>
              <a:buSzTx/>
              <a:buFontTx/>
              <a:buNone/>
            </a:pPr>
            <a:r>
              <a:rPr lang="en-US" altLang="en-US" sz="2400">
                <a:solidFill>
                  <a:schemeClr val="tx1"/>
                </a:solidFill>
              </a:rPr>
              <a:t>-Give the full path that is returned.</a:t>
            </a:r>
          </a:p>
          <a:p>
            <a:pPr>
              <a:spcBef>
                <a:spcPct val="0"/>
              </a:spcBef>
              <a:buClrTx/>
              <a:buSzTx/>
              <a:buFontTx/>
              <a:buNone/>
            </a:pPr>
            <a:r>
              <a:rPr lang="en-US" altLang="en-US" sz="2400">
                <a:solidFill>
                  <a:srgbClr val="FF0000"/>
                </a:solidFill>
              </a:rPr>
              <a:t>S W G </a:t>
            </a:r>
          </a:p>
        </p:txBody>
      </p:sp>
    </p:spTree>
    <p:extLst>
      <p:ext uri="{BB962C8B-B14F-4D97-AF65-F5344CB8AC3E}">
        <p14:creationId xmlns:p14="http://schemas.microsoft.com/office/powerpoint/2010/main" val="1916096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a:t>Depth first search</a:t>
            </a:r>
          </a:p>
        </p:txBody>
      </p:sp>
      <p:sp>
        <p:nvSpPr>
          <p:cNvPr id="21507" name="TextBox 2"/>
          <p:cNvSpPr txBox="1">
            <a:spLocks noChangeArrowheads="1"/>
          </p:cNvSpPr>
          <p:nvPr/>
        </p:nvSpPr>
        <p:spPr bwMode="auto">
          <a:xfrm>
            <a:off x="1524001" y="1371601"/>
            <a:ext cx="9174306"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tr-TR" altLang="en-US" sz="2400" dirty="0">
                <a:solidFill>
                  <a:schemeClr val="tx1"/>
                </a:solidFill>
              </a:rPr>
              <a:t>Perform </a:t>
            </a:r>
            <a:r>
              <a:rPr lang="tr-TR" altLang="en-US" sz="2400" b="1" dirty="0">
                <a:solidFill>
                  <a:schemeClr val="tx1"/>
                </a:solidFill>
              </a:rPr>
              <a:t>depth-first-search</a:t>
            </a:r>
            <a:r>
              <a:rPr lang="tr-TR" altLang="en-US" sz="2400" dirty="0">
                <a:solidFill>
                  <a:schemeClr val="tx1"/>
                </a:solidFill>
              </a:rPr>
              <a:t>. </a:t>
            </a:r>
            <a:endParaRPr lang="en-US" altLang="en-US" sz="2400" dirty="0">
              <a:solidFill>
                <a:schemeClr val="tx1"/>
              </a:solidFill>
            </a:endParaRPr>
          </a:p>
          <a:p>
            <a:pPr>
              <a:spcBef>
                <a:spcPct val="0"/>
              </a:spcBef>
              <a:buClrTx/>
              <a:buSzTx/>
              <a:buFontTx/>
              <a:buNone/>
            </a:pPr>
            <a:r>
              <a:rPr lang="tr-TR" altLang="en-US" sz="2400" dirty="0">
                <a:solidFill>
                  <a:schemeClr val="tx1"/>
                </a:solidFill>
              </a:rPr>
              <a:t>Use the convention that a path to the goal is only returned when the goal </a:t>
            </a:r>
            <a:endParaRPr lang="en-US" altLang="en-US" sz="2400" dirty="0">
              <a:solidFill>
                <a:schemeClr val="tx1"/>
              </a:solidFill>
            </a:endParaRPr>
          </a:p>
          <a:p>
            <a:pPr>
              <a:spcBef>
                <a:spcPct val="0"/>
              </a:spcBef>
              <a:buClrTx/>
              <a:buSzTx/>
              <a:buFontTx/>
              <a:buNone/>
            </a:pPr>
            <a:r>
              <a:rPr lang="tr-TR" altLang="en-US" sz="2400" dirty="0">
                <a:solidFill>
                  <a:schemeClr val="tx1"/>
                </a:solidFill>
              </a:rPr>
              <a:t>node is ex</a:t>
            </a:r>
            <a:r>
              <a:rPr lang="en-US" altLang="en-US" sz="2400" dirty="0" err="1">
                <a:solidFill>
                  <a:schemeClr val="tx1"/>
                </a:solidFill>
              </a:rPr>
              <a:t>panded</a:t>
            </a:r>
            <a:r>
              <a:rPr lang="tr-TR" altLang="en-US" sz="2400" dirty="0">
                <a:solidFill>
                  <a:schemeClr val="tx1"/>
                </a:solidFill>
              </a:rPr>
              <a:t>, not as soon as it appears in the queue. </a:t>
            </a:r>
            <a:endParaRPr lang="en-US" altLang="en-US" sz="2400" dirty="0">
              <a:solidFill>
                <a:schemeClr val="tx1"/>
              </a:solidFill>
            </a:endParaRPr>
          </a:p>
          <a:p>
            <a:pPr>
              <a:spcBef>
                <a:spcPct val="0"/>
              </a:spcBef>
              <a:buClrTx/>
              <a:buSzTx/>
              <a:buFontTx/>
              <a:buNone/>
            </a:pPr>
            <a:endParaRPr lang="en-US" altLang="en-US" sz="2400" dirty="0">
              <a:solidFill>
                <a:schemeClr val="tx1"/>
              </a:solidFill>
            </a:endParaRPr>
          </a:p>
          <a:p>
            <a:pPr>
              <a:spcBef>
                <a:spcPct val="0"/>
              </a:spcBef>
              <a:buClrTx/>
              <a:buSzTx/>
              <a:buFontTx/>
              <a:buNone/>
            </a:pPr>
            <a:endParaRPr lang="en-US" altLang="en-US" sz="2400" dirty="0">
              <a:solidFill>
                <a:schemeClr val="tx1"/>
              </a:solidFill>
            </a:endParaRPr>
          </a:p>
          <a:p>
            <a:pPr>
              <a:spcBef>
                <a:spcPct val="0"/>
              </a:spcBef>
              <a:buClrTx/>
              <a:buSzTx/>
              <a:buFontTx/>
              <a:buNone/>
            </a:pPr>
            <a:r>
              <a:rPr lang="en-US" altLang="en-US" sz="2400" dirty="0">
                <a:solidFill>
                  <a:schemeClr val="tx1"/>
                </a:solidFill>
              </a:rPr>
              <a:t>- W</a:t>
            </a:r>
            <a:r>
              <a:rPr lang="tr-TR" altLang="en-US" sz="2400" dirty="0">
                <a:solidFill>
                  <a:schemeClr val="tx1"/>
                </a:solidFill>
              </a:rPr>
              <a:t>rite down all the nodes ex</a:t>
            </a:r>
            <a:r>
              <a:rPr lang="en-US" altLang="en-US" sz="2400" dirty="0" err="1">
                <a:solidFill>
                  <a:schemeClr val="tx1"/>
                </a:solidFill>
              </a:rPr>
              <a:t>panded</a:t>
            </a:r>
            <a:r>
              <a:rPr lang="tr-TR" altLang="en-US" sz="2400" dirty="0">
                <a:solidFill>
                  <a:schemeClr val="tx1"/>
                </a:solidFill>
              </a:rPr>
              <a:t>, in the order in</a:t>
            </a:r>
            <a:r>
              <a:rPr lang="en-US" altLang="en-US" sz="2400" dirty="0">
                <a:solidFill>
                  <a:schemeClr val="tx1"/>
                </a:solidFill>
              </a:rPr>
              <a:t> </a:t>
            </a:r>
            <a:r>
              <a:rPr lang="tr-TR" altLang="en-US" sz="2400" dirty="0">
                <a:solidFill>
                  <a:schemeClr val="tx1"/>
                </a:solidFill>
              </a:rPr>
              <a:t>they are </a:t>
            </a:r>
            <a:r>
              <a:rPr lang="en-US" altLang="en-US" sz="2400" dirty="0">
                <a:solidFill>
                  <a:schemeClr val="tx1"/>
                </a:solidFill>
              </a:rPr>
              <a:t>expanded</a:t>
            </a:r>
            <a:r>
              <a:rPr lang="tr-TR" altLang="en-US" sz="2400" dirty="0">
                <a:solidFill>
                  <a:schemeClr val="tx1"/>
                </a:solidFill>
              </a:rPr>
              <a:t> </a:t>
            </a:r>
            <a:endParaRPr lang="en-US" altLang="en-US" sz="2400" dirty="0">
              <a:solidFill>
                <a:schemeClr val="tx1"/>
              </a:solidFill>
            </a:endParaRPr>
          </a:p>
          <a:p>
            <a:pPr>
              <a:spcBef>
                <a:spcPct val="0"/>
              </a:spcBef>
              <a:buClrTx/>
              <a:buSzTx/>
              <a:buFontTx/>
              <a:buNone/>
            </a:pPr>
            <a:endParaRPr lang="en-US" altLang="en-US" sz="2400" dirty="0">
              <a:solidFill>
                <a:schemeClr val="tx1"/>
              </a:solidFill>
            </a:endParaRPr>
          </a:p>
          <a:p>
            <a:pPr>
              <a:spcBef>
                <a:spcPct val="0"/>
              </a:spcBef>
              <a:buClrTx/>
              <a:buSzTx/>
              <a:buFontTx/>
              <a:buNone/>
            </a:pPr>
            <a:endParaRPr lang="en-US" altLang="en-US" sz="2400" dirty="0">
              <a:solidFill>
                <a:schemeClr val="tx1"/>
              </a:solidFill>
            </a:endParaRPr>
          </a:p>
          <a:p>
            <a:pPr>
              <a:spcBef>
                <a:spcPct val="0"/>
              </a:spcBef>
              <a:buClrTx/>
              <a:buSzTx/>
              <a:buFontTx/>
              <a:buNone/>
            </a:pPr>
            <a:r>
              <a:rPr lang="en-US" altLang="en-US" sz="2400" dirty="0">
                <a:solidFill>
                  <a:schemeClr val="tx1"/>
                </a:solidFill>
              </a:rPr>
              <a:t>- Give the full path that is returned.</a:t>
            </a:r>
          </a:p>
          <a:p>
            <a:pPr>
              <a:spcBef>
                <a:spcPct val="0"/>
              </a:spcBef>
              <a:buClrTx/>
              <a:buSzTx/>
              <a:buFontTx/>
              <a:buNone/>
            </a:pPr>
            <a:endParaRPr lang="en-US" altLang="en-US" sz="2400" dirty="0">
              <a:solidFill>
                <a:schemeClr val="tx1"/>
              </a:solidFill>
            </a:endParaRPr>
          </a:p>
          <a:p>
            <a:pPr>
              <a:spcBef>
                <a:spcPct val="0"/>
              </a:spcBef>
              <a:buClrTx/>
              <a:buSzTx/>
              <a:buFontTx/>
              <a:buNone/>
            </a:pPr>
            <a:endParaRPr lang="en-US" altLang="en-US" sz="2400" dirty="0">
              <a:solidFill>
                <a:schemeClr val="tx1"/>
              </a:solidFill>
            </a:endParaRPr>
          </a:p>
        </p:txBody>
      </p:sp>
    </p:spTree>
    <p:extLst>
      <p:ext uri="{BB962C8B-B14F-4D97-AF65-F5344CB8AC3E}">
        <p14:creationId xmlns:p14="http://schemas.microsoft.com/office/powerpoint/2010/main" val="283182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282242" y="324603"/>
            <a:ext cx="7756525" cy="4113212"/>
          </a:xfrm>
        </p:spPr>
        <p:txBody>
          <a:bodyPr>
            <a:noAutofit/>
          </a:bodyPr>
          <a:lstStyle/>
          <a:p>
            <a:r>
              <a:rPr lang="tr-TR" altLang="en-US" sz="1100" dirty="0"/>
              <a:t>Search queues are characterized by the operations that place new paths on the queue and that provide a path when asked for one. For each search below, circle the letter that identifies the queue type, from the list above, you would use to implement the search. If you are more comfortable with the tree method, recall that the queue determines the order that paths are selected to be extended. Here are the options available to you: </a:t>
            </a:r>
            <a:endParaRPr lang="en-US" altLang="en-US" sz="1100" dirty="0"/>
          </a:p>
          <a:p>
            <a:r>
              <a:rPr lang="tr-TR" altLang="en-US" sz="1100" dirty="0"/>
              <a:t> </a:t>
            </a:r>
            <a:r>
              <a:rPr lang="tr-TR" altLang="en-US" sz="1100" b="1" dirty="0"/>
              <a:t>Queue A: </a:t>
            </a:r>
            <a:endParaRPr lang="en-US" altLang="en-US" sz="1100" b="1" dirty="0"/>
          </a:p>
          <a:p>
            <a:r>
              <a:rPr lang="tr-TR" altLang="en-US" sz="1100" dirty="0"/>
              <a:t>Puts new paths on the back of the Queue, in lexical order. </a:t>
            </a:r>
            <a:endParaRPr lang="en-US" altLang="en-US" sz="1100" dirty="0"/>
          </a:p>
          <a:p>
            <a:r>
              <a:rPr lang="tr-TR" altLang="en-US" sz="1100" dirty="0"/>
              <a:t>Takes a path off the front of the Queue. </a:t>
            </a:r>
            <a:endParaRPr lang="en-US" altLang="en-US" sz="1100" dirty="0"/>
          </a:p>
          <a:p>
            <a:r>
              <a:rPr lang="tr-TR" altLang="en-US" sz="1100" dirty="0"/>
              <a:t> </a:t>
            </a:r>
            <a:r>
              <a:rPr lang="tr-TR" altLang="en-US" sz="1100" b="1" dirty="0"/>
              <a:t>Queue B: </a:t>
            </a:r>
            <a:endParaRPr lang="en-US" altLang="en-US" sz="1100" b="1" dirty="0"/>
          </a:p>
          <a:p>
            <a:r>
              <a:rPr lang="tr-TR" altLang="en-US" sz="1100" dirty="0"/>
              <a:t>Puts new paths on the front of the Queue, in lexical order. </a:t>
            </a:r>
            <a:endParaRPr lang="en-US" altLang="en-US" sz="1100" dirty="0"/>
          </a:p>
          <a:p>
            <a:r>
              <a:rPr lang="tr-TR" altLang="en-US" sz="1100" dirty="0"/>
              <a:t>Takes a path off the front of the Queue. </a:t>
            </a:r>
            <a:endParaRPr lang="en-US" altLang="en-US" sz="1100" dirty="0"/>
          </a:p>
          <a:p>
            <a:r>
              <a:rPr lang="tr-TR" altLang="en-US" sz="1100" dirty="0"/>
              <a:t> </a:t>
            </a:r>
            <a:r>
              <a:rPr lang="tr-TR" altLang="en-US" sz="1100" b="1" dirty="0"/>
              <a:t>Queue C: </a:t>
            </a:r>
            <a:endParaRPr lang="en-US" altLang="en-US" sz="1100" b="1" dirty="0"/>
          </a:p>
          <a:p>
            <a:r>
              <a:rPr lang="tr-TR" altLang="en-US" sz="1100" dirty="0"/>
              <a:t>Puts new paths on the back of the Queue, ordered by their heuristic values. </a:t>
            </a:r>
            <a:endParaRPr lang="en-US" altLang="en-US" sz="1100" dirty="0"/>
          </a:p>
          <a:p>
            <a:r>
              <a:rPr lang="tr-TR" altLang="en-US" sz="1100" dirty="0"/>
              <a:t>Takes a path off the front of the Queue. </a:t>
            </a:r>
            <a:endParaRPr lang="en-US" altLang="en-US" sz="1100" dirty="0"/>
          </a:p>
          <a:p>
            <a:r>
              <a:rPr lang="tr-TR" altLang="en-US" sz="1100" dirty="0"/>
              <a:t> </a:t>
            </a:r>
            <a:r>
              <a:rPr lang="tr-TR" altLang="en-US" sz="1100" b="1" dirty="0"/>
              <a:t>Queue D: </a:t>
            </a:r>
            <a:endParaRPr lang="en-US" altLang="en-US" sz="1100" b="1" dirty="0"/>
          </a:p>
          <a:p>
            <a:r>
              <a:rPr lang="tr-TR" altLang="en-US" sz="1100" dirty="0"/>
              <a:t>Puts new elements on the front of the Queue, ordered by their heuristic values. </a:t>
            </a:r>
            <a:endParaRPr lang="en-US" altLang="en-US" sz="1100" dirty="0"/>
          </a:p>
          <a:p>
            <a:r>
              <a:rPr lang="tr-TR" altLang="en-US" sz="1100" dirty="0"/>
              <a:t>Take a path off the front of the Queue. </a:t>
            </a:r>
            <a:endParaRPr lang="en-US" altLang="en-US" sz="1100" dirty="0"/>
          </a:p>
          <a:p>
            <a:r>
              <a:rPr lang="tr-TR" altLang="en-US" sz="1100" dirty="0"/>
              <a:t> </a:t>
            </a:r>
            <a:r>
              <a:rPr lang="tr-TR" altLang="en-US" sz="1100" b="1" dirty="0"/>
              <a:t>Queue E: </a:t>
            </a:r>
            <a:endParaRPr lang="en-US" altLang="en-US" sz="1100" b="1" dirty="0"/>
          </a:p>
          <a:p>
            <a:r>
              <a:rPr lang="tr-TR" altLang="en-US" sz="1100" dirty="0"/>
              <a:t>Puts new elements into the Queue. </a:t>
            </a:r>
            <a:endParaRPr lang="en-US" altLang="en-US" sz="1100" dirty="0"/>
          </a:p>
          <a:p>
            <a:r>
              <a:rPr lang="tr-TR" altLang="en-US" sz="1100" dirty="0"/>
              <a:t>Take the path in the entire Queue with the best heuristic value. </a:t>
            </a:r>
            <a:endParaRPr lang="en-US" altLang="en-US" sz="1100" dirty="0"/>
          </a:p>
          <a:p>
            <a:r>
              <a:rPr lang="tr-TR" altLang="en-US" sz="1100" dirty="0"/>
              <a:t> </a:t>
            </a:r>
            <a:r>
              <a:rPr lang="tr-TR" altLang="en-US" sz="1100" b="1" dirty="0"/>
              <a:t>Queue F: </a:t>
            </a:r>
            <a:endParaRPr lang="en-US" altLang="en-US" sz="1100" b="1" dirty="0"/>
          </a:p>
          <a:p>
            <a:r>
              <a:rPr lang="tr-TR" altLang="en-US" sz="1100" dirty="0"/>
              <a:t>Puts new elements into the Queue. </a:t>
            </a:r>
            <a:endParaRPr lang="en-US" altLang="en-US" sz="1100" dirty="0"/>
          </a:p>
          <a:p>
            <a:r>
              <a:rPr lang="tr-TR" altLang="en-US" sz="1100" dirty="0"/>
              <a:t>Take the path in the entire Queue with the least path length. </a:t>
            </a:r>
            <a:endParaRPr lang="en-US" altLang="en-US" sz="1100" dirty="0"/>
          </a:p>
          <a:p>
            <a:r>
              <a:rPr lang="tr-TR" altLang="en-US" sz="1100" dirty="0"/>
              <a:t> </a:t>
            </a:r>
            <a:r>
              <a:rPr lang="tr-TR" altLang="en-US" sz="1100" b="1" dirty="0"/>
              <a:t>Queue G: </a:t>
            </a:r>
            <a:endParaRPr lang="en-US" altLang="en-US" sz="1100" b="1" dirty="0"/>
          </a:p>
          <a:p>
            <a:r>
              <a:rPr lang="tr-TR" altLang="en-US" sz="1100" dirty="0"/>
              <a:t>Puts new elements into the Queue. </a:t>
            </a:r>
            <a:endParaRPr lang="en-US" altLang="en-US" sz="1100" dirty="0"/>
          </a:p>
          <a:p>
            <a:r>
              <a:rPr lang="tr-TR" altLang="en-US" sz="1100" dirty="0"/>
              <a:t>Take the path in the entire Queue with the least (consistent estimate of distance remaining + path length). </a:t>
            </a:r>
            <a:endParaRPr lang="en-US" altLang="en-US" sz="1100" dirty="0"/>
          </a:p>
        </p:txBody>
      </p:sp>
      <p:sp>
        <p:nvSpPr>
          <p:cNvPr id="5123" name="TextBox 4"/>
          <p:cNvSpPr txBox="1">
            <a:spLocks noChangeArrowheads="1"/>
          </p:cNvSpPr>
          <p:nvPr/>
        </p:nvSpPr>
        <p:spPr bwMode="auto">
          <a:xfrm>
            <a:off x="6019801" y="955676"/>
            <a:ext cx="498912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r>
              <a:rPr lang="tr-TR" altLang="en-US" sz="2000">
                <a:solidFill>
                  <a:schemeClr val="tx1"/>
                </a:solidFill>
              </a:rPr>
              <a:t>Depth first : 		A  </a:t>
            </a:r>
            <a:r>
              <a:rPr lang="tr-TR" altLang="en-US" sz="2000" b="1" u="sng">
                <a:solidFill>
                  <a:schemeClr val="tx1"/>
                </a:solidFill>
              </a:rPr>
              <a:t>B</a:t>
            </a:r>
            <a:r>
              <a:rPr lang="tr-TR" altLang="en-US" sz="2000">
                <a:solidFill>
                  <a:schemeClr val="tx1"/>
                </a:solidFill>
              </a:rPr>
              <a:t>  C  D  E  F  G </a:t>
            </a:r>
            <a:endParaRPr lang="en-US" altLang="en-US" sz="2000">
              <a:solidFill>
                <a:schemeClr val="tx1"/>
              </a:solidFill>
            </a:endParaRPr>
          </a:p>
          <a:p>
            <a:r>
              <a:rPr lang="tr-TR" altLang="en-US" sz="2000">
                <a:solidFill>
                  <a:schemeClr val="tx1"/>
                </a:solidFill>
              </a:rPr>
              <a:t>Breadth first : 		</a:t>
            </a:r>
            <a:r>
              <a:rPr lang="tr-TR" altLang="en-US" sz="2000" b="1" u="sng">
                <a:solidFill>
                  <a:schemeClr val="tx1"/>
                </a:solidFill>
              </a:rPr>
              <a:t>A</a:t>
            </a:r>
            <a:r>
              <a:rPr lang="tr-TR" altLang="en-US" sz="2000">
                <a:solidFill>
                  <a:schemeClr val="tx1"/>
                </a:solidFill>
              </a:rPr>
              <a:t>  B  C  D  E  F  G </a:t>
            </a:r>
            <a:endParaRPr lang="en-US" altLang="en-US" sz="2000">
              <a:solidFill>
                <a:schemeClr val="tx1"/>
              </a:solidFill>
            </a:endParaRPr>
          </a:p>
          <a:p>
            <a:r>
              <a:rPr lang="tr-TR" altLang="en-US" sz="2000">
                <a:solidFill>
                  <a:schemeClr val="tx1"/>
                </a:solidFill>
              </a:rPr>
              <a:t>Greedy Best First : 	A  B  C  D  </a:t>
            </a:r>
            <a:r>
              <a:rPr lang="tr-TR" altLang="en-US" sz="2000" b="1" u="sng">
                <a:solidFill>
                  <a:schemeClr val="tx1"/>
                </a:solidFill>
              </a:rPr>
              <a:t>E</a:t>
            </a:r>
            <a:r>
              <a:rPr lang="tr-TR" altLang="en-US" sz="2000">
                <a:solidFill>
                  <a:schemeClr val="tx1"/>
                </a:solidFill>
              </a:rPr>
              <a:t>  F  G </a:t>
            </a:r>
            <a:endParaRPr lang="en-US" altLang="en-US" sz="2000">
              <a:solidFill>
                <a:schemeClr val="tx1"/>
              </a:solidFill>
            </a:endParaRPr>
          </a:p>
          <a:p>
            <a:r>
              <a:rPr lang="en-US" altLang="en-US" sz="2000">
                <a:solidFill>
                  <a:schemeClr val="tx1"/>
                </a:solidFill>
              </a:rPr>
              <a:t>A* : 			A  B  C  D  E  F  </a:t>
            </a:r>
            <a:r>
              <a:rPr lang="en-US" altLang="en-US" sz="2000" b="1" u="sng">
                <a:solidFill>
                  <a:schemeClr val="tx1"/>
                </a:solidFill>
              </a:rPr>
              <a:t>G</a:t>
            </a:r>
            <a:endParaRPr lang="en-US" altLang="en-US" sz="2000">
              <a:solidFill>
                <a:schemeClr val="tx1"/>
              </a:solidFill>
            </a:endParaRPr>
          </a:p>
          <a:p>
            <a:br>
              <a:rPr lang="en-US" altLang="en-US" sz="2000">
                <a:solidFill>
                  <a:schemeClr val="tx1"/>
                </a:solidFill>
              </a:rPr>
            </a:br>
            <a:endParaRPr lang="en-US" altLang="en-US" sz="2000">
              <a:solidFill>
                <a:schemeClr val="tx1"/>
              </a:solidFill>
            </a:endParaRPr>
          </a:p>
          <a:p>
            <a:endParaRPr lang="en-US" altLang="en-US" sz="2000">
              <a:solidFill>
                <a:schemeClr val="tx1"/>
              </a:solidFill>
            </a:endParaRPr>
          </a:p>
        </p:txBody>
      </p:sp>
      <p:sp>
        <p:nvSpPr>
          <p:cNvPr id="2" name="TextBox 1"/>
          <p:cNvSpPr txBox="1"/>
          <p:nvPr/>
        </p:nvSpPr>
        <p:spPr>
          <a:xfrm>
            <a:off x="6220326" y="3392905"/>
            <a:ext cx="4692316" cy="1200329"/>
          </a:xfrm>
          <a:prstGeom prst="rect">
            <a:avLst/>
          </a:prstGeom>
          <a:noFill/>
        </p:spPr>
        <p:txBody>
          <a:bodyPr wrap="square" rtlCol="0">
            <a:spAutoFit/>
          </a:bodyPr>
          <a:lstStyle/>
          <a:p>
            <a:r>
              <a:rPr lang="en-US" sz="1100" dirty="0"/>
              <a:t>Can you spot another search strategy? If yes, name it and match it with the queue type  (Use the format :  </a:t>
            </a:r>
            <a:r>
              <a:rPr lang="en-US" sz="1100" dirty="0" err="1"/>
              <a:t>NameOfTheMethod</a:t>
            </a:r>
            <a:r>
              <a:rPr lang="en-US" sz="1100" dirty="0"/>
              <a:t> - X, where </a:t>
            </a:r>
            <a:r>
              <a:rPr lang="en-US" sz="1100" dirty="0" err="1"/>
              <a:t>NameOfTheMethod</a:t>
            </a:r>
            <a:r>
              <a:rPr lang="en-US" sz="1100" dirty="0"/>
              <a:t> will be the name of the search strategy and X is the corresponding letter above)</a:t>
            </a:r>
          </a:p>
          <a:p>
            <a:r>
              <a:rPr lang="en-US" sz="2800" dirty="0"/>
              <a:t>Uniform Cost Search - F</a:t>
            </a:r>
          </a:p>
        </p:txBody>
      </p:sp>
    </p:spTree>
    <p:extLst>
      <p:ext uri="{BB962C8B-B14F-4D97-AF65-F5344CB8AC3E}">
        <p14:creationId xmlns:p14="http://schemas.microsoft.com/office/powerpoint/2010/main" val="1083293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a:p>
        </p:txBody>
      </p:sp>
      <p:pic>
        <p:nvPicPr>
          <p:cNvPr id="225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5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828800" y="1219201"/>
            <a:ext cx="86868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 W</a:t>
            </a:r>
            <a:r>
              <a:rPr lang="tr-TR" altLang="en-US" sz="2400">
                <a:solidFill>
                  <a:schemeClr val="tx1"/>
                </a:solidFill>
              </a:rPr>
              <a:t>rite down all the nodes ex</a:t>
            </a:r>
            <a:r>
              <a:rPr lang="en-US" altLang="en-US" sz="2400">
                <a:solidFill>
                  <a:schemeClr val="tx1"/>
                </a:solidFill>
              </a:rPr>
              <a:t>panded</a:t>
            </a:r>
            <a:r>
              <a:rPr lang="tr-TR" altLang="en-US" sz="2400">
                <a:solidFill>
                  <a:schemeClr val="tx1"/>
                </a:solidFill>
              </a:rPr>
              <a:t>, in the order in</a:t>
            </a:r>
            <a:r>
              <a:rPr lang="en-US" altLang="en-US" sz="2400">
                <a:solidFill>
                  <a:schemeClr val="tx1"/>
                </a:solidFill>
              </a:rPr>
              <a:t> </a:t>
            </a:r>
            <a:r>
              <a:rPr lang="tr-TR" altLang="en-US" sz="2400">
                <a:solidFill>
                  <a:schemeClr val="tx1"/>
                </a:solidFill>
              </a:rPr>
              <a:t>they are </a:t>
            </a:r>
            <a:r>
              <a:rPr lang="en-US" altLang="en-US" sz="2400">
                <a:solidFill>
                  <a:schemeClr val="tx1"/>
                </a:solidFill>
              </a:rPr>
              <a:t>expanded</a:t>
            </a:r>
            <a:r>
              <a:rPr lang="tr-TR" altLang="en-US" sz="2400">
                <a:solidFill>
                  <a:schemeClr val="tx1"/>
                </a:solidFill>
              </a:rPr>
              <a:t> </a:t>
            </a:r>
            <a:endParaRPr lang="en-US" altLang="en-US" sz="2400">
              <a:solidFill>
                <a:schemeClr val="tx1"/>
              </a:solidFill>
            </a:endParaRPr>
          </a:p>
          <a:p>
            <a:pPr>
              <a:spcBef>
                <a:spcPct val="0"/>
              </a:spcBef>
              <a:buClrTx/>
              <a:buSzTx/>
              <a:buFontTx/>
              <a:buNone/>
            </a:pPr>
            <a:endParaRPr lang="en-US" altLang="en-US" sz="2400">
              <a:solidFill>
                <a:schemeClr val="tx1"/>
              </a:solidFill>
            </a:endParaRPr>
          </a:p>
          <a:p>
            <a:pPr>
              <a:spcBef>
                <a:spcPct val="0"/>
              </a:spcBef>
              <a:buClrTx/>
              <a:buSzTx/>
              <a:buFontTx/>
              <a:buNone/>
            </a:pPr>
            <a:r>
              <a:rPr lang="tr-TR" altLang="en-US" sz="2400">
                <a:solidFill>
                  <a:srgbClr val="FF0000"/>
                </a:solidFill>
              </a:rPr>
              <a:t>S M W N X O Y P Z (Z) I (Z) (Y) H (Y) (X) G </a:t>
            </a:r>
            <a:endParaRPr lang="en-US" altLang="en-US" sz="2400">
              <a:solidFill>
                <a:srgbClr val="FF0000"/>
              </a:solidFill>
            </a:endParaRPr>
          </a:p>
          <a:p>
            <a:pPr>
              <a:spcBef>
                <a:spcPct val="0"/>
              </a:spcBef>
              <a:buClrTx/>
              <a:buSzTx/>
              <a:buFontTx/>
              <a:buNone/>
            </a:pPr>
            <a:endParaRPr lang="en-US" altLang="en-US" sz="2400">
              <a:solidFill>
                <a:schemeClr val="tx1"/>
              </a:solidFill>
            </a:endParaRPr>
          </a:p>
          <a:p>
            <a:pPr>
              <a:spcBef>
                <a:spcPct val="0"/>
              </a:spcBef>
              <a:buClrTx/>
              <a:buSzTx/>
              <a:buFontTx/>
              <a:buNone/>
            </a:pPr>
            <a:r>
              <a:rPr lang="en-US" altLang="en-US" sz="2400">
                <a:solidFill>
                  <a:schemeClr val="tx1"/>
                </a:solidFill>
              </a:rPr>
              <a:t>- Give the full path that is returned.</a:t>
            </a:r>
          </a:p>
          <a:p>
            <a:pPr>
              <a:spcBef>
                <a:spcPct val="0"/>
              </a:spcBef>
              <a:buClrTx/>
              <a:buSzTx/>
              <a:buFontTx/>
              <a:buNone/>
            </a:pPr>
            <a:r>
              <a:rPr lang="en-US" altLang="en-US" sz="2400">
                <a:solidFill>
                  <a:srgbClr val="FF0000"/>
                </a:solidFill>
              </a:rPr>
              <a:t>. S M W G</a:t>
            </a:r>
          </a:p>
          <a:p>
            <a:pPr>
              <a:spcBef>
                <a:spcPct val="0"/>
              </a:spcBef>
              <a:buClrTx/>
              <a:buSzTx/>
              <a:buFontTx/>
              <a:buNone/>
            </a:pPr>
            <a:endParaRPr lang="en-US" altLang="en-US" sz="2400">
              <a:solidFill>
                <a:schemeClr val="tx1"/>
              </a:solidFill>
            </a:endParaRPr>
          </a:p>
        </p:txBody>
      </p:sp>
    </p:spTree>
    <p:extLst>
      <p:ext uri="{BB962C8B-B14F-4D97-AF65-F5344CB8AC3E}">
        <p14:creationId xmlns:p14="http://schemas.microsoft.com/office/powerpoint/2010/main" val="3823093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A* search</a:t>
            </a:r>
          </a:p>
        </p:txBody>
      </p:sp>
      <p:sp>
        <p:nvSpPr>
          <p:cNvPr id="24579" name="TextBox 2"/>
          <p:cNvSpPr txBox="1">
            <a:spLocks noChangeArrowheads="1"/>
          </p:cNvSpPr>
          <p:nvPr/>
        </p:nvSpPr>
        <p:spPr bwMode="auto">
          <a:xfrm>
            <a:off x="1524001" y="1752600"/>
            <a:ext cx="95678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tr-TR" altLang="en-US" sz="2400">
                <a:solidFill>
                  <a:schemeClr val="tx1"/>
                </a:solidFill>
              </a:rPr>
              <a:t>Find the optimal path using the A* algorithm, using the following heuristic: </a:t>
            </a:r>
            <a:endParaRPr lang="en-US" altLang="en-US" sz="2400">
              <a:solidFill>
                <a:schemeClr val="tx1"/>
              </a:solidFill>
            </a:endParaRPr>
          </a:p>
          <a:p>
            <a:pPr>
              <a:spcBef>
                <a:spcPct val="0"/>
              </a:spcBef>
              <a:buClrTx/>
              <a:buSzTx/>
              <a:buFontTx/>
              <a:buNone/>
            </a:pPr>
            <a:r>
              <a:rPr lang="en-US" altLang="en-US" sz="2400" i="1">
                <a:solidFill>
                  <a:schemeClr val="tx1"/>
                </a:solidFill>
              </a:rPr>
              <a:t>h</a:t>
            </a:r>
            <a:r>
              <a:rPr lang="en-US" altLang="en-US" sz="2400">
                <a:solidFill>
                  <a:schemeClr val="tx1"/>
                </a:solidFill>
              </a:rPr>
              <a:t>(</a:t>
            </a:r>
            <a:r>
              <a:rPr lang="en-US" altLang="en-US" sz="2400" i="1">
                <a:solidFill>
                  <a:schemeClr val="tx1"/>
                </a:solidFill>
              </a:rPr>
              <a:t>n</a:t>
            </a:r>
            <a:r>
              <a:rPr lang="en-US" altLang="en-US" sz="2400">
                <a:solidFill>
                  <a:schemeClr val="tx1"/>
                </a:solidFill>
              </a:rPr>
              <a:t>) = </a:t>
            </a:r>
            <a:r>
              <a:rPr lang="en-US" altLang="en-US" sz="2400" i="1">
                <a:solidFill>
                  <a:schemeClr val="tx1"/>
                </a:solidFill>
              </a:rPr>
              <a:t>8 </a:t>
            </a:r>
            <a:r>
              <a:rPr lang="en-US" altLang="en-US" sz="2400">
                <a:solidFill>
                  <a:schemeClr val="tx1"/>
                </a:solidFill>
              </a:rPr>
              <a:t>if </a:t>
            </a:r>
            <a:r>
              <a:rPr lang="en-US" altLang="en-US" sz="2400" i="1">
                <a:solidFill>
                  <a:schemeClr val="tx1"/>
                </a:solidFill>
              </a:rPr>
              <a:t>n </a:t>
            </a:r>
            <a:r>
              <a:rPr lang="en-US" altLang="en-US" sz="2400">
                <a:solidFill>
                  <a:schemeClr val="tx1"/>
                </a:solidFill>
              </a:rPr>
              <a:t>is M, N, O, P </a:t>
            </a:r>
          </a:p>
          <a:p>
            <a:pPr>
              <a:spcBef>
                <a:spcPct val="0"/>
              </a:spcBef>
              <a:buClrTx/>
              <a:buSzTx/>
              <a:buFontTx/>
              <a:buNone/>
            </a:pPr>
            <a:r>
              <a:rPr lang="en-US" altLang="en-US" sz="2400" i="1">
                <a:solidFill>
                  <a:schemeClr val="tx1"/>
                </a:solidFill>
              </a:rPr>
              <a:t>           4 </a:t>
            </a:r>
            <a:r>
              <a:rPr lang="en-US" altLang="en-US" sz="2400">
                <a:solidFill>
                  <a:schemeClr val="tx1"/>
                </a:solidFill>
              </a:rPr>
              <a:t>if </a:t>
            </a:r>
            <a:r>
              <a:rPr lang="en-US" altLang="en-US" sz="2400" i="1">
                <a:solidFill>
                  <a:schemeClr val="tx1"/>
                </a:solidFill>
              </a:rPr>
              <a:t>n </a:t>
            </a:r>
            <a:r>
              <a:rPr lang="en-US" altLang="en-US" sz="2400">
                <a:solidFill>
                  <a:schemeClr val="tx1"/>
                </a:solidFill>
              </a:rPr>
              <a:t>is W, X, Y, Z </a:t>
            </a:r>
          </a:p>
          <a:p>
            <a:pPr>
              <a:spcBef>
                <a:spcPct val="0"/>
              </a:spcBef>
              <a:buClrTx/>
              <a:buSzTx/>
              <a:buFontTx/>
              <a:buNone/>
            </a:pPr>
            <a:r>
              <a:rPr lang="en-US" altLang="en-US" sz="2400" i="1">
                <a:solidFill>
                  <a:schemeClr val="tx1"/>
                </a:solidFill>
              </a:rPr>
              <a:t>           0 </a:t>
            </a:r>
            <a:r>
              <a:rPr lang="en-US" altLang="en-US" sz="2400">
                <a:solidFill>
                  <a:schemeClr val="tx1"/>
                </a:solidFill>
              </a:rPr>
              <a:t>otherwise </a:t>
            </a:r>
          </a:p>
          <a:p>
            <a:pPr>
              <a:spcBef>
                <a:spcPct val="0"/>
              </a:spcBef>
              <a:buClrTx/>
              <a:buSzTx/>
              <a:buFontTx/>
              <a:buNone/>
            </a:pPr>
            <a:endParaRPr lang="en-US" altLang="en-US" sz="2400">
              <a:solidFill>
                <a:schemeClr val="tx1"/>
              </a:solidFill>
            </a:endParaRPr>
          </a:p>
        </p:txBody>
      </p:sp>
    </p:spTree>
    <p:extLst>
      <p:ext uri="{BB962C8B-B14F-4D97-AF65-F5344CB8AC3E}">
        <p14:creationId xmlns:p14="http://schemas.microsoft.com/office/powerpoint/2010/main" val="1691426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altLang="en-US"/>
          </a:p>
        </p:txBody>
      </p:sp>
      <p:pic>
        <p:nvPicPr>
          <p:cNvPr id="256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47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Solution</a:t>
            </a:r>
          </a:p>
        </p:txBody>
      </p:sp>
      <p:sp>
        <p:nvSpPr>
          <p:cNvPr id="26627" name="TextBox 2"/>
          <p:cNvSpPr txBox="1">
            <a:spLocks noChangeArrowheads="1"/>
          </p:cNvSpPr>
          <p:nvPr/>
        </p:nvSpPr>
        <p:spPr bwMode="auto">
          <a:xfrm>
            <a:off x="1524001" y="1524000"/>
            <a:ext cx="85566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tr-TR" altLang="en-US" sz="2400">
                <a:solidFill>
                  <a:schemeClr val="tx1"/>
                </a:solidFill>
              </a:rPr>
              <a:t>Write down all the nodes ex</a:t>
            </a:r>
            <a:r>
              <a:rPr lang="en-US" altLang="en-US" sz="2400">
                <a:solidFill>
                  <a:schemeClr val="tx1"/>
                </a:solidFill>
              </a:rPr>
              <a:t>panded</a:t>
            </a:r>
            <a:r>
              <a:rPr lang="tr-TR" altLang="en-US" sz="2400">
                <a:solidFill>
                  <a:schemeClr val="tx1"/>
                </a:solidFill>
              </a:rPr>
              <a:t>, in the order they are ex</a:t>
            </a:r>
            <a:r>
              <a:rPr lang="en-US" altLang="en-US" sz="2400">
                <a:solidFill>
                  <a:schemeClr val="tx1"/>
                </a:solidFill>
              </a:rPr>
              <a:t>panded</a:t>
            </a:r>
            <a:r>
              <a:rPr lang="tr-TR" altLang="en-US" sz="2400">
                <a:solidFill>
                  <a:schemeClr val="tx1"/>
                </a:solidFill>
              </a:rPr>
              <a:t>. </a:t>
            </a:r>
            <a:endParaRPr lang="en-US" altLang="en-US" sz="2400">
              <a:solidFill>
                <a:schemeClr val="tx1"/>
              </a:solidFill>
            </a:endParaRPr>
          </a:p>
          <a:p>
            <a:pPr>
              <a:spcBef>
                <a:spcPct val="0"/>
              </a:spcBef>
              <a:buClrTx/>
              <a:buSzTx/>
              <a:buFontTx/>
              <a:buNone/>
            </a:pPr>
            <a:r>
              <a:rPr lang="tr-TR" altLang="en-US" sz="2400">
                <a:solidFill>
                  <a:srgbClr val="FF0000"/>
                </a:solidFill>
              </a:rPr>
              <a:t>S F W G </a:t>
            </a:r>
            <a:endParaRPr lang="en-US" altLang="en-US" sz="2400">
              <a:solidFill>
                <a:srgbClr val="FF0000"/>
              </a:solidFill>
            </a:endParaRPr>
          </a:p>
          <a:p>
            <a:pPr>
              <a:spcBef>
                <a:spcPct val="0"/>
              </a:spcBef>
              <a:buClrTx/>
              <a:buSzTx/>
              <a:buFontTx/>
              <a:buNone/>
            </a:pPr>
            <a:r>
              <a:rPr lang="tr-TR" altLang="en-US" sz="2400">
                <a:solidFill>
                  <a:srgbClr val="FF0000"/>
                </a:solidFill>
              </a:rPr>
              <a:t> </a:t>
            </a:r>
            <a:endParaRPr lang="en-US" altLang="en-US" sz="2400">
              <a:solidFill>
                <a:srgbClr val="FF0000"/>
              </a:solidFill>
            </a:endParaRPr>
          </a:p>
          <a:p>
            <a:pPr>
              <a:spcBef>
                <a:spcPct val="0"/>
              </a:spcBef>
              <a:buClrTx/>
              <a:buSzTx/>
              <a:buFontTx/>
              <a:buNone/>
            </a:pPr>
            <a:r>
              <a:rPr lang="en-US" altLang="en-US" sz="2400">
                <a:solidFill>
                  <a:schemeClr val="tx1"/>
                </a:solidFill>
              </a:rPr>
              <a:t> </a:t>
            </a:r>
          </a:p>
          <a:p>
            <a:pPr>
              <a:spcBef>
                <a:spcPct val="0"/>
              </a:spcBef>
              <a:buClrTx/>
              <a:buSzTx/>
              <a:buFontTx/>
              <a:buNone/>
            </a:pPr>
            <a:r>
              <a:rPr lang="en-US" altLang="en-US" sz="2400">
                <a:solidFill>
                  <a:schemeClr val="tx1"/>
                </a:solidFill>
              </a:rPr>
              <a:t> </a:t>
            </a:r>
          </a:p>
          <a:p>
            <a:pPr>
              <a:spcBef>
                <a:spcPct val="0"/>
              </a:spcBef>
              <a:buClrTx/>
              <a:buSzTx/>
              <a:buFontTx/>
              <a:buNone/>
            </a:pPr>
            <a:r>
              <a:rPr lang="en-US" altLang="en-US" sz="2400">
                <a:solidFill>
                  <a:schemeClr val="tx1"/>
                </a:solidFill>
              </a:rPr>
              <a:t> </a:t>
            </a:r>
          </a:p>
          <a:p>
            <a:pPr>
              <a:spcBef>
                <a:spcPct val="0"/>
              </a:spcBef>
              <a:buClrTx/>
              <a:buSzTx/>
              <a:buFontTx/>
              <a:buNone/>
            </a:pPr>
            <a:r>
              <a:rPr lang="en-US" altLang="en-US" sz="2400">
                <a:solidFill>
                  <a:schemeClr val="tx1"/>
                </a:solidFill>
              </a:rPr>
              <a:t>Give the full path that is returned.</a:t>
            </a:r>
          </a:p>
          <a:p>
            <a:pPr>
              <a:spcBef>
                <a:spcPct val="0"/>
              </a:spcBef>
              <a:buClrTx/>
              <a:buSzTx/>
              <a:buFontTx/>
              <a:buNone/>
            </a:pPr>
            <a:r>
              <a:rPr lang="en-US" altLang="en-US" sz="2400">
                <a:solidFill>
                  <a:schemeClr val="tx1"/>
                </a:solidFill>
              </a:rPr>
              <a:t> </a:t>
            </a:r>
          </a:p>
          <a:p>
            <a:pPr>
              <a:spcBef>
                <a:spcPct val="0"/>
              </a:spcBef>
              <a:buClrTx/>
              <a:buSzTx/>
              <a:buFontTx/>
              <a:buNone/>
            </a:pPr>
            <a:r>
              <a:rPr lang="en-US" altLang="en-US" sz="2400">
                <a:solidFill>
                  <a:srgbClr val="FF0000"/>
                </a:solidFill>
              </a:rPr>
              <a:t>S W G</a:t>
            </a:r>
          </a:p>
          <a:p>
            <a:pPr>
              <a:spcBef>
                <a:spcPct val="0"/>
              </a:spcBef>
              <a:buClrTx/>
              <a:buSzTx/>
              <a:buFontTx/>
              <a:buNone/>
            </a:pPr>
            <a:endParaRPr lang="en-US" altLang="en-US" sz="2400">
              <a:solidFill>
                <a:schemeClr val="tx1"/>
              </a:solidFill>
            </a:endParaRPr>
          </a:p>
        </p:txBody>
      </p:sp>
    </p:spTree>
    <p:extLst>
      <p:ext uri="{BB962C8B-B14F-4D97-AF65-F5344CB8AC3E}">
        <p14:creationId xmlns:p14="http://schemas.microsoft.com/office/powerpoint/2010/main" val="1010238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altLang="en-US"/>
          </a:p>
        </p:txBody>
      </p:sp>
      <p:sp>
        <p:nvSpPr>
          <p:cNvPr id="28675" name="Rectangle 2"/>
          <p:cNvSpPr>
            <a:spLocks noChangeArrowheads="1"/>
          </p:cNvSpPr>
          <p:nvPr/>
        </p:nvSpPr>
        <p:spPr bwMode="auto">
          <a:xfrm>
            <a:off x="1655764" y="1354139"/>
            <a:ext cx="8766175" cy="14763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1800">
                <a:solidFill>
                  <a:schemeClr val="tx1"/>
                </a:solidFill>
                <a:ea typeface="MS ??"/>
                <a:cs typeface="MS ??"/>
              </a:rPr>
              <a:t>Consider the search problem shown on the left. It has only three states, and three directed edges. A is the start node and G is the goal node. To the right, four diﬀerent heuristic functions are deﬁned, numbered I through IV.</a:t>
            </a:r>
            <a:endParaRPr lang="en-US" altLang="en-US" sz="900">
              <a:solidFill>
                <a:schemeClr val="tx1"/>
              </a:solidFill>
            </a:endParaRPr>
          </a:p>
          <a:p>
            <a:pPr>
              <a:spcBef>
                <a:spcPct val="0"/>
              </a:spcBef>
              <a:buClrTx/>
              <a:buSzTx/>
              <a:buFontTx/>
              <a:buNone/>
            </a:pPr>
            <a:endParaRPr lang="en-US" altLang="en-US" sz="3600">
              <a:solidFill>
                <a:schemeClr val="tx1"/>
              </a:solidFill>
            </a:endParaRPr>
          </a:p>
        </p:txBody>
      </p:sp>
      <p:pic>
        <p:nvPicPr>
          <p:cNvPr id="2867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684" y="2391509"/>
            <a:ext cx="7494724" cy="2046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p:cNvSpPr>
            <a:spLocks noChangeArrowheads="1"/>
          </p:cNvSpPr>
          <p:nvPr/>
        </p:nvSpPr>
        <p:spPr bwMode="auto">
          <a:xfrm>
            <a:off x="1655763" y="4618038"/>
            <a:ext cx="8482012" cy="6461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1800">
                <a:solidFill>
                  <a:schemeClr val="tx1"/>
                </a:solidFill>
                <a:ea typeface="MS ??"/>
                <a:cs typeface="MS ??"/>
              </a:rPr>
              <a:t>For each heuristic function, circle whether it is admissible and whether it is consistent with respect to the search problem given above. Explain your reasons.</a:t>
            </a:r>
            <a:endParaRPr lang="en-US" altLang="en-US" sz="3600">
              <a:solidFill>
                <a:schemeClr val="tx1"/>
              </a:solidFill>
            </a:endParaRPr>
          </a:p>
        </p:txBody>
      </p:sp>
    </p:spTree>
    <p:extLst>
      <p:ext uri="{BB962C8B-B14F-4D97-AF65-F5344CB8AC3E}">
        <p14:creationId xmlns:p14="http://schemas.microsoft.com/office/powerpoint/2010/main" val="2373046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2393067523"/>
              </p:ext>
            </p:extLst>
          </p:nvPr>
        </p:nvGraphicFramePr>
        <p:xfrm>
          <a:off x="2286000" y="1752600"/>
          <a:ext cx="7467600" cy="2482850"/>
        </p:xfrm>
        <a:graphic>
          <a:graphicData uri="http://schemas.openxmlformats.org/drawingml/2006/table">
            <a:tbl>
              <a:tblPr firstRow="1" firstCol="1" bandRow="1">
                <a:tableStyleId>{5C22544A-7EE6-4342-B048-85BDC9FD1C3A}</a:tableStyleId>
              </a:tblPr>
              <a:tblGrid>
                <a:gridCol w="1493520">
                  <a:extLst>
                    <a:ext uri="{9D8B030D-6E8A-4147-A177-3AD203B41FA5}">
                      <a16:colId xmlns:a16="http://schemas.microsoft.com/office/drawing/2014/main" val="20000"/>
                    </a:ext>
                  </a:extLst>
                </a:gridCol>
                <a:gridCol w="1493520">
                  <a:extLst>
                    <a:ext uri="{9D8B030D-6E8A-4147-A177-3AD203B41FA5}">
                      <a16:colId xmlns:a16="http://schemas.microsoft.com/office/drawing/2014/main" val="20001"/>
                    </a:ext>
                  </a:extLst>
                </a:gridCol>
                <a:gridCol w="1493520">
                  <a:extLst>
                    <a:ext uri="{9D8B030D-6E8A-4147-A177-3AD203B41FA5}">
                      <a16:colId xmlns:a16="http://schemas.microsoft.com/office/drawing/2014/main" val="20002"/>
                    </a:ext>
                  </a:extLst>
                </a:gridCol>
                <a:gridCol w="1493520">
                  <a:extLst>
                    <a:ext uri="{9D8B030D-6E8A-4147-A177-3AD203B41FA5}">
                      <a16:colId xmlns:a16="http://schemas.microsoft.com/office/drawing/2014/main" val="20003"/>
                    </a:ext>
                  </a:extLst>
                </a:gridCol>
                <a:gridCol w="1493520">
                  <a:extLst>
                    <a:ext uri="{9D8B030D-6E8A-4147-A177-3AD203B41FA5}">
                      <a16:colId xmlns:a16="http://schemas.microsoft.com/office/drawing/2014/main" val="20004"/>
                    </a:ext>
                  </a:extLst>
                </a:gridCol>
              </a:tblGrid>
              <a:tr h="496570">
                <a:tc>
                  <a:txBody>
                    <a:bodyPr/>
                    <a:lstStyle/>
                    <a:p>
                      <a:pPr marL="0" marR="0">
                        <a:spcBef>
                          <a:spcPts val="0"/>
                        </a:spcBef>
                        <a:spcAft>
                          <a:spcPts val="0"/>
                        </a:spcAft>
                      </a:pPr>
                      <a:r>
                        <a:rPr lang="en-US" sz="2400" dirty="0">
                          <a:solidFill>
                            <a:schemeClr val="tx1"/>
                          </a:solidFill>
                          <a:effectLst/>
                        </a:rPr>
                        <a:t> </a:t>
                      </a: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US" sz="2400">
                          <a:solidFill>
                            <a:schemeClr val="tx1"/>
                          </a:solidFill>
                          <a:effectLst/>
                        </a:rPr>
                        <a:t>Admissible?</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2400">
                          <a:solidFill>
                            <a:schemeClr val="tx1"/>
                          </a:solidFill>
                          <a:effectLst/>
                        </a:rPr>
                        <a:t>Consistent?</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496570">
                <a:tc>
                  <a:txBody>
                    <a:bodyPr/>
                    <a:lstStyle/>
                    <a:p>
                      <a:pPr marL="0" marR="0">
                        <a:spcBef>
                          <a:spcPts val="0"/>
                        </a:spcBef>
                        <a:spcAft>
                          <a:spcPts val="0"/>
                        </a:spcAft>
                      </a:pPr>
                      <a:r>
                        <a:rPr lang="en-US" sz="2400">
                          <a:solidFill>
                            <a:schemeClr val="tx1"/>
                          </a:solidFill>
                          <a:effectLst/>
                        </a:rPr>
                        <a:t>I</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solidFill>
                            <a:schemeClr val="tx1"/>
                          </a:solidFill>
                          <a:effectLst/>
                        </a:rPr>
                        <a:t>Yes</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solidFill>
                            <a:schemeClr val="tx1"/>
                          </a:solidFill>
                          <a:effectLst/>
                        </a:rPr>
                        <a:t>No</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6570">
                <a:tc>
                  <a:txBody>
                    <a:bodyPr/>
                    <a:lstStyle/>
                    <a:p>
                      <a:pPr marL="0" marR="0">
                        <a:spcBef>
                          <a:spcPts val="0"/>
                        </a:spcBef>
                        <a:spcAft>
                          <a:spcPts val="0"/>
                        </a:spcAft>
                      </a:pPr>
                      <a:r>
                        <a:rPr lang="en-US" sz="2400">
                          <a:solidFill>
                            <a:schemeClr val="tx1"/>
                          </a:solidFill>
                          <a:effectLst/>
                        </a:rPr>
                        <a:t>II</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solidFill>
                            <a:schemeClr val="tx1"/>
                          </a:solidFill>
                          <a:effectLst/>
                        </a:rPr>
                        <a:t>No</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solidFill>
                            <a:schemeClr val="tx1"/>
                          </a:solidFill>
                          <a:effectLst/>
                          <a:latin typeface="Book Antiqua" panose="02040602050305030304" pitchFamily="18" charset="0"/>
                          <a:ea typeface="MS ??"/>
                          <a:cs typeface="Times New Roman" panose="02020603050405020304" pitchFamily="18" charset="0"/>
                        </a:rPr>
                        <a:t>No</a:t>
                      </a:r>
                    </a:p>
                  </a:txBody>
                  <a:tcPr marL="68580" marR="68580" marT="0" marB="0"/>
                </a:tc>
                <a:extLst>
                  <a:ext uri="{0D108BD9-81ED-4DB2-BD59-A6C34878D82A}">
                    <a16:rowId xmlns:a16="http://schemas.microsoft.com/office/drawing/2014/main" val="10002"/>
                  </a:ext>
                </a:extLst>
              </a:tr>
              <a:tr h="496570">
                <a:tc>
                  <a:txBody>
                    <a:bodyPr/>
                    <a:lstStyle/>
                    <a:p>
                      <a:pPr marL="0" marR="0">
                        <a:spcBef>
                          <a:spcPts val="0"/>
                        </a:spcBef>
                        <a:spcAft>
                          <a:spcPts val="0"/>
                        </a:spcAft>
                      </a:pPr>
                      <a:r>
                        <a:rPr lang="en-US" sz="2400">
                          <a:solidFill>
                            <a:schemeClr val="tx1"/>
                          </a:solidFill>
                          <a:effectLst/>
                        </a:rPr>
                        <a:t>III</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solidFill>
                            <a:schemeClr val="tx1"/>
                          </a:solidFill>
                          <a:effectLst/>
                        </a:rPr>
                        <a:t>Yes</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solidFill>
                            <a:schemeClr val="tx1"/>
                          </a:solidFill>
                          <a:effectLst/>
                        </a:rPr>
                        <a:t>Yes</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6570">
                <a:tc>
                  <a:txBody>
                    <a:bodyPr/>
                    <a:lstStyle/>
                    <a:p>
                      <a:pPr marL="0" marR="0">
                        <a:spcBef>
                          <a:spcPts val="0"/>
                        </a:spcBef>
                        <a:spcAft>
                          <a:spcPts val="0"/>
                        </a:spcAft>
                      </a:pPr>
                      <a:r>
                        <a:rPr lang="en-US" sz="2400">
                          <a:solidFill>
                            <a:schemeClr val="tx1"/>
                          </a:solidFill>
                          <a:effectLst/>
                        </a:rPr>
                        <a:t>IV</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a:solidFill>
                            <a:schemeClr val="tx1"/>
                          </a:solidFill>
                          <a:effectLst/>
                        </a:rPr>
                        <a:t>Yes</a:t>
                      </a:r>
                      <a:endParaRPr lang="en-US" sz="240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dirty="0">
                          <a:solidFill>
                            <a:schemeClr val="tx1"/>
                          </a:solidFill>
                          <a:effectLst/>
                        </a:rPr>
                        <a:t>No</a:t>
                      </a:r>
                      <a:endParaRPr lang="en-US" sz="2400" dirty="0">
                        <a:solidFill>
                          <a:schemeClr val="tx1"/>
                        </a:solidFill>
                        <a:effectLst/>
                        <a:latin typeface="Book Antiqua" panose="02040602050305030304" pitchFamily="18" charset="0"/>
                        <a:ea typeface="MS ??"/>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pic>
        <p:nvPicPr>
          <p:cNvPr id="2973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114" y="1"/>
            <a:ext cx="587167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6" name="Rectangle 3"/>
          <p:cNvSpPr>
            <a:spLocks noChangeArrowheads="1"/>
          </p:cNvSpPr>
          <p:nvPr/>
        </p:nvSpPr>
        <p:spPr bwMode="auto">
          <a:xfrm>
            <a:off x="1790700" y="4491038"/>
            <a:ext cx="8724900" cy="22479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1400" b="1">
                <a:solidFill>
                  <a:schemeClr val="tx1"/>
                </a:solidFill>
                <a:ea typeface="MS ??"/>
                <a:cs typeface="MS ??"/>
              </a:rPr>
              <a:t>II is the only inadmissible heuristic, as it overestimates the cost from B: h(B) = 4, when the actual cost to G is 3.</a:t>
            </a:r>
            <a:endParaRPr lang="en-US" altLang="en-US" sz="700">
              <a:solidFill>
                <a:schemeClr val="tx1"/>
              </a:solidFill>
            </a:endParaRPr>
          </a:p>
          <a:p>
            <a:pPr>
              <a:spcBef>
                <a:spcPct val="0"/>
              </a:spcBef>
              <a:buClrTx/>
              <a:buSzTx/>
              <a:buFontTx/>
              <a:buNone/>
            </a:pPr>
            <a:r>
              <a:rPr lang="en-US" altLang="en-US" sz="1400" b="1">
                <a:solidFill>
                  <a:schemeClr val="tx1"/>
                </a:solidFill>
                <a:ea typeface="MS ??"/>
                <a:cs typeface="MS ??"/>
              </a:rPr>
              <a:t>To check whether a heuristic is consistent, ensure that for all paths, h(N)−h(L) ≤ path(N → L), </a:t>
            </a:r>
          </a:p>
          <a:p>
            <a:pPr>
              <a:spcBef>
                <a:spcPct val="0"/>
              </a:spcBef>
              <a:buClrTx/>
              <a:buSzTx/>
              <a:buFontTx/>
              <a:buNone/>
            </a:pPr>
            <a:r>
              <a:rPr lang="en-US" altLang="en-US" sz="1400" b="1">
                <a:solidFill>
                  <a:schemeClr val="tx1"/>
                </a:solidFill>
                <a:ea typeface="MS ??"/>
                <a:cs typeface="MS ??"/>
              </a:rPr>
              <a:t>where N and L stand in for the actual nodes. In this problem, h(G) is always 0, so making sure that </a:t>
            </a:r>
          </a:p>
          <a:p>
            <a:pPr>
              <a:spcBef>
                <a:spcPct val="0"/>
              </a:spcBef>
              <a:buClrTx/>
              <a:buSzTx/>
              <a:buFontTx/>
              <a:buNone/>
            </a:pPr>
            <a:r>
              <a:rPr lang="en-US" altLang="en-US" sz="1400" b="1">
                <a:solidFill>
                  <a:schemeClr val="tx1"/>
                </a:solidFill>
                <a:ea typeface="MS ??"/>
                <a:cs typeface="MS ??"/>
              </a:rPr>
              <a:t>the direct paths to the goal (A → G and B → G) are consistent is the same as making sure that the heuristic is admissible. </a:t>
            </a:r>
          </a:p>
          <a:p>
            <a:pPr>
              <a:spcBef>
                <a:spcPct val="0"/>
              </a:spcBef>
              <a:buClrTx/>
              <a:buSzTx/>
              <a:buFontTx/>
              <a:buNone/>
            </a:pPr>
            <a:endParaRPr lang="en-US" altLang="en-US" sz="1400" b="1">
              <a:solidFill>
                <a:schemeClr val="tx1"/>
              </a:solidFill>
              <a:ea typeface="MS ??"/>
              <a:cs typeface="MS ??"/>
            </a:endParaRPr>
          </a:p>
          <a:p>
            <a:pPr>
              <a:spcBef>
                <a:spcPct val="0"/>
              </a:spcBef>
              <a:buClrTx/>
              <a:buSzTx/>
              <a:buFontTx/>
              <a:buNone/>
            </a:pPr>
            <a:r>
              <a:rPr lang="en-US" altLang="en-US" sz="1400" b="1">
                <a:solidFill>
                  <a:schemeClr val="tx1"/>
                </a:solidFill>
                <a:ea typeface="MS ??"/>
                <a:cs typeface="MS ??"/>
              </a:rPr>
              <a:t>The path from A to B is a diﬀerent story.</a:t>
            </a:r>
            <a:endParaRPr lang="en-US" altLang="en-US" sz="700">
              <a:solidFill>
                <a:schemeClr val="tx1"/>
              </a:solidFill>
            </a:endParaRPr>
          </a:p>
          <a:p>
            <a:pPr>
              <a:spcBef>
                <a:spcPct val="0"/>
              </a:spcBef>
              <a:buClrTx/>
              <a:buSzTx/>
              <a:buFontTx/>
              <a:buNone/>
            </a:pPr>
            <a:r>
              <a:rPr lang="en-US" altLang="en-US" sz="1400" b="1">
                <a:solidFill>
                  <a:schemeClr val="tx1"/>
                </a:solidFill>
                <a:ea typeface="MS ??"/>
                <a:cs typeface="MS ??"/>
              </a:rPr>
              <a:t>Heuristic I is not consistent: h(A)−h(B) = 4−1 = 3 is not ≤ path(A → B) = 2.</a:t>
            </a:r>
          </a:p>
          <a:p>
            <a:pPr>
              <a:spcBef>
                <a:spcPct val="0"/>
              </a:spcBef>
              <a:buClrTx/>
              <a:buSzTx/>
              <a:buFontTx/>
              <a:buNone/>
            </a:pPr>
            <a:r>
              <a:rPr lang="en-US" altLang="en-US" sz="1400" b="1">
                <a:solidFill>
                  <a:schemeClr val="tx1"/>
                </a:solidFill>
                <a:ea typeface="MS ??"/>
                <a:cs typeface="MS ??"/>
              </a:rPr>
              <a:t>Heuristic III is consistent: h(A)−h(B) = 4−3 = 1 ≤ 2</a:t>
            </a:r>
          </a:p>
          <a:p>
            <a:pPr>
              <a:spcBef>
                <a:spcPct val="0"/>
              </a:spcBef>
              <a:buClrTx/>
              <a:buSzTx/>
              <a:buFontTx/>
              <a:buNone/>
            </a:pPr>
            <a:r>
              <a:rPr lang="en-US" altLang="en-US" sz="1400" b="1">
                <a:solidFill>
                  <a:schemeClr val="tx1"/>
                </a:solidFill>
                <a:ea typeface="MS ??"/>
                <a:cs typeface="MS ??"/>
              </a:rPr>
              <a:t>Heuristic IV is not consistent: h(A)−h(B) = 5−2 = 3 is not ≤2 </a:t>
            </a:r>
            <a:endParaRPr lang="en-US" altLang="en-US">
              <a:solidFill>
                <a:schemeClr val="tx1"/>
              </a:solidFill>
            </a:endParaRPr>
          </a:p>
        </p:txBody>
      </p:sp>
    </p:spTree>
    <p:extLst>
      <p:ext uri="{BB962C8B-B14F-4D97-AF65-F5344CB8AC3E}">
        <p14:creationId xmlns:p14="http://schemas.microsoft.com/office/powerpoint/2010/main" val="950481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a:p>
        </p:txBody>
      </p:sp>
      <p:sp>
        <p:nvSpPr>
          <p:cNvPr id="30723" name="Rectangle 2"/>
          <p:cNvSpPr>
            <a:spLocks noChangeArrowheads="1"/>
          </p:cNvSpPr>
          <p:nvPr/>
        </p:nvSpPr>
        <p:spPr bwMode="auto">
          <a:xfrm>
            <a:off x="1828800" y="1447801"/>
            <a:ext cx="8610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ea typeface="MS ??"/>
                <a:cs typeface="Times New Roman" panose="02020603050405020304" pitchFamily="18" charset="0"/>
              </a:rPr>
              <a:t>State whether the following sentences are true or not. Explain your reasons</a:t>
            </a:r>
            <a:endParaRPr lang="en-US" altLang="en-US" sz="2400">
              <a:solidFill>
                <a:schemeClr val="tx1"/>
              </a:solidFill>
              <a:latin typeface="Book Antiqua" panose="02040602050305030304" pitchFamily="18" charset="0"/>
              <a:ea typeface="MS ??"/>
              <a:cs typeface="Times New Roman" panose="02020603050405020304" pitchFamily="18" charset="0"/>
            </a:endParaRPr>
          </a:p>
          <a:p>
            <a:pPr>
              <a:spcBef>
                <a:spcPct val="0"/>
              </a:spcBef>
              <a:buClrTx/>
              <a:buSzTx/>
              <a:buFontTx/>
              <a:buNone/>
            </a:pPr>
            <a:r>
              <a:rPr lang="en-US" altLang="en-US" sz="2400">
                <a:solidFill>
                  <a:schemeClr val="tx1"/>
                </a:solidFill>
                <a:ea typeface="MS ??"/>
                <a:cs typeface="Times New Roman" panose="02020603050405020304" pitchFamily="18" charset="0"/>
              </a:rPr>
              <a:t> </a:t>
            </a:r>
            <a:endParaRPr lang="en-US" altLang="en-US" sz="2400">
              <a:solidFill>
                <a:schemeClr val="tx1"/>
              </a:solidFill>
              <a:latin typeface="Book Antiqua" panose="02040602050305030304" pitchFamily="18" charset="0"/>
              <a:ea typeface="MS ??"/>
              <a:cs typeface="Times New Roman" panose="02020603050405020304" pitchFamily="18" charset="0"/>
            </a:endParaRPr>
          </a:p>
          <a:p>
            <a:pPr>
              <a:spcBef>
                <a:spcPct val="0"/>
              </a:spcBef>
              <a:buClrTx/>
              <a:buSzTx/>
              <a:buFontTx/>
              <a:buNone/>
            </a:pPr>
            <a:r>
              <a:rPr lang="en-US" altLang="en-US" sz="2400">
                <a:solidFill>
                  <a:schemeClr val="tx1"/>
                </a:solidFill>
                <a:ea typeface="MS ??"/>
                <a:cs typeface="Times New Roman" panose="02020603050405020304" pitchFamily="18" charset="0"/>
              </a:rPr>
              <a:t>(True or False) Heuristic function IV dominates III. no</a:t>
            </a:r>
            <a:endParaRPr lang="en-US" altLang="en-US" sz="2400">
              <a:solidFill>
                <a:schemeClr val="tx1"/>
              </a:solidFill>
              <a:latin typeface="Book Antiqua" panose="02040602050305030304" pitchFamily="18" charset="0"/>
              <a:ea typeface="MS ??"/>
              <a:cs typeface="Times New Roman" panose="02020603050405020304" pitchFamily="18" charset="0"/>
            </a:endParaRPr>
          </a:p>
          <a:p>
            <a:pPr>
              <a:spcBef>
                <a:spcPct val="0"/>
              </a:spcBef>
              <a:buClrTx/>
              <a:buSzTx/>
              <a:buFontTx/>
              <a:buNone/>
            </a:pPr>
            <a:r>
              <a:rPr lang="en-US" altLang="en-US" sz="2400">
                <a:solidFill>
                  <a:schemeClr val="tx1"/>
                </a:solidFill>
                <a:ea typeface="MS ??"/>
                <a:cs typeface="Times New Roman" panose="02020603050405020304" pitchFamily="18" charset="0"/>
              </a:rPr>
              <a:t>Reason:</a:t>
            </a:r>
            <a:endParaRPr lang="en-US" altLang="en-US" sz="2400">
              <a:solidFill>
                <a:schemeClr val="tx1"/>
              </a:solidFill>
              <a:latin typeface="Book Antiqua" panose="02040602050305030304" pitchFamily="18" charset="0"/>
              <a:ea typeface="MS ??"/>
              <a:cs typeface="Times New Roman" panose="02020603050405020304" pitchFamily="18" charset="0"/>
            </a:endParaRPr>
          </a:p>
          <a:p>
            <a:pPr>
              <a:spcBef>
                <a:spcPct val="0"/>
              </a:spcBef>
              <a:buClrTx/>
              <a:buSzTx/>
              <a:buFontTx/>
              <a:buNone/>
            </a:pPr>
            <a:r>
              <a:rPr lang="en-US" altLang="en-US" sz="2400">
                <a:solidFill>
                  <a:schemeClr val="tx1"/>
                </a:solidFill>
                <a:ea typeface="MS ??"/>
                <a:cs typeface="Times New Roman" panose="02020603050405020304" pitchFamily="18" charset="0"/>
              </a:rPr>
              <a:t> </a:t>
            </a:r>
            <a:endParaRPr lang="en-US" altLang="en-US" sz="2400">
              <a:solidFill>
                <a:schemeClr val="tx1"/>
              </a:solidFill>
              <a:latin typeface="Book Antiqua" panose="02040602050305030304" pitchFamily="18" charset="0"/>
              <a:ea typeface="MS ??"/>
              <a:cs typeface="Times New Roman" panose="02020603050405020304" pitchFamily="18" charset="0"/>
            </a:endParaRPr>
          </a:p>
          <a:p>
            <a:pPr>
              <a:spcBef>
                <a:spcPct val="0"/>
              </a:spcBef>
              <a:buClrTx/>
              <a:buSzTx/>
              <a:buFontTx/>
              <a:buNone/>
            </a:pPr>
            <a:r>
              <a:rPr lang="en-US" altLang="en-US" sz="2400">
                <a:solidFill>
                  <a:schemeClr val="tx1"/>
                </a:solidFill>
                <a:ea typeface="MS ??"/>
                <a:cs typeface="Times New Roman" panose="02020603050405020304" pitchFamily="18" charset="0"/>
              </a:rPr>
              <a:t> (True or False) Heuristic function IV dominates I. yes</a:t>
            </a:r>
          </a:p>
          <a:p>
            <a:pPr>
              <a:spcBef>
                <a:spcPct val="0"/>
              </a:spcBef>
              <a:buClrTx/>
              <a:buSzTx/>
              <a:buFontTx/>
              <a:buNone/>
            </a:pPr>
            <a:endParaRPr lang="en-US" altLang="en-US" sz="2400">
              <a:solidFill>
                <a:schemeClr val="tx1"/>
              </a:solidFill>
              <a:latin typeface="Book Antiqua" panose="02040602050305030304" pitchFamily="18" charset="0"/>
              <a:ea typeface="MS ??"/>
              <a:cs typeface="Times New Roman" panose="02020603050405020304" pitchFamily="18" charset="0"/>
            </a:endParaRPr>
          </a:p>
          <a:p>
            <a:pPr>
              <a:spcBef>
                <a:spcPct val="0"/>
              </a:spcBef>
              <a:buClrTx/>
              <a:buSzTx/>
              <a:buFontTx/>
              <a:buNone/>
            </a:pPr>
            <a:r>
              <a:rPr lang="en-US" altLang="en-US" sz="2400">
                <a:solidFill>
                  <a:schemeClr val="tx1"/>
                </a:solidFill>
                <a:ea typeface="MS ??"/>
                <a:cs typeface="Times New Roman" panose="02020603050405020304" pitchFamily="18" charset="0"/>
              </a:rPr>
              <a:t>Reason:</a:t>
            </a:r>
            <a:endParaRPr lang="en-US" altLang="en-US" sz="2400">
              <a:solidFill>
                <a:schemeClr val="tx1"/>
              </a:solidFill>
              <a:latin typeface="Book Antiqua" panose="02040602050305030304" pitchFamily="18" charset="0"/>
              <a:ea typeface="MS ??"/>
              <a:cs typeface="Times New Roman" panose="02020603050405020304" pitchFamily="18" charset="0"/>
            </a:endParaRPr>
          </a:p>
          <a:p>
            <a:pPr>
              <a:spcBef>
                <a:spcPct val="0"/>
              </a:spcBef>
              <a:buClrTx/>
              <a:buSzTx/>
              <a:buFontTx/>
              <a:buNone/>
            </a:pPr>
            <a:r>
              <a:rPr lang="en-US" altLang="en-US" sz="2400" b="1">
                <a:solidFill>
                  <a:schemeClr val="tx1"/>
                </a:solidFill>
                <a:ea typeface="MS ??"/>
                <a:cs typeface="Times New Roman" panose="02020603050405020304" pitchFamily="18" charset="0"/>
              </a:rPr>
              <a:t>For one heuristic to dominate another, all of its values must be greater than or equal to the corresponding values of the other heuristic. Simply make sure that this is the case. If it is not, the two heuristics have no dominance relationship.</a:t>
            </a:r>
            <a:endParaRPr lang="en-US" altLang="en-US" sz="2400">
              <a:solidFill>
                <a:schemeClr val="tx1"/>
              </a:solidFill>
              <a:ea typeface="MS ??"/>
              <a:cs typeface="Times New Roman" panose="02020603050405020304" pitchFamily="18" charset="0"/>
            </a:endParaRPr>
          </a:p>
        </p:txBody>
      </p:sp>
    </p:spTree>
    <p:extLst>
      <p:ext uri="{BB962C8B-B14F-4D97-AF65-F5344CB8AC3E}">
        <p14:creationId xmlns:p14="http://schemas.microsoft.com/office/powerpoint/2010/main" val="3349103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22511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a:p>
        </p:txBody>
      </p:sp>
      <p:sp>
        <p:nvSpPr>
          <p:cNvPr id="5123" name="Content Placeholder 2"/>
          <p:cNvSpPr>
            <a:spLocks noGrp="1"/>
          </p:cNvSpPr>
          <p:nvPr>
            <p:ph idx="1"/>
          </p:nvPr>
        </p:nvSpPr>
        <p:spPr/>
        <p:txBody>
          <a:bodyPr/>
          <a:lstStyle/>
          <a:p>
            <a:r>
              <a:rPr lang="en-US" altLang="en-US"/>
              <a:t>The following constraint network represents a coloring problem with five variables and one, two, or three colors in the domain of each variable. Lines represent constraints requiring that two variables have different colors.</a:t>
            </a:r>
          </a:p>
        </p:txBody>
      </p:sp>
    </p:spTree>
    <p:extLst>
      <p:ext uri="{BB962C8B-B14F-4D97-AF65-F5344CB8AC3E}">
        <p14:creationId xmlns:p14="http://schemas.microsoft.com/office/powerpoint/2010/main" val="265799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a:p>
        </p:txBody>
      </p:sp>
      <p:sp>
        <p:nvSpPr>
          <p:cNvPr id="6147" name="Content Placeholder 2"/>
          <p:cNvSpPr>
            <a:spLocks noGrp="1"/>
          </p:cNvSpPr>
          <p:nvPr>
            <p:ph idx="1"/>
          </p:nvPr>
        </p:nvSpPr>
        <p:spPr/>
        <p:txBody>
          <a:bodyPr/>
          <a:lstStyle/>
          <a:p>
            <a:pPr marL="400050" lvl="1" indent="0">
              <a:buNone/>
            </a:pPr>
            <a:r>
              <a:rPr lang="en-US" altLang="en-US" sz="1800" dirty="0"/>
              <a:t>Consider the following scoring function for heuristic search:</a:t>
            </a:r>
          </a:p>
          <a:p>
            <a:pPr marL="400050" lvl="1" indent="0">
              <a:buNone/>
            </a:pPr>
            <a:r>
              <a:rPr lang="en-US" altLang="en-US" sz="1800" dirty="0"/>
              <a:t> </a:t>
            </a:r>
          </a:p>
          <a:p>
            <a:pPr marL="400050" lvl="1" indent="0">
              <a:buNone/>
            </a:pPr>
            <a:r>
              <a:rPr lang="en-US" altLang="en-US" sz="1800" i="1" dirty="0"/>
              <a:t>	 score(node) = W × </a:t>
            </a:r>
            <a:r>
              <a:rPr lang="en-US" altLang="en-US" sz="1800" b="1" i="1" dirty="0"/>
              <a:t>g(node)</a:t>
            </a:r>
            <a:r>
              <a:rPr lang="en-US" altLang="en-US" sz="1800" i="1" dirty="0"/>
              <a:t> + (1 – W) × </a:t>
            </a:r>
            <a:r>
              <a:rPr lang="en-US" altLang="en-US" sz="1800" b="1" i="1" dirty="0"/>
              <a:t>h(node)</a:t>
            </a:r>
            <a:r>
              <a:rPr lang="en-US" altLang="en-US" sz="1800" i="1" dirty="0"/>
              <a:t>    </a:t>
            </a:r>
            <a:r>
              <a:rPr lang="en-US" altLang="en-US" sz="1800" dirty="0"/>
              <a:t>where   0 ≤ </a:t>
            </a:r>
            <a:r>
              <a:rPr lang="en-US" altLang="en-US" sz="1800" i="1" dirty="0"/>
              <a:t>W</a:t>
            </a:r>
            <a:r>
              <a:rPr lang="en-US" altLang="en-US" sz="1800" dirty="0"/>
              <a:t> ≤ 1</a:t>
            </a:r>
          </a:p>
          <a:p>
            <a:pPr marL="400050" lvl="1" indent="0">
              <a:buNone/>
            </a:pPr>
            <a:r>
              <a:rPr lang="en-US" altLang="en-US" sz="1800" b="1" dirty="0"/>
              <a:t> </a:t>
            </a:r>
            <a:endParaRPr lang="en-US" altLang="en-US" sz="1800" dirty="0"/>
          </a:p>
          <a:p>
            <a:pPr marL="400050" lvl="1" indent="0">
              <a:buNone/>
            </a:pPr>
            <a:r>
              <a:rPr lang="en-US" altLang="en-US" sz="1800" dirty="0"/>
              <a:t>Which search algorithm do you get with </a:t>
            </a:r>
            <a:r>
              <a:rPr lang="en-US" altLang="en-US" sz="1800" i="1" dirty="0"/>
              <a:t>W</a:t>
            </a:r>
            <a:r>
              <a:rPr lang="en-US" altLang="en-US" sz="1800" dirty="0"/>
              <a:t> set to 0?</a:t>
            </a:r>
          </a:p>
          <a:p>
            <a:pPr marL="400050" lvl="1" indent="0">
              <a:buNone/>
            </a:pPr>
            <a:r>
              <a:rPr lang="en-US" altLang="en-US" sz="1800" dirty="0"/>
              <a:t> </a:t>
            </a:r>
          </a:p>
          <a:p>
            <a:pPr marL="400050" lvl="1" indent="0">
              <a:buNone/>
            </a:pPr>
            <a:r>
              <a:rPr lang="en-US" altLang="en-US" sz="1800" dirty="0"/>
              <a:t>	Greedy best first search	</a:t>
            </a:r>
          </a:p>
          <a:p>
            <a:pPr marL="400050" lvl="1" indent="0">
              <a:buNone/>
            </a:pPr>
            <a:r>
              <a:rPr lang="en-US" altLang="en-US" sz="1800" dirty="0"/>
              <a:t> </a:t>
            </a:r>
          </a:p>
          <a:p>
            <a:pPr marL="400050" lvl="1" indent="0">
              <a:buNone/>
            </a:pPr>
            <a:r>
              <a:rPr lang="en-US" altLang="en-US" sz="1800" dirty="0"/>
              <a:t> </a:t>
            </a:r>
          </a:p>
          <a:p>
            <a:pPr marL="400050" lvl="1" indent="0">
              <a:buNone/>
            </a:pPr>
            <a:r>
              <a:rPr lang="en-US" altLang="en-US" sz="1800" dirty="0"/>
              <a:t>Which search algorithm do you get with </a:t>
            </a:r>
            <a:r>
              <a:rPr lang="en-US" altLang="en-US" sz="1800" i="1" dirty="0"/>
              <a:t>W</a:t>
            </a:r>
            <a:r>
              <a:rPr lang="en-US" altLang="en-US" sz="1800" dirty="0"/>
              <a:t> set to 1?</a:t>
            </a:r>
          </a:p>
          <a:p>
            <a:pPr marL="400050" lvl="1" indent="0">
              <a:buNone/>
            </a:pPr>
            <a:r>
              <a:rPr lang="en-US" altLang="en-US" sz="1800" dirty="0"/>
              <a:t> </a:t>
            </a:r>
          </a:p>
          <a:p>
            <a:pPr marL="400050" lvl="1" indent="0">
              <a:buNone/>
            </a:pPr>
            <a:r>
              <a:rPr lang="en-US" altLang="en-US" sz="1800" dirty="0"/>
              <a:t>Uniform cost search </a:t>
            </a:r>
          </a:p>
        </p:txBody>
      </p:sp>
    </p:spTree>
    <p:extLst>
      <p:ext uri="{BB962C8B-B14F-4D97-AF65-F5344CB8AC3E}">
        <p14:creationId xmlns:p14="http://schemas.microsoft.com/office/powerpoint/2010/main" val="3883774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a:p>
        </p:txBody>
      </p:sp>
      <p:pic>
        <p:nvPicPr>
          <p:cNvPr id="6147"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1589" y="1343026"/>
            <a:ext cx="7539037" cy="5133975"/>
          </a:xfrm>
        </p:spPr>
      </p:pic>
    </p:spTree>
    <p:extLst>
      <p:ext uri="{BB962C8B-B14F-4D97-AF65-F5344CB8AC3E}">
        <p14:creationId xmlns:p14="http://schemas.microsoft.com/office/powerpoint/2010/main" val="550883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726989" y="335461"/>
            <a:ext cx="10515600" cy="4351338"/>
          </a:xfrm>
        </p:spPr>
        <p:txBody>
          <a:bodyPr/>
          <a:lstStyle/>
          <a:p>
            <a:r>
              <a:rPr lang="en-US" altLang="en-US" dirty="0"/>
              <a:t>If we run full constraint propagation, </a:t>
            </a:r>
          </a:p>
          <a:p>
            <a:r>
              <a:rPr lang="en-US" altLang="en-US" dirty="0"/>
              <a:t>what are the resulting domains of the </a:t>
            </a:r>
          </a:p>
          <a:p>
            <a:r>
              <a:rPr lang="en-US" altLang="en-US" dirty="0"/>
              <a:t>variables? </a:t>
            </a:r>
          </a:p>
        </p:txBody>
      </p:sp>
      <p:pic>
        <p:nvPicPr>
          <p:cNvPr id="7172"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00" y="2248359"/>
            <a:ext cx="5888537" cy="4011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030776663"/>
              </p:ext>
            </p:extLst>
          </p:nvPr>
        </p:nvGraphicFramePr>
        <p:xfrm>
          <a:off x="5984789" y="2970214"/>
          <a:ext cx="6096000" cy="3887786"/>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910">
                <a:tc>
                  <a:txBody>
                    <a:bodyPr/>
                    <a:lstStyle/>
                    <a:p>
                      <a:r>
                        <a:rPr lang="en-US" sz="1800" dirty="0"/>
                        <a:t>Arcs</a:t>
                      </a:r>
                    </a:p>
                  </a:txBody>
                  <a:tcPr marT="45729" marB="45729"/>
                </a:tc>
                <a:tc>
                  <a:txBody>
                    <a:bodyPr/>
                    <a:lstStyle/>
                    <a:p>
                      <a:r>
                        <a:rPr lang="en-US" sz="1800" dirty="0"/>
                        <a:t>A</a:t>
                      </a:r>
                    </a:p>
                  </a:txBody>
                  <a:tcPr marT="45729" marB="45729"/>
                </a:tc>
                <a:tc>
                  <a:txBody>
                    <a:bodyPr/>
                    <a:lstStyle/>
                    <a:p>
                      <a:r>
                        <a:rPr lang="en-US" sz="1800" dirty="0"/>
                        <a:t>B</a:t>
                      </a:r>
                    </a:p>
                  </a:txBody>
                  <a:tcPr marT="45729" marB="45729"/>
                </a:tc>
                <a:tc>
                  <a:txBody>
                    <a:bodyPr/>
                    <a:lstStyle/>
                    <a:p>
                      <a:r>
                        <a:rPr lang="en-US" sz="1800" dirty="0"/>
                        <a:t>C</a:t>
                      </a:r>
                    </a:p>
                  </a:txBody>
                  <a:tcPr marT="45729" marB="45729"/>
                </a:tc>
                <a:tc>
                  <a:txBody>
                    <a:bodyPr/>
                    <a:lstStyle/>
                    <a:p>
                      <a:r>
                        <a:rPr lang="en-US" sz="1800" dirty="0"/>
                        <a:t>D</a:t>
                      </a:r>
                    </a:p>
                  </a:txBody>
                  <a:tcPr marT="45729" marB="45729"/>
                </a:tc>
                <a:tc>
                  <a:txBody>
                    <a:bodyPr/>
                    <a:lstStyle/>
                    <a:p>
                      <a:r>
                        <a:rPr lang="en-US" sz="1800" dirty="0"/>
                        <a:t>E</a:t>
                      </a:r>
                    </a:p>
                  </a:txBody>
                  <a:tcPr marT="45729" marB="45729"/>
                </a:tc>
                <a:extLst>
                  <a:ext uri="{0D108BD9-81ED-4DB2-BD59-A6C34878D82A}">
                    <a16:rowId xmlns:a16="http://schemas.microsoft.com/office/drawing/2014/main" val="10000"/>
                  </a:ext>
                </a:extLst>
              </a:tr>
              <a:tr h="370910">
                <a:tc>
                  <a:txBody>
                    <a:bodyPr/>
                    <a:lstStyle/>
                    <a:p>
                      <a:r>
                        <a:rPr lang="en-US" sz="1800" dirty="0"/>
                        <a:t>A-B</a:t>
                      </a:r>
                    </a:p>
                  </a:txBody>
                  <a:tcPr marT="45729" marB="45729"/>
                </a:tc>
                <a:tc>
                  <a:txBody>
                    <a:bodyPr/>
                    <a:lstStyle/>
                    <a:p>
                      <a:r>
                        <a:rPr lang="en-US" sz="1800" dirty="0"/>
                        <a:t>R</a:t>
                      </a:r>
                    </a:p>
                  </a:txBody>
                  <a:tcPr marT="45729" marB="45729"/>
                </a:tc>
                <a:tc>
                  <a:txBody>
                    <a:bodyPr/>
                    <a:lstStyle/>
                    <a:p>
                      <a:r>
                        <a:rPr lang="en-US" sz="1800" dirty="0"/>
                        <a:t>G B</a:t>
                      </a:r>
                    </a:p>
                  </a:txBody>
                  <a:tcPr marT="45729" marB="45729"/>
                </a:tc>
                <a:tc>
                  <a:txBody>
                    <a:bodyPr/>
                    <a:lstStyle/>
                    <a:p>
                      <a:endParaRPr lang="en-US" sz="1800" dirty="0"/>
                    </a:p>
                  </a:txBody>
                  <a:tcPr marT="45729" marB="45729"/>
                </a:tc>
                <a:tc>
                  <a:txBody>
                    <a:bodyPr/>
                    <a:lstStyle/>
                    <a:p>
                      <a:endParaRPr lang="en-US" sz="1800" dirty="0"/>
                    </a:p>
                  </a:txBody>
                  <a:tcPr marT="45729" marB="45729"/>
                </a:tc>
                <a:tc>
                  <a:txBody>
                    <a:bodyPr/>
                    <a:lstStyle/>
                    <a:p>
                      <a:endParaRPr lang="en-US" sz="1800"/>
                    </a:p>
                  </a:txBody>
                  <a:tcPr marT="45729" marB="45729"/>
                </a:tc>
                <a:extLst>
                  <a:ext uri="{0D108BD9-81ED-4DB2-BD59-A6C34878D82A}">
                    <a16:rowId xmlns:a16="http://schemas.microsoft.com/office/drawing/2014/main" val="10001"/>
                  </a:ext>
                </a:extLst>
              </a:tr>
              <a:tr h="549596">
                <a:tc>
                  <a:txBody>
                    <a:bodyPr/>
                    <a:lstStyle/>
                    <a:p>
                      <a:r>
                        <a:rPr lang="en-US" sz="1800" dirty="0"/>
                        <a:t>A-D</a:t>
                      </a:r>
                    </a:p>
                  </a:txBody>
                  <a:tcPr marT="45729" marB="45729"/>
                </a:tc>
                <a:tc>
                  <a:txBody>
                    <a:bodyPr/>
                    <a:lstStyle/>
                    <a:p>
                      <a:r>
                        <a:rPr lang="en-US" sz="1800" dirty="0">
                          <a:solidFill>
                            <a:srgbClr val="FF0000"/>
                          </a:solidFill>
                        </a:rPr>
                        <a:t>R</a:t>
                      </a:r>
                    </a:p>
                  </a:txBody>
                  <a:tcPr marT="45729" marB="45729"/>
                </a:tc>
                <a:tc>
                  <a:txBody>
                    <a:bodyPr/>
                    <a:lstStyle/>
                    <a:p>
                      <a:endParaRPr lang="en-US" sz="1800" dirty="0"/>
                    </a:p>
                  </a:txBody>
                  <a:tcPr marT="45729" marB="45729"/>
                </a:tc>
                <a:tc>
                  <a:txBody>
                    <a:bodyPr/>
                    <a:lstStyle/>
                    <a:p>
                      <a:endParaRPr lang="en-US" sz="1800" dirty="0"/>
                    </a:p>
                  </a:txBody>
                  <a:tcPr marT="45729" marB="45729"/>
                </a:tc>
                <a:tc>
                  <a:txBody>
                    <a:bodyPr/>
                    <a:lstStyle/>
                    <a:p>
                      <a:r>
                        <a:rPr lang="en-US" sz="1800" dirty="0"/>
                        <a:t>G</a:t>
                      </a:r>
                    </a:p>
                  </a:txBody>
                  <a:tcPr marT="45729" marB="45729"/>
                </a:tc>
                <a:tc>
                  <a:txBody>
                    <a:bodyPr/>
                    <a:lstStyle/>
                    <a:p>
                      <a:endParaRPr lang="en-US" sz="1800"/>
                    </a:p>
                  </a:txBody>
                  <a:tcPr marT="45729" marB="45729"/>
                </a:tc>
                <a:extLst>
                  <a:ext uri="{0D108BD9-81ED-4DB2-BD59-A6C34878D82A}">
                    <a16:rowId xmlns:a16="http://schemas.microsoft.com/office/drawing/2014/main" val="10002"/>
                  </a:ext>
                </a:extLst>
              </a:tr>
              <a:tr h="370910">
                <a:tc>
                  <a:txBody>
                    <a:bodyPr/>
                    <a:lstStyle/>
                    <a:p>
                      <a:r>
                        <a:rPr lang="en-US" sz="1800" dirty="0"/>
                        <a:t>B-C</a:t>
                      </a:r>
                    </a:p>
                  </a:txBody>
                  <a:tcPr marT="45729" marB="45729"/>
                </a:tc>
                <a:tc>
                  <a:txBody>
                    <a:bodyPr/>
                    <a:lstStyle/>
                    <a:p>
                      <a:endParaRPr lang="en-US" sz="1800" dirty="0"/>
                    </a:p>
                  </a:txBody>
                  <a:tcPr marT="45729" marB="45729"/>
                </a:tc>
                <a:tc>
                  <a:txBody>
                    <a:bodyPr/>
                    <a:lstStyle/>
                    <a:p>
                      <a:r>
                        <a:rPr lang="en-US" sz="1800" dirty="0"/>
                        <a:t>G B </a:t>
                      </a:r>
                    </a:p>
                  </a:txBody>
                  <a:tcPr marT="45729" marB="45729"/>
                </a:tc>
                <a:tc>
                  <a:txBody>
                    <a:bodyPr/>
                    <a:lstStyle/>
                    <a:p>
                      <a:r>
                        <a:rPr lang="en-US" sz="1800" dirty="0"/>
                        <a:t>R G B</a:t>
                      </a:r>
                    </a:p>
                  </a:txBody>
                  <a:tcPr marT="45729" marB="45729"/>
                </a:tc>
                <a:tc>
                  <a:txBody>
                    <a:bodyPr/>
                    <a:lstStyle/>
                    <a:p>
                      <a:endParaRPr lang="en-US" sz="1800" dirty="0"/>
                    </a:p>
                  </a:txBody>
                  <a:tcPr marT="45729" marB="45729"/>
                </a:tc>
                <a:tc>
                  <a:txBody>
                    <a:bodyPr/>
                    <a:lstStyle/>
                    <a:p>
                      <a:endParaRPr lang="en-US" sz="1800"/>
                    </a:p>
                  </a:txBody>
                  <a:tcPr marT="45729" marB="45729"/>
                </a:tc>
                <a:extLst>
                  <a:ext uri="{0D108BD9-81ED-4DB2-BD59-A6C34878D82A}">
                    <a16:rowId xmlns:a16="http://schemas.microsoft.com/office/drawing/2014/main" val="10003"/>
                  </a:ext>
                </a:extLst>
              </a:tr>
              <a:tr h="370910">
                <a:tc>
                  <a:txBody>
                    <a:bodyPr/>
                    <a:lstStyle/>
                    <a:p>
                      <a:r>
                        <a:rPr lang="en-US" sz="1800" dirty="0"/>
                        <a:t>B-D</a:t>
                      </a:r>
                    </a:p>
                  </a:txBody>
                  <a:tcPr marT="45729" marB="45729"/>
                </a:tc>
                <a:tc>
                  <a:txBody>
                    <a:bodyPr/>
                    <a:lstStyle/>
                    <a:p>
                      <a:endParaRPr lang="en-US" sz="1800" dirty="0"/>
                    </a:p>
                  </a:txBody>
                  <a:tcPr marT="45729" marB="45729"/>
                </a:tc>
                <a:tc>
                  <a:txBody>
                    <a:bodyPr/>
                    <a:lstStyle/>
                    <a:p>
                      <a:r>
                        <a:rPr lang="en-US" sz="1800" dirty="0">
                          <a:solidFill>
                            <a:srgbClr val="FF0000"/>
                          </a:solidFill>
                        </a:rPr>
                        <a:t>B</a:t>
                      </a:r>
                    </a:p>
                  </a:txBody>
                  <a:tcPr marT="45729" marB="45729"/>
                </a:tc>
                <a:tc>
                  <a:txBody>
                    <a:bodyPr/>
                    <a:lstStyle/>
                    <a:p>
                      <a:endParaRPr lang="en-US" sz="1800" dirty="0"/>
                    </a:p>
                  </a:txBody>
                  <a:tcPr marT="45729" marB="45729"/>
                </a:tc>
                <a:tc>
                  <a:txBody>
                    <a:bodyPr/>
                    <a:lstStyle/>
                    <a:p>
                      <a:r>
                        <a:rPr lang="en-US" sz="1800" dirty="0"/>
                        <a:t>G</a:t>
                      </a:r>
                    </a:p>
                  </a:txBody>
                  <a:tcPr marT="45729" marB="45729"/>
                </a:tc>
                <a:tc>
                  <a:txBody>
                    <a:bodyPr/>
                    <a:lstStyle/>
                    <a:p>
                      <a:endParaRPr lang="en-US" sz="1800" dirty="0"/>
                    </a:p>
                  </a:txBody>
                  <a:tcPr marT="45729" marB="45729"/>
                </a:tc>
                <a:extLst>
                  <a:ext uri="{0D108BD9-81ED-4DB2-BD59-A6C34878D82A}">
                    <a16:rowId xmlns:a16="http://schemas.microsoft.com/office/drawing/2014/main" val="10004"/>
                  </a:ext>
                </a:extLst>
              </a:tr>
              <a:tr h="370910">
                <a:tc>
                  <a:txBody>
                    <a:bodyPr/>
                    <a:lstStyle/>
                    <a:p>
                      <a:r>
                        <a:rPr lang="en-US" sz="1800" dirty="0"/>
                        <a:t>C</a:t>
                      </a:r>
                      <a:r>
                        <a:rPr lang="en-US" sz="1800" baseline="0" dirty="0"/>
                        <a:t>-D</a:t>
                      </a:r>
                      <a:endParaRPr lang="en-US" sz="1800" dirty="0"/>
                    </a:p>
                  </a:txBody>
                  <a:tcPr marT="45729" marB="45729"/>
                </a:tc>
                <a:tc>
                  <a:txBody>
                    <a:bodyPr/>
                    <a:lstStyle/>
                    <a:p>
                      <a:endParaRPr lang="en-US" sz="1800" dirty="0"/>
                    </a:p>
                  </a:txBody>
                  <a:tcPr marT="45729" marB="45729"/>
                </a:tc>
                <a:tc>
                  <a:txBody>
                    <a:bodyPr/>
                    <a:lstStyle/>
                    <a:p>
                      <a:endParaRPr lang="en-US" sz="1800" dirty="0"/>
                    </a:p>
                  </a:txBody>
                  <a:tcPr marT="45729" marB="45729"/>
                </a:tc>
                <a:tc>
                  <a:txBody>
                    <a:bodyPr/>
                    <a:lstStyle/>
                    <a:p>
                      <a:r>
                        <a:rPr lang="en-US" sz="1800" dirty="0"/>
                        <a:t>R B</a:t>
                      </a:r>
                    </a:p>
                  </a:txBody>
                  <a:tcPr marT="45729" marB="45729"/>
                </a:tc>
                <a:tc>
                  <a:txBody>
                    <a:bodyPr/>
                    <a:lstStyle/>
                    <a:p>
                      <a:r>
                        <a:rPr lang="en-US" sz="1800" dirty="0">
                          <a:solidFill>
                            <a:srgbClr val="FF0000"/>
                          </a:solidFill>
                        </a:rPr>
                        <a:t>G</a:t>
                      </a:r>
                    </a:p>
                  </a:txBody>
                  <a:tcPr marT="45729" marB="45729"/>
                </a:tc>
                <a:tc>
                  <a:txBody>
                    <a:bodyPr/>
                    <a:lstStyle/>
                    <a:p>
                      <a:endParaRPr lang="en-US" sz="1800" dirty="0"/>
                    </a:p>
                  </a:txBody>
                  <a:tcPr marT="45729" marB="45729"/>
                </a:tc>
                <a:extLst>
                  <a:ext uri="{0D108BD9-81ED-4DB2-BD59-A6C34878D82A}">
                    <a16:rowId xmlns:a16="http://schemas.microsoft.com/office/drawing/2014/main" val="10005"/>
                  </a:ext>
                </a:extLst>
              </a:tr>
              <a:tr h="370910">
                <a:tc>
                  <a:txBody>
                    <a:bodyPr/>
                    <a:lstStyle/>
                    <a:p>
                      <a:r>
                        <a:rPr lang="en-US" sz="1800" dirty="0"/>
                        <a:t>C-E</a:t>
                      </a:r>
                    </a:p>
                  </a:txBody>
                  <a:tcPr marT="45729" marB="45729"/>
                </a:tc>
                <a:tc>
                  <a:txBody>
                    <a:bodyPr/>
                    <a:lstStyle/>
                    <a:p>
                      <a:endParaRPr lang="en-US" sz="1800" dirty="0"/>
                    </a:p>
                  </a:txBody>
                  <a:tcPr marT="45729" marB="45729"/>
                </a:tc>
                <a:tc>
                  <a:txBody>
                    <a:bodyPr/>
                    <a:lstStyle/>
                    <a:p>
                      <a:endParaRPr lang="en-US" sz="1800" dirty="0"/>
                    </a:p>
                  </a:txBody>
                  <a:tcPr marT="45729" marB="45729"/>
                </a:tc>
                <a:tc>
                  <a:txBody>
                    <a:bodyPr/>
                    <a:lstStyle/>
                    <a:p>
                      <a:r>
                        <a:rPr lang="en-US" sz="1800" dirty="0"/>
                        <a:t>R</a:t>
                      </a:r>
                      <a:r>
                        <a:rPr lang="en-US" sz="1800" baseline="0" dirty="0"/>
                        <a:t> B</a:t>
                      </a:r>
                      <a:endParaRPr lang="en-US" sz="1800" dirty="0"/>
                    </a:p>
                  </a:txBody>
                  <a:tcPr marT="45729" marB="45729"/>
                </a:tc>
                <a:tc>
                  <a:txBody>
                    <a:bodyPr/>
                    <a:lstStyle/>
                    <a:p>
                      <a:endParaRPr lang="en-US" sz="1800" dirty="0"/>
                    </a:p>
                  </a:txBody>
                  <a:tcPr marT="45729" marB="45729"/>
                </a:tc>
                <a:tc>
                  <a:txBody>
                    <a:bodyPr/>
                    <a:lstStyle/>
                    <a:p>
                      <a:r>
                        <a:rPr lang="en-US" sz="1800" dirty="0"/>
                        <a:t>R G</a:t>
                      </a:r>
                      <a:r>
                        <a:rPr lang="en-US" sz="1800" baseline="0" dirty="0"/>
                        <a:t> B </a:t>
                      </a:r>
                      <a:endParaRPr lang="en-US" sz="1800" dirty="0"/>
                    </a:p>
                  </a:txBody>
                  <a:tcPr marT="45729" marB="45729"/>
                </a:tc>
                <a:extLst>
                  <a:ext uri="{0D108BD9-81ED-4DB2-BD59-A6C34878D82A}">
                    <a16:rowId xmlns:a16="http://schemas.microsoft.com/office/drawing/2014/main" val="10006"/>
                  </a:ext>
                </a:extLst>
              </a:tr>
              <a:tr h="370910">
                <a:tc>
                  <a:txBody>
                    <a:bodyPr/>
                    <a:lstStyle/>
                    <a:p>
                      <a:r>
                        <a:rPr lang="en-US" sz="1800" dirty="0"/>
                        <a:t>D-E</a:t>
                      </a:r>
                    </a:p>
                  </a:txBody>
                  <a:tcPr marT="45729" marB="45729"/>
                </a:tc>
                <a:tc>
                  <a:txBody>
                    <a:bodyPr/>
                    <a:lstStyle/>
                    <a:p>
                      <a:endParaRPr lang="en-US" sz="1800" dirty="0"/>
                    </a:p>
                  </a:txBody>
                  <a:tcPr marT="45729" marB="45729"/>
                </a:tc>
                <a:tc>
                  <a:txBody>
                    <a:bodyPr/>
                    <a:lstStyle/>
                    <a:p>
                      <a:endParaRPr lang="en-US" sz="1800" dirty="0"/>
                    </a:p>
                  </a:txBody>
                  <a:tcPr marT="45729" marB="45729"/>
                </a:tc>
                <a:tc>
                  <a:txBody>
                    <a:bodyPr/>
                    <a:lstStyle/>
                    <a:p>
                      <a:endParaRPr lang="en-US" sz="1800" dirty="0"/>
                    </a:p>
                  </a:txBody>
                  <a:tcPr marT="45729" marB="45729"/>
                </a:tc>
                <a:tc>
                  <a:txBody>
                    <a:bodyPr/>
                    <a:lstStyle/>
                    <a:p>
                      <a:r>
                        <a:rPr lang="en-US" sz="1800" dirty="0"/>
                        <a:t>G</a:t>
                      </a:r>
                    </a:p>
                  </a:txBody>
                  <a:tcPr marT="45729" marB="45729"/>
                </a:tc>
                <a:tc>
                  <a:txBody>
                    <a:bodyPr/>
                    <a:lstStyle/>
                    <a:p>
                      <a:r>
                        <a:rPr lang="en-US" sz="1800" dirty="0"/>
                        <a:t>R B </a:t>
                      </a:r>
                    </a:p>
                  </a:txBody>
                  <a:tcPr marT="45729" marB="45729"/>
                </a:tc>
                <a:extLst>
                  <a:ext uri="{0D108BD9-81ED-4DB2-BD59-A6C34878D82A}">
                    <a16:rowId xmlns:a16="http://schemas.microsoft.com/office/drawing/2014/main" val="10007"/>
                  </a:ext>
                </a:extLst>
              </a:tr>
              <a:tr h="370910">
                <a:tc>
                  <a:txBody>
                    <a:bodyPr/>
                    <a:lstStyle/>
                    <a:p>
                      <a:r>
                        <a:rPr lang="en-US" sz="1800" dirty="0"/>
                        <a:t>B-C</a:t>
                      </a:r>
                    </a:p>
                  </a:txBody>
                  <a:tcPr marT="45729" marB="45729"/>
                </a:tc>
                <a:tc>
                  <a:txBody>
                    <a:bodyPr/>
                    <a:lstStyle/>
                    <a:p>
                      <a:endParaRPr lang="en-US" sz="1800" dirty="0"/>
                    </a:p>
                  </a:txBody>
                  <a:tcPr marT="45729" marB="45729"/>
                </a:tc>
                <a:tc>
                  <a:txBody>
                    <a:bodyPr/>
                    <a:lstStyle/>
                    <a:p>
                      <a:r>
                        <a:rPr lang="en-US" sz="1800" dirty="0"/>
                        <a:t>B</a:t>
                      </a:r>
                    </a:p>
                  </a:txBody>
                  <a:tcPr marT="45729" marB="45729"/>
                </a:tc>
                <a:tc>
                  <a:txBody>
                    <a:bodyPr/>
                    <a:lstStyle/>
                    <a:p>
                      <a:r>
                        <a:rPr lang="en-US" sz="1800" dirty="0"/>
                        <a:t>R</a:t>
                      </a:r>
                    </a:p>
                  </a:txBody>
                  <a:tcPr marT="45729" marB="45729"/>
                </a:tc>
                <a:tc>
                  <a:txBody>
                    <a:bodyPr/>
                    <a:lstStyle/>
                    <a:p>
                      <a:endParaRPr lang="en-US" sz="1800" dirty="0"/>
                    </a:p>
                  </a:txBody>
                  <a:tcPr marT="45729" marB="45729"/>
                </a:tc>
                <a:tc>
                  <a:txBody>
                    <a:bodyPr/>
                    <a:lstStyle/>
                    <a:p>
                      <a:endParaRPr lang="en-US" sz="1800" dirty="0"/>
                    </a:p>
                  </a:txBody>
                  <a:tcPr marT="45729" marB="45729"/>
                </a:tc>
                <a:extLst>
                  <a:ext uri="{0D108BD9-81ED-4DB2-BD59-A6C34878D82A}">
                    <a16:rowId xmlns:a16="http://schemas.microsoft.com/office/drawing/2014/main" val="10008"/>
                  </a:ext>
                </a:extLst>
              </a:tr>
              <a:tr h="370910">
                <a:tc>
                  <a:txBody>
                    <a:bodyPr/>
                    <a:lstStyle/>
                    <a:p>
                      <a:r>
                        <a:rPr lang="en-US" sz="1800" dirty="0"/>
                        <a:t>C-E</a:t>
                      </a:r>
                    </a:p>
                  </a:txBody>
                  <a:tcPr marT="45729" marB="45729"/>
                </a:tc>
                <a:tc>
                  <a:txBody>
                    <a:bodyPr/>
                    <a:lstStyle/>
                    <a:p>
                      <a:endParaRPr lang="en-US" sz="1800" dirty="0"/>
                    </a:p>
                  </a:txBody>
                  <a:tcPr marT="45729" marB="45729"/>
                </a:tc>
                <a:tc>
                  <a:txBody>
                    <a:bodyPr/>
                    <a:lstStyle/>
                    <a:p>
                      <a:endParaRPr lang="en-US" sz="1800" dirty="0"/>
                    </a:p>
                  </a:txBody>
                  <a:tcPr marT="45729" marB="45729"/>
                </a:tc>
                <a:tc>
                  <a:txBody>
                    <a:bodyPr/>
                    <a:lstStyle/>
                    <a:p>
                      <a:r>
                        <a:rPr lang="en-US" sz="1800" dirty="0">
                          <a:solidFill>
                            <a:srgbClr val="FF0000"/>
                          </a:solidFill>
                        </a:rPr>
                        <a:t>R</a:t>
                      </a:r>
                    </a:p>
                  </a:txBody>
                  <a:tcPr marT="45729" marB="45729"/>
                </a:tc>
                <a:tc>
                  <a:txBody>
                    <a:bodyPr/>
                    <a:lstStyle/>
                    <a:p>
                      <a:endParaRPr lang="en-US" sz="1800" dirty="0"/>
                    </a:p>
                  </a:txBody>
                  <a:tcPr marT="45729" marB="45729"/>
                </a:tc>
                <a:tc>
                  <a:txBody>
                    <a:bodyPr/>
                    <a:lstStyle/>
                    <a:p>
                      <a:r>
                        <a:rPr lang="en-US" sz="1800" dirty="0">
                          <a:solidFill>
                            <a:srgbClr val="FF0000"/>
                          </a:solidFill>
                        </a:rPr>
                        <a:t>B</a:t>
                      </a:r>
                    </a:p>
                  </a:txBody>
                  <a:tcPr marT="45729" marB="45729"/>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93101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a:p>
        </p:txBody>
      </p:sp>
      <p:sp>
        <p:nvSpPr>
          <p:cNvPr id="8195" name="Content Placeholder 2"/>
          <p:cNvSpPr>
            <a:spLocks noGrp="1"/>
          </p:cNvSpPr>
          <p:nvPr>
            <p:ph idx="1"/>
          </p:nvPr>
        </p:nvSpPr>
        <p:spPr/>
        <p:txBody>
          <a:bodyPr/>
          <a:lstStyle/>
          <a:p>
            <a:endParaRPr lang="en-US" altLang="en-US"/>
          </a:p>
        </p:txBody>
      </p:sp>
      <p:pic>
        <p:nvPicPr>
          <p:cNvPr id="819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8616950" cy="586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bwMode="auto">
          <a:xfrm flipH="1">
            <a:off x="2743200" y="3810000"/>
            <a:ext cx="228600" cy="457200"/>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flipH="1">
            <a:off x="5378450" y="5545138"/>
            <a:ext cx="228600" cy="4572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flipH="1">
            <a:off x="7467600" y="3810000"/>
            <a:ext cx="228600" cy="457200"/>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flipH="1">
            <a:off x="6934200" y="1350963"/>
            <a:ext cx="228600" cy="4572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flipH="1">
            <a:off x="3013075" y="3810000"/>
            <a:ext cx="228600" cy="45720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flipH="1">
            <a:off x="5683250" y="5545138"/>
            <a:ext cx="228600" cy="457200"/>
          </a:xfrm>
          <a:prstGeom prst="line">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flipH="1">
            <a:off x="6705600" y="1292225"/>
            <a:ext cx="228600" cy="457200"/>
          </a:xfrm>
          <a:prstGeom prst="line">
            <a:avLst/>
          </a:prstGeom>
          <a:ln>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553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a:p>
        </p:txBody>
      </p:sp>
      <p:sp>
        <p:nvSpPr>
          <p:cNvPr id="9219" name="Content Placeholder 2"/>
          <p:cNvSpPr>
            <a:spLocks noGrp="1"/>
          </p:cNvSpPr>
          <p:nvPr>
            <p:ph idx="1"/>
          </p:nvPr>
        </p:nvSpPr>
        <p:spPr/>
        <p:txBody>
          <a:bodyPr/>
          <a:lstStyle/>
          <a:p>
            <a:r>
              <a:rPr lang="en-US" altLang="en-US"/>
              <a:t>Apply backtracking to the above figure. Examine variables in alphabetical order (A, B, C, D, E) and values in reverse alphabetical order (R, G, B). For every node in your tree, draw only its valid descendents. Write down the values assigned to each variable satisfying the conditions</a:t>
            </a:r>
          </a:p>
        </p:txBody>
      </p:sp>
    </p:spTree>
    <p:extLst>
      <p:ext uri="{BB962C8B-B14F-4D97-AF65-F5344CB8AC3E}">
        <p14:creationId xmlns:p14="http://schemas.microsoft.com/office/powerpoint/2010/main" val="896861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sp>
        <p:nvSpPr>
          <p:cNvPr id="10243" name="Content Placeholder 2"/>
          <p:cNvSpPr>
            <a:spLocks noGrp="1"/>
          </p:cNvSpPr>
          <p:nvPr>
            <p:ph idx="1"/>
          </p:nvPr>
        </p:nvSpPr>
        <p:spPr/>
        <p:txBody>
          <a:bodyPr/>
          <a:lstStyle/>
          <a:p>
            <a:endParaRPr lang="en-US" altLang="en-US"/>
          </a:p>
        </p:txBody>
      </p:sp>
      <p:pic>
        <p:nvPicPr>
          <p:cNvPr id="102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62" y="214612"/>
            <a:ext cx="6961433" cy="653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15638" y="0"/>
            <a:ext cx="4976362" cy="3390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5958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971" y="266217"/>
            <a:ext cx="3418636" cy="2531761"/>
          </a:xfrm>
          <a:prstGeom prst="rect">
            <a:avLst/>
          </a:prstGeom>
        </p:spPr>
      </p:pic>
      <p:sp>
        <p:nvSpPr>
          <p:cNvPr id="4" name="TextBox 3"/>
          <p:cNvSpPr txBox="1"/>
          <p:nvPr/>
        </p:nvSpPr>
        <p:spPr>
          <a:xfrm>
            <a:off x="9641711" y="3429000"/>
            <a:ext cx="1322798" cy="1477328"/>
          </a:xfrm>
          <a:prstGeom prst="rect">
            <a:avLst/>
          </a:prstGeom>
          <a:noFill/>
        </p:spPr>
        <p:txBody>
          <a:bodyPr wrap="none" rtlCol="0">
            <a:spAutoFit/>
          </a:bodyPr>
          <a:lstStyle/>
          <a:p>
            <a:r>
              <a:rPr lang="en-US" dirty="0"/>
              <a:t>A : {1,2}, </a:t>
            </a:r>
          </a:p>
          <a:p>
            <a:r>
              <a:rPr lang="en-US" dirty="0"/>
              <a:t>B: {1,2,3},</a:t>
            </a:r>
          </a:p>
          <a:p>
            <a:r>
              <a:rPr lang="en-US" dirty="0"/>
              <a:t>C: {1,2,3}, </a:t>
            </a:r>
          </a:p>
          <a:p>
            <a:r>
              <a:rPr lang="en-US" dirty="0"/>
              <a:t>D: {1, 2 , 3}, </a:t>
            </a:r>
          </a:p>
          <a:p>
            <a:r>
              <a:rPr lang="en-US" dirty="0"/>
              <a:t>E :{1}</a:t>
            </a:r>
          </a:p>
        </p:txBody>
      </p:sp>
    </p:spTree>
    <p:extLst>
      <p:ext uri="{BB962C8B-B14F-4D97-AF65-F5344CB8AC3E}">
        <p14:creationId xmlns:p14="http://schemas.microsoft.com/office/powerpoint/2010/main" val="123124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1486469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885" y="0"/>
            <a:ext cx="3418636" cy="2531761"/>
          </a:xfrm>
          <a:prstGeom prst="rect">
            <a:avLst/>
          </a:prstGeom>
        </p:spPr>
      </p:pic>
      <p:sp>
        <p:nvSpPr>
          <p:cNvPr id="3" name="TextBox 2"/>
          <p:cNvSpPr txBox="1"/>
          <p:nvPr/>
        </p:nvSpPr>
        <p:spPr>
          <a:xfrm>
            <a:off x="116085" y="2188418"/>
            <a:ext cx="445956" cy="369332"/>
          </a:xfrm>
          <a:prstGeom prst="rect">
            <a:avLst/>
          </a:prstGeom>
          <a:noFill/>
        </p:spPr>
        <p:txBody>
          <a:bodyPr wrap="none" rtlCol="0">
            <a:spAutoFit/>
          </a:bodyPr>
          <a:lstStyle/>
          <a:p>
            <a:r>
              <a:rPr lang="en-US" dirty="0"/>
              <a:t>{1}</a:t>
            </a:r>
          </a:p>
        </p:txBody>
      </p:sp>
      <p:sp>
        <p:nvSpPr>
          <p:cNvPr id="4" name="Rectangle 3"/>
          <p:cNvSpPr/>
          <p:nvPr/>
        </p:nvSpPr>
        <p:spPr>
          <a:xfrm>
            <a:off x="1726130" y="0"/>
            <a:ext cx="731290" cy="369332"/>
          </a:xfrm>
          <a:prstGeom prst="rect">
            <a:avLst/>
          </a:prstGeom>
        </p:spPr>
        <p:txBody>
          <a:bodyPr wrap="none">
            <a:spAutoFit/>
          </a:bodyPr>
          <a:lstStyle/>
          <a:p>
            <a:r>
              <a:rPr lang="en-US" dirty="0"/>
              <a:t>{1,2}, </a:t>
            </a:r>
          </a:p>
        </p:txBody>
      </p:sp>
      <p:sp>
        <p:nvSpPr>
          <p:cNvPr id="5" name="Rectangle 4"/>
          <p:cNvSpPr/>
          <p:nvPr/>
        </p:nvSpPr>
        <p:spPr>
          <a:xfrm>
            <a:off x="2882215" y="1081214"/>
            <a:ext cx="853119" cy="369332"/>
          </a:xfrm>
          <a:prstGeom prst="rect">
            <a:avLst/>
          </a:prstGeom>
        </p:spPr>
        <p:txBody>
          <a:bodyPr wrap="none">
            <a:spAutoFit/>
          </a:bodyPr>
          <a:lstStyle/>
          <a:p>
            <a:r>
              <a:rPr lang="en-US" dirty="0"/>
              <a:t>{1,2,3},</a:t>
            </a:r>
          </a:p>
        </p:txBody>
      </p:sp>
      <p:sp>
        <p:nvSpPr>
          <p:cNvPr id="6" name="Rectangle 5"/>
          <p:cNvSpPr/>
          <p:nvPr/>
        </p:nvSpPr>
        <p:spPr>
          <a:xfrm>
            <a:off x="-132" y="1001876"/>
            <a:ext cx="906017" cy="369332"/>
          </a:xfrm>
          <a:prstGeom prst="rect">
            <a:avLst/>
          </a:prstGeom>
        </p:spPr>
        <p:txBody>
          <a:bodyPr wrap="none">
            <a:spAutoFit/>
          </a:bodyPr>
          <a:lstStyle/>
          <a:p>
            <a:r>
              <a:rPr lang="en-US" dirty="0"/>
              <a:t>{1,2,3}, </a:t>
            </a:r>
          </a:p>
        </p:txBody>
      </p:sp>
      <p:sp>
        <p:nvSpPr>
          <p:cNvPr id="7" name="Rectangle 6"/>
          <p:cNvSpPr/>
          <p:nvPr/>
        </p:nvSpPr>
        <p:spPr>
          <a:xfrm>
            <a:off x="3001723" y="2162428"/>
            <a:ext cx="1064715" cy="369332"/>
          </a:xfrm>
          <a:prstGeom prst="rect">
            <a:avLst/>
          </a:prstGeom>
        </p:spPr>
        <p:txBody>
          <a:bodyPr wrap="none">
            <a:spAutoFit/>
          </a:bodyPr>
          <a:lstStyle/>
          <a:p>
            <a:r>
              <a:rPr lang="en-US" dirty="0"/>
              <a:t>{1, 2 , 3}, </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893" y="3374960"/>
            <a:ext cx="3418636" cy="2531761"/>
          </a:xfrm>
          <a:prstGeom prst="rect">
            <a:avLst/>
          </a:prstGeom>
        </p:spPr>
      </p:pic>
      <p:sp>
        <p:nvSpPr>
          <p:cNvPr id="14" name="TextBox 13"/>
          <p:cNvSpPr txBox="1"/>
          <p:nvPr/>
        </p:nvSpPr>
        <p:spPr>
          <a:xfrm>
            <a:off x="273093" y="5563378"/>
            <a:ext cx="445956" cy="369332"/>
          </a:xfrm>
          <a:prstGeom prst="rect">
            <a:avLst/>
          </a:prstGeom>
          <a:noFill/>
        </p:spPr>
        <p:txBody>
          <a:bodyPr wrap="none" rtlCol="0">
            <a:spAutoFit/>
          </a:bodyPr>
          <a:lstStyle/>
          <a:p>
            <a:r>
              <a:rPr lang="en-US" dirty="0"/>
              <a:t>{1}</a:t>
            </a:r>
          </a:p>
        </p:txBody>
      </p:sp>
      <p:sp>
        <p:nvSpPr>
          <p:cNvPr id="15" name="Rectangle 14"/>
          <p:cNvSpPr/>
          <p:nvPr/>
        </p:nvSpPr>
        <p:spPr>
          <a:xfrm>
            <a:off x="1883138" y="3374960"/>
            <a:ext cx="731290" cy="369332"/>
          </a:xfrm>
          <a:prstGeom prst="rect">
            <a:avLst/>
          </a:prstGeom>
        </p:spPr>
        <p:txBody>
          <a:bodyPr wrap="none">
            <a:spAutoFit/>
          </a:bodyPr>
          <a:lstStyle/>
          <a:p>
            <a:r>
              <a:rPr lang="en-US" dirty="0"/>
              <a:t>{1,2}, </a:t>
            </a:r>
          </a:p>
        </p:txBody>
      </p:sp>
      <p:sp>
        <p:nvSpPr>
          <p:cNvPr id="16" name="Rectangle 15"/>
          <p:cNvSpPr/>
          <p:nvPr/>
        </p:nvSpPr>
        <p:spPr>
          <a:xfrm>
            <a:off x="3039223" y="4456174"/>
            <a:ext cx="853119" cy="369332"/>
          </a:xfrm>
          <a:prstGeom prst="rect">
            <a:avLst/>
          </a:prstGeom>
        </p:spPr>
        <p:txBody>
          <a:bodyPr wrap="none">
            <a:spAutoFit/>
          </a:bodyPr>
          <a:lstStyle/>
          <a:p>
            <a:r>
              <a:rPr lang="en-US" dirty="0"/>
              <a:t>{1,2,3},</a:t>
            </a:r>
          </a:p>
        </p:txBody>
      </p:sp>
      <p:sp>
        <p:nvSpPr>
          <p:cNvPr id="17" name="Rectangle 16"/>
          <p:cNvSpPr/>
          <p:nvPr/>
        </p:nvSpPr>
        <p:spPr>
          <a:xfrm>
            <a:off x="156876" y="4376836"/>
            <a:ext cx="906017" cy="369332"/>
          </a:xfrm>
          <a:prstGeom prst="rect">
            <a:avLst/>
          </a:prstGeom>
        </p:spPr>
        <p:txBody>
          <a:bodyPr wrap="none">
            <a:spAutoFit/>
          </a:bodyPr>
          <a:lstStyle/>
          <a:p>
            <a:r>
              <a:rPr lang="en-US" dirty="0"/>
              <a:t>{1,2,3}, </a:t>
            </a:r>
          </a:p>
        </p:txBody>
      </p:sp>
      <p:sp>
        <p:nvSpPr>
          <p:cNvPr id="18" name="Rectangle 17"/>
          <p:cNvSpPr/>
          <p:nvPr/>
        </p:nvSpPr>
        <p:spPr>
          <a:xfrm>
            <a:off x="3158731" y="5537388"/>
            <a:ext cx="1064715" cy="369332"/>
          </a:xfrm>
          <a:prstGeom prst="rect">
            <a:avLst/>
          </a:prstGeom>
        </p:spPr>
        <p:txBody>
          <a:bodyPr wrap="none">
            <a:spAutoFit/>
          </a:bodyPr>
          <a:lstStyle/>
          <a:p>
            <a:r>
              <a:rPr lang="en-US" dirty="0"/>
              <a:t>{1, 2 , 3}, </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3364" y="25989"/>
            <a:ext cx="3418636" cy="2531761"/>
          </a:xfrm>
          <a:prstGeom prst="rect">
            <a:avLst/>
          </a:prstGeom>
        </p:spPr>
      </p:pic>
      <p:sp>
        <p:nvSpPr>
          <p:cNvPr id="20" name="TextBox 19"/>
          <p:cNvSpPr txBox="1"/>
          <p:nvPr/>
        </p:nvSpPr>
        <p:spPr>
          <a:xfrm>
            <a:off x="7983564" y="2214407"/>
            <a:ext cx="445956" cy="369332"/>
          </a:xfrm>
          <a:prstGeom prst="rect">
            <a:avLst/>
          </a:prstGeom>
          <a:noFill/>
        </p:spPr>
        <p:txBody>
          <a:bodyPr wrap="none" rtlCol="0">
            <a:spAutoFit/>
          </a:bodyPr>
          <a:lstStyle/>
          <a:p>
            <a:r>
              <a:rPr lang="en-US" dirty="0"/>
              <a:t>{1}</a:t>
            </a:r>
          </a:p>
        </p:txBody>
      </p:sp>
      <p:sp>
        <p:nvSpPr>
          <p:cNvPr id="21" name="Rectangle 20"/>
          <p:cNvSpPr/>
          <p:nvPr/>
        </p:nvSpPr>
        <p:spPr>
          <a:xfrm>
            <a:off x="9593609" y="25989"/>
            <a:ext cx="731290" cy="369332"/>
          </a:xfrm>
          <a:prstGeom prst="rect">
            <a:avLst/>
          </a:prstGeom>
        </p:spPr>
        <p:txBody>
          <a:bodyPr wrap="none">
            <a:spAutoFit/>
          </a:bodyPr>
          <a:lstStyle/>
          <a:p>
            <a:r>
              <a:rPr lang="en-US" dirty="0"/>
              <a:t>{1,2}, </a:t>
            </a:r>
          </a:p>
        </p:txBody>
      </p:sp>
      <p:sp>
        <p:nvSpPr>
          <p:cNvPr id="22" name="Rectangle 21"/>
          <p:cNvSpPr/>
          <p:nvPr/>
        </p:nvSpPr>
        <p:spPr>
          <a:xfrm>
            <a:off x="10749694" y="1107203"/>
            <a:ext cx="853119" cy="369332"/>
          </a:xfrm>
          <a:prstGeom prst="rect">
            <a:avLst/>
          </a:prstGeom>
        </p:spPr>
        <p:txBody>
          <a:bodyPr wrap="none">
            <a:spAutoFit/>
          </a:bodyPr>
          <a:lstStyle/>
          <a:p>
            <a:r>
              <a:rPr lang="en-US" dirty="0"/>
              <a:t>{1,2,3},</a:t>
            </a:r>
          </a:p>
        </p:txBody>
      </p:sp>
      <p:sp>
        <p:nvSpPr>
          <p:cNvPr id="23" name="Rectangle 22"/>
          <p:cNvSpPr/>
          <p:nvPr/>
        </p:nvSpPr>
        <p:spPr>
          <a:xfrm>
            <a:off x="7867347" y="1027865"/>
            <a:ext cx="906017" cy="369332"/>
          </a:xfrm>
          <a:prstGeom prst="rect">
            <a:avLst/>
          </a:prstGeom>
        </p:spPr>
        <p:txBody>
          <a:bodyPr wrap="none">
            <a:spAutoFit/>
          </a:bodyPr>
          <a:lstStyle/>
          <a:p>
            <a:r>
              <a:rPr lang="en-US" dirty="0"/>
              <a:t>{1,2,3}, </a:t>
            </a:r>
          </a:p>
        </p:txBody>
      </p:sp>
      <p:sp>
        <p:nvSpPr>
          <p:cNvPr id="24" name="Rectangle 23"/>
          <p:cNvSpPr/>
          <p:nvPr/>
        </p:nvSpPr>
        <p:spPr>
          <a:xfrm>
            <a:off x="10869202" y="2188417"/>
            <a:ext cx="1064715" cy="369332"/>
          </a:xfrm>
          <a:prstGeom prst="rect">
            <a:avLst/>
          </a:prstGeom>
        </p:spPr>
        <p:txBody>
          <a:bodyPr wrap="none">
            <a:spAutoFit/>
          </a:bodyPr>
          <a:lstStyle/>
          <a:p>
            <a:r>
              <a:rPr lang="en-US" dirty="0"/>
              <a:t>{1, 2 , 3}, </a:t>
            </a: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2593" y="4271507"/>
            <a:ext cx="3418636" cy="2531761"/>
          </a:xfrm>
          <a:prstGeom prst="rect">
            <a:avLst/>
          </a:prstGeom>
        </p:spPr>
      </p:pic>
      <p:sp>
        <p:nvSpPr>
          <p:cNvPr id="32" name="TextBox 31"/>
          <p:cNvSpPr txBox="1"/>
          <p:nvPr/>
        </p:nvSpPr>
        <p:spPr>
          <a:xfrm>
            <a:off x="8250576" y="6368532"/>
            <a:ext cx="445956" cy="369332"/>
          </a:xfrm>
          <a:prstGeom prst="rect">
            <a:avLst/>
          </a:prstGeom>
          <a:noFill/>
        </p:spPr>
        <p:txBody>
          <a:bodyPr wrap="none" rtlCol="0">
            <a:spAutoFit/>
          </a:bodyPr>
          <a:lstStyle/>
          <a:p>
            <a:r>
              <a:rPr lang="en-US" dirty="0"/>
              <a:t>{1}</a:t>
            </a:r>
          </a:p>
        </p:txBody>
      </p:sp>
      <p:sp>
        <p:nvSpPr>
          <p:cNvPr id="33" name="Rectangle 32"/>
          <p:cNvSpPr/>
          <p:nvPr/>
        </p:nvSpPr>
        <p:spPr>
          <a:xfrm>
            <a:off x="9860621" y="4180114"/>
            <a:ext cx="731290" cy="369332"/>
          </a:xfrm>
          <a:prstGeom prst="rect">
            <a:avLst/>
          </a:prstGeom>
        </p:spPr>
        <p:txBody>
          <a:bodyPr wrap="none">
            <a:spAutoFit/>
          </a:bodyPr>
          <a:lstStyle/>
          <a:p>
            <a:r>
              <a:rPr lang="en-US" dirty="0"/>
              <a:t>{1,2}, </a:t>
            </a:r>
          </a:p>
        </p:txBody>
      </p:sp>
      <p:sp>
        <p:nvSpPr>
          <p:cNvPr id="34" name="Rectangle 33"/>
          <p:cNvSpPr/>
          <p:nvPr/>
        </p:nvSpPr>
        <p:spPr>
          <a:xfrm>
            <a:off x="11016706" y="5261328"/>
            <a:ext cx="853119" cy="369332"/>
          </a:xfrm>
          <a:prstGeom prst="rect">
            <a:avLst/>
          </a:prstGeom>
        </p:spPr>
        <p:txBody>
          <a:bodyPr wrap="none">
            <a:spAutoFit/>
          </a:bodyPr>
          <a:lstStyle/>
          <a:p>
            <a:r>
              <a:rPr lang="en-US" dirty="0"/>
              <a:t>{1,2,3},</a:t>
            </a:r>
          </a:p>
        </p:txBody>
      </p:sp>
      <p:sp>
        <p:nvSpPr>
          <p:cNvPr id="35" name="Rectangle 34"/>
          <p:cNvSpPr/>
          <p:nvPr/>
        </p:nvSpPr>
        <p:spPr>
          <a:xfrm>
            <a:off x="8134359" y="5181990"/>
            <a:ext cx="906017" cy="369332"/>
          </a:xfrm>
          <a:prstGeom prst="rect">
            <a:avLst/>
          </a:prstGeom>
        </p:spPr>
        <p:txBody>
          <a:bodyPr wrap="none">
            <a:spAutoFit/>
          </a:bodyPr>
          <a:lstStyle/>
          <a:p>
            <a:r>
              <a:rPr lang="en-US" dirty="0"/>
              <a:t>{1,2,3}, </a:t>
            </a:r>
          </a:p>
        </p:txBody>
      </p:sp>
      <p:sp>
        <p:nvSpPr>
          <p:cNvPr id="36" name="Rectangle 35"/>
          <p:cNvSpPr/>
          <p:nvPr/>
        </p:nvSpPr>
        <p:spPr>
          <a:xfrm>
            <a:off x="11136214" y="6342542"/>
            <a:ext cx="1064715" cy="369332"/>
          </a:xfrm>
          <a:prstGeom prst="rect">
            <a:avLst/>
          </a:prstGeom>
        </p:spPr>
        <p:txBody>
          <a:bodyPr wrap="none">
            <a:spAutoFit/>
          </a:bodyPr>
          <a:lstStyle/>
          <a:p>
            <a:r>
              <a:rPr lang="en-US" dirty="0"/>
              <a:t>{1, 2 , 3}, </a:t>
            </a:r>
          </a:p>
        </p:txBody>
      </p:sp>
    </p:spTree>
    <p:extLst>
      <p:ext uri="{BB962C8B-B14F-4D97-AF65-F5344CB8AC3E}">
        <p14:creationId xmlns:p14="http://schemas.microsoft.com/office/powerpoint/2010/main" val="1703676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8555" y="132123"/>
            <a:ext cx="6493445" cy="6463308"/>
          </a:xfrm>
          <a:prstGeom prst="rect">
            <a:avLst/>
          </a:prstGeom>
          <a:noFill/>
        </p:spPr>
        <p:txBody>
          <a:bodyPr wrap="square" rtlCol="0">
            <a:spAutoFit/>
          </a:bodyPr>
          <a:lstStyle/>
          <a:p>
            <a:r>
              <a:rPr lang="en-US" b="1" dirty="0"/>
              <a:t>Which is the most constrained variable?</a:t>
            </a:r>
          </a:p>
          <a:p>
            <a:r>
              <a:rPr lang="en-US" dirty="0"/>
              <a:t>E</a:t>
            </a:r>
          </a:p>
          <a:p>
            <a:endParaRPr lang="en-US" dirty="0"/>
          </a:p>
          <a:p>
            <a:r>
              <a:rPr lang="en-US" altLang="en-US" dirty="0"/>
              <a:t>Selecting the variable that has the least number of candidate values is most likely to cause a failure early.</a:t>
            </a:r>
          </a:p>
          <a:p>
            <a:r>
              <a:rPr lang="en-US" altLang="en-US" dirty="0"/>
              <a:t>Therefore, it is better to choose the variable with the minimum remaining values.</a:t>
            </a:r>
          </a:p>
          <a:p>
            <a:r>
              <a:rPr lang="en-US" altLang="en-US" dirty="0"/>
              <a:t>Which are  called as most constrained variables.</a:t>
            </a:r>
          </a:p>
          <a:p>
            <a:endParaRPr lang="en-US" dirty="0"/>
          </a:p>
          <a:p>
            <a:endParaRPr lang="en-US" dirty="0"/>
          </a:p>
          <a:p>
            <a:endParaRPr lang="en-US" dirty="0"/>
          </a:p>
          <a:p>
            <a:r>
              <a:rPr lang="en-US" b="1" dirty="0"/>
              <a:t>Which is the most constraining variable?</a:t>
            </a:r>
          </a:p>
          <a:p>
            <a:r>
              <a:rPr lang="en-US" dirty="0"/>
              <a:t>C</a:t>
            </a:r>
          </a:p>
          <a:p>
            <a:endParaRPr lang="en-US" dirty="0"/>
          </a:p>
          <a:p>
            <a:r>
              <a:rPr lang="en-US" altLang="en-US" dirty="0"/>
              <a:t>select a variable which contributes to the larger number of constraints , then the effect on the other variables will be the largest</a:t>
            </a:r>
          </a:p>
          <a:p>
            <a:r>
              <a:rPr lang="en-US" altLang="en-US" dirty="0"/>
              <a:t>Therefore, it may help to prune a larger part of the search</a:t>
            </a:r>
          </a:p>
          <a:p>
            <a:r>
              <a:rPr lang="en-US" altLang="en-US" dirty="0"/>
              <a:t>This is equivalent to finding the variable that is connected to the largest number of variables </a:t>
            </a:r>
          </a:p>
          <a:p>
            <a:endParaRPr lang="en-US" altLang="en-US" dirty="0"/>
          </a:p>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74" y="760487"/>
            <a:ext cx="3418636" cy="2531761"/>
          </a:xfrm>
          <a:prstGeom prst="rect">
            <a:avLst/>
          </a:prstGeom>
        </p:spPr>
      </p:pic>
      <p:sp>
        <p:nvSpPr>
          <p:cNvPr id="4" name="TextBox 3"/>
          <p:cNvSpPr txBox="1"/>
          <p:nvPr/>
        </p:nvSpPr>
        <p:spPr>
          <a:xfrm>
            <a:off x="4130597" y="1476632"/>
            <a:ext cx="1322798" cy="1477328"/>
          </a:xfrm>
          <a:prstGeom prst="rect">
            <a:avLst/>
          </a:prstGeom>
          <a:noFill/>
        </p:spPr>
        <p:txBody>
          <a:bodyPr wrap="none" rtlCol="0">
            <a:spAutoFit/>
          </a:bodyPr>
          <a:lstStyle/>
          <a:p>
            <a:r>
              <a:rPr lang="en-US" dirty="0"/>
              <a:t>A : {1,2}, </a:t>
            </a:r>
          </a:p>
          <a:p>
            <a:r>
              <a:rPr lang="en-US" dirty="0"/>
              <a:t>B: {1,2,3},</a:t>
            </a:r>
          </a:p>
          <a:p>
            <a:r>
              <a:rPr lang="en-US" dirty="0"/>
              <a:t>C: {1,2,3}, </a:t>
            </a:r>
          </a:p>
          <a:p>
            <a:r>
              <a:rPr lang="en-US" dirty="0"/>
              <a:t>D: {1, 2 , 3}, </a:t>
            </a:r>
          </a:p>
          <a:p>
            <a:r>
              <a:rPr lang="en-US" dirty="0"/>
              <a:t>E :{1}</a:t>
            </a:r>
          </a:p>
        </p:txBody>
      </p:sp>
    </p:spTree>
    <p:extLst>
      <p:ext uri="{BB962C8B-B14F-4D97-AF65-F5344CB8AC3E}">
        <p14:creationId xmlns:p14="http://schemas.microsoft.com/office/powerpoint/2010/main" val="457164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17" y="900920"/>
            <a:ext cx="5257800" cy="3952875"/>
          </a:xfrm>
          <a:prstGeom prst="rect">
            <a:avLst/>
          </a:prstGeom>
        </p:spPr>
      </p:pic>
      <p:sp>
        <p:nvSpPr>
          <p:cNvPr id="4" name="TextBox 3"/>
          <p:cNvSpPr txBox="1"/>
          <p:nvPr/>
        </p:nvSpPr>
        <p:spPr>
          <a:xfrm>
            <a:off x="6388442" y="1518115"/>
            <a:ext cx="5301049" cy="1200329"/>
          </a:xfrm>
          <a:prstGeom prst="rect">
            <a:avLst/>
          </a:prstGeom>
          <a:noFill/>
        </p:spPr>
        <p:txBody>
          <a:bodyPr wrap="square" rtlCol="0">
            <a:spAutoFit/>
          </a:bodyPr>
          <a:lstStyle/>
          <a:p>
            <a:r>
              <a:rPr lang="en-US" dirty="0"/>
              <a:t>E- BLUE</a:t>
            </a:r>
          </a:p>
          <a:p>
            <a:r>
              <a:rPr lang="en-US" dirty="0"/>
              <a:t>C- RED	</a:t>
            </a:r>
          </a:p>
          <a:p>
            <a:r>
              <a:rPr lang="en-US" dirty="0"/>
              <a:t>F - GREEN</a:t>
            </a:r>
          </a:p>
          <a:p>
            <a:r>
              <a:rPr lang="en-US" dirty="0"/>
              <a:t>D – BLUE OR RED 	</a:t>
            </a:r>
          </a:p>
        </p:txBody>
      </p:sp>
    </p:spTree>
    <p:extLst>
      <p:ext uri="{BB962C8B-B14F-4D97-AF65-F5344CB8AC3E}">
        <p14:creationId xmlns:p14="http://schemas.microsoft.com/office/powerpoint/2010/main" val="281795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a:p>
        </p:txBody>
      </p:sp>
      <p:sp>
        <p:nvSpPr>
          <p:cNvPr id="7171" name="TextBox 2"/>
          <p:cNvSpPr txBox="1">
            <a:spLocks noChangeArrowheads="1"/>
          </p:cNvSpPr>
          <p:nvPr/>
        </p:nvSpPr>
        <p:spPr bwMode="auto">
          <a:xfrm>
            <a:off x="1533525" y="1169989"/>
            <a:ext cx="46934438"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r>
              <a:rPr lang="en-US" altLang="en-US" sz="2000">
                <a:solidFill>
                  <a:schemeClr val="tx1"/>
                </a:solidFill>
              </a:rPr>
              <a:t>Consider the graph shown in the figure below. We can search it with a variety of different algorithms, resulting in different search trees. Each of the trees (labeled G1 though G7) was generated by searching this graph, but with a different algorithm. Assume that children of a node are visited in alphabetical order. Each tree shows all the nodes that have been visited. Numbers next to nodes indicate the relevant “score” used by the algorithm for those nodes.</a:t>
            </a:r>
          </a:p>
          <a:p>
            <a:endParaRPr lang="en-US" altLang="en-US" sz="2000">
              <a:solidFill>
                <a:schemeClr val="tx1"/>
              </a:solidFill>
            </a:endParaRPr>
          </a:p>
          <a:p>
            <a:r>
              <a:rPr lang="en-US" altLang="en-US" sz="2000">
                <a:solidFill>
                  <a:schemeClr val="tx1"/>
                </a:solidFill>
              </a:rPr>
              <a:t>In all cases a strict expanded list was used. </a:t>
            </a:r>
          </a:p>
          <a:p>
            <a:endParaRPr lang="en-US" altLang="en-US" sz="2000">
              <a:solidFill>
                <a:schemeClr val="tx1"/>
              </a:solidFill>
            </a:endParaRPr>
          </a:p>
          <a:p>
            <a:r>
              <a:rPr lang="en-US" altLang="en-US" sz="2000">
                <a:solidFill>
                  <a:schemeClr val="tx1"/>
                </a:solidFill>
              </a:rPr>
              <a:t>•	H1: (heuristic 1) = {h(A)=3,h(B)=6,h(C)=4,h(D)=3} </a:t>
            </a:r>
          </a:p>
          <a:p>
            <a:r>
              <a:rPr lang="en-US" altLang="en-US" sz="2000">
                <a:solidFill>
                  <a:schemeClr val="tx1"/>
                </a:solidFill>
              </a:rPr>
              <a:t>•	H2: (heuristic 2) = {h(A)=3,h(B)=3,h(C)=0,h(D)=2} </a:t>
            </a:r>
          </a:p>
          <a:p>
            <a:endParaRPr lang="en-US" altLang="en-US" sz="2000">
              <a:solidFill>
                <a:schemeClr val="tx1"/>
              </a:solidFill>
            </a:endParaRPr>
          </a:p>
          <a:p>
            <a:endParaRPr lang="en-US" altLang="en-US" sz="2000">
              <a:solidFill>
                <a:schemeClr val="tx1"/>
              </a:solidFill>
            </a:endParaRPr>
          </a:p>
          <a:p>
            <a:r>
              <a:rPr lang="en-US" altLang="en-US" sz="2000">
                <a:solidFill>
                  <a:schemeClr val="tx1"/>
                </a:solidFill>
              </a:rPr>
              <a:t>For each tree, indicate whether it was generated with </a:t>
            </a:r>
          </a:p>
          <a:p>
            <a:r>
              <a:rPr lang="en-US" altLang="en-US" sz="2000">
                <a:solidFill>
                  <a:schemeClr val="tx1"/>
                </a:solidFill>
              </a:rPr>
              <a:t>•	Depth first search  (DFS)</a:t>
            </a:r>
          </a:p>
          <a:p>
            <a:r>
              <a:rPr lang="en-US" altLang="en-US" sz="2000">
                <a:solidFill>
                  <a:schemeClr val="tx1"/>
                </a:solidFill>
              </a:rPr>
              <a:t>•	Breadth first search (BFS)</a:t>
            </a:r>
          </a:p>
          <a:p>
            <a:r>
              <a:rPr lang="en-US" altLang="en-US" sz="2000">
                <a:solidFill>
                  <a:schemeClr val="tx1"/>
                </a:solidFill>
              </a:rPr>
              <a:t>•	Uniform cost search (UCS)</a:t>
            </a:r>
          </a:p>
          <a:p>
            <a:r>
              <a:rPr lang="en-US" altLang="en-US" sz="2000">
                <a:solidFill>
                  <a:schemeClr val="tx1"/>
                </a:solidFill>
              </a:rPr>
              <a:t>•	Greedy Best-first search (GBS)</a:t>
            </a:r>
          </a:p>
          <a:p>
            <a:r>
              <a:rPr lang="en-US" altLang="en-US" sz="2000">
                <a:solidFill>
                  <a:schemeClr val="tx1"/>
                </a:solidFill>
              </a:rPr>
              <a:t>• 	A* search </a:t>
            </a:r>
          </a:p>
          <a:p>
            <a:endParaRPr lang="en-US" altLang="en-US" sz="2000">
              <a:solidFill>
                <a:schemeClr val="tx1"/>
              </a:solidFill>
            </a:endParaRPr>
          </a:p>
          <a:p>
            <a:r>
              <a:rPr lang="en-US" altLang="en-US" sz="2000">
                <a:solidFill>
                  <a:schemeClr val="tx1"/>
                </a:solidFill>
              </a:rPr>
              <a:t>If you choose an algorithm that uses a heuristic function, say whether we used H1 or H2.</a:t>
            </a:r>
          </a:p>
          <a:p>
            <a:endParaRPr lang="en-US" altLang="en-US" sz="2000">
              <a:solidFill>
                <a:schemeClr val="tx1"/>
              </a:solidFill>
            </a:endParaRPr>
          </a:p>
        </p:txBody>
      </p:sp>
    </p:spTree>
    <p:extLst>
      <p:ext uri="{BB962C8B-B14F-4D97-AF65-F5344CB8AC3E}">
        <p14:creationId xmlns:p14="http://schemas.microsoft.com/office/powerpoint/2010/main" val="265933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Games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492752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a:p>
        </p:txBody>
      </p:sp>
      <p:pic>
        <p:nvPicPr>
          <p:cNvPr id="51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7937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4"/>
          <p:cNvSpPr txBox="1">
            <a:spLocks noChangeArrowheads="1"/>
          </p:cNvSpPr>
          <p:nvPr/>
        </p:nvSpPr>
        <p:spPr bwMode="auto">
          <a:xfrm>
            <a:off x="1514475" y="4572000"/>
            <a:ext cx="93535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Consider the game tree in which the evaluation function values are shown </a:t>
            </a:r>
          </a:p>
          <a:p>
            <a:pPr>
              <a:spcBef>
                <a:spcPct val="0"/>
              </a:spcBef>
              <a:buClrTx/>
              <a:buSzTx/>
              <a:buFontTx/>
              <a:buNone/>
            </a:pPr>
            <a:r>
              <a:rPr lang="en-US" altLang="en-US" sz="2400">
                <a:solidFill>
                  <a:schemeClr val="tx1"/>
                </a:solidFill>
              </a:rPr>
              <a:t>below each leaf node.  Assume that the root node corresponds to the </a:t>
            </a:r>
          </a:p>
          <a:p>
            <a:pPr>
              <a:spcBef>
                <a:spcPct val="0"/>
              </a:spcBef>
              <a:buClrTx/>
              <a:buSzTx/>
              <a:buFontTx/>
              <a:buNone/>
            </a:pPr>
            <a:r>
              <a:rPr lang="en-US" altLang="en-US" sz="2400">
                <a:solidFill>
                  <a:schemeClr val="tx1"/>
                </a:solidFill>
              </a:rPr>
              <a:t>maximizing player.  Assume that the search always visits children </a:t>
            </a:r>
          </a:p>
          <a:p>
            <a:pPr>
              <a:spcBef>
                <a:spcPct val="0"/>
              </a:spcBef>
              <a:buClrTx/>
              <a:buSzTx/>
              <a:buFontTx/>
              <a:buNone/>
            </a:pPr>
            <a:r>
              <a:rPr lang="en-US" altLang="en-US" sz="2400">
                <a:solidFill>
                  <a:schemeClr val="tx1"/>
                </a:solidFill>
              </a:rPr>
              <a:t>left-to-right.</a:t>
            </a:r>
          </a:p>
          <a:p>
            <a:pPr>
              <a:spcBef>
                <a:spcPct val="0"/>
              </a:spcBef>
              <a:buClrTx/>
              <a:buSzTx/>
              <a:buFontTx/>
              <a:buNone/>
            </a:pPr>
            <a:endParaRPr lang="en-US" altLang="en-US" sz="2400">
              <a:solidFill>
                <a:schemeClr val="tx1"/>
              </a:solidFill>
            </a:endParaRPr>
          </a:p>
        </p:txBody>
      </p:sp>
    </p:spTree>
    <p:extLst>
      <p:ext uri="{BB962C8B-B14F-4D97-AF65-F5344CB8AC3E}">
        <p14:creationId xmlns:p14="http://schemas.microsoft.com/office/powerpoint/2010/main" val="144283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a:p>
        </p:txBody>
      </p:sp>
      <p:pic>
        <p:nvPicPr>
          <p:cNvPr id="614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524000"/>
            <a:ext cx="9118600" cy="2819400"/>
          </a:xfrm>
        </p:spPr>
      </p:pic>
      <p:sp>
        <p:nvSpPr>
          <p:cNvPr id="6148" name="TextBox 4"/>
          <p:cNvSpPr txBox="1">
            <a:spLocks noChangeArrowheads="1"/>
          </p:cNvSpPr>
          <p:nvPr/>
        </p:nvSpPr>
        <p:spPr bwMode="auto">
          <a:xfrm>
            <a:off x="1649414" y="4759325"/>
            <a:ext cx="9018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Compute the backed-up values computed by the minimax algorithm.  </a:t>
            </a:r>
          </a:p>
          <a:p>
            <a:pPr>
              <a:spcBef>
                <a:spcPct val="0"/>
              </a:spcBef>
              <a:buClrTx/>
              <a:buSzTx/>
              <a:buFontTx/>
              <a:buNone/>
            </a:pPr>
            <a:r>
              <a:rPr lang="en-US" altLang="en-US" sz="2400">
                <a:solidFill>
                  <a:schemeClr val="tx1"/>
                </a:solidFill>
              </a:rPr>
              <a:t>Show your answer by writing values corresponding to each letter (A-G)</a:t>
            </a:r>
          </a:p>
        </p:txBody>
      </p:sp>
    </p:spTree>
    <p:extLst>
      <p:ext uri="{BB962C8B-B14F-4D97-AF65-F5344CB8AC3E}">
        <p14:creationId xmlns:p14="http://schemas.microsoft.com/office/powerpoint/2010/main" val="1212766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a:p>
        </p:txBody>
      </p:sp>
      <p:pic>
        <p:nvPicPr>
          <p:cNvPr id="717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1" y="1981200"/>
            <a:ext cx="7470775" cy="2438400"/>
          </a:xfrm>
        </p:spPr>
      </p:pic>
      <p:sp>
        <p:nvSpPr>
          <p:cNvPr id="7172" name="TextBox 4"/>
          <p:cNvSpPr txBox="1">
            <a:spLocks noChangeArrowheads="1"/>
          </p:cNvSpPr>
          <p:nvPr/>
        </p:nvSpPr>
        <p:spPr bwMode="auto">
          <a:xfrm>
            <a:off x="2819401" y="5410201"/>
            <a:ext cx="1470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rgbClr val="FF0000"/>
                </a:solidFill>
              </a:rPr>
              <a:t>No cut-off</a:t>
            </a:r>
          </a:p>
        </p:txBody>
      </p:sp>
      <p:sp>
        <p:nvSpPr>
          <p:cNvPr id="7173" name="TextBox 5"/>
          <p:cNvSpPr txBox="1">
            <a:spLocks noChangeArrowheads="1"/>
          </p:cNvSpPr>
          <p:nvPr/>
        </p:nvSpPr>
        <p:spPr bwMode="auto">
          <a:xfrm>
            <a:off x="2819400" y="4648201"/>
            <a:ext cx="6948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Which nodes will not be examined by the alpha-beta </a:t>
            </a:r>
          </a:p>
          <a:p>
            <a:pPr>
              <a:spcBef>
                <a:spcPct val="0"/>
              </a:spcBef>
              <a:buClrTx/>
              <a:buSzTx/>
              <a:buFontTx/>
              <a:buNone/>
            </a:pPr>
            <a:r>
              <a:rPr lang="en-US" altLang="en-US" sz="2400">
                <a:solidFill>
                  <a:schemeClr val="tx1"/>
                </a:solidFill>
              </a:rPr>
              <a:t>pruning algorithm?  Check the nodes which are pruned</a:t>
            </a:r>
          </a:p>
        </p:txBody>
      </p:sp>
    </p:spTree>
    <p:extLst>
      <p:ext uri="{BB962C8B-B14F-4D97-AF65-F5344CB8AC3E}">
        <p14:creationId xmlns:p14="http://schemas.microsoft.com/office/powerpoint/2010/main" val="2280618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0" y="1676400"/>
            <a:ext cx="8870950" cy="2895600"/>
          </a:xfrm>
        </p:spPr>
      </p:pic>
      <p:sp>
        <p:nvSpPr>
          <p:cNvPr id="8196" name="TextBox 4"/>
          <p:cNvSpPr txBox="1">
            <a:spLocks noChangeArrowheads="1"/>
          </p:cNvSpPr>
          <p:nvPr/>
        </p:nvSpPr>
        <p:spPr bwMode="auto">
          <a:xfrm>
            <a:off x="1828800" y="5562601"/>
            <a:ext cx="7570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Now consider the tree below where the leaves are reversed. </a:t>
            </a:r>
          </a:p>
        </p:txBody>
      </p:sp>
    </p:spTree>
    <p:extLst>
      <p:ext uri="{BB962C8B-B14F-4D97-AF65-F5344CB8AC3E}">
        <p14:creationId xmlns:p14="http://schemas.microsoft.com/office/powerpoint/2010/main" val="35809887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905000"/>
            <a:ext cx="8870950" cy="2895600"/>
          </a:xfrm>
        </p:spPr>
      </p:pic>
      <p:sp>
        <p:nvSpPr>
          <p:cNvPr id="9220" name="TextBox 4"/>
          <p:cNvSpPr txBox="1">
            <a:spLocks noChangeArrowheads="1"/>
          </p:cNvSpPr>
          <p:nvPr/>
        </p:nvSpPr>
        <p:spPr bwMode="auto">
          <a:xfrm>
            <a:off x="1649414" y="4953001"/>
            <a:ext cx="9018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Compute the backed-up values computed by the minimax algorithm.  </a:t>
            </a:r>
          </a:p>
          <a:p>
            <a:pPr>
              <a:spcBef>
                <a:spcPct val="0"/>
              </a:spcBef>
              <a:buClrTx/>
              <a:buSzTx/>
              <a:buFontTx/>
              <a:buNone/>
            </a:pPr>
            <a:r>
              <a:rPr lang="en-US" altLang="en-US" sz="2400">
                <a:solidFill>
                  <a:schemeClr val="tx1"/>
                </a:solidFill>
              </a:rPr>
              <a:t>Show your answer by writing values corresponding to each letter (A-G)</a:t>
            </a:r>
          </a:p>
        </p:txBody>
      </p:sp>
    </p:spTree>
    <p:extLst>
      <p:ext uri="{BB962C8B-B14F-4D97-AF65-F5344CB8AC3E}">
        <p14:creationId xmlns:p14="http://schemas.microsoft.com/office/powerpoint/2010/main" val="1505508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a:p>
        </p:txBody>
      </p:sp>
      <p:pic>
        <p:nvPicPr>
          <p:cNvPr id="1024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1" y="1752600"/>
            <a:ext cx="8170863" cy="2667000"/>
          </a:xfrm>
        </p:spPr>
      </p:pic>
      <p:sp>
        <p:nvSpPr>
          <p:cNvPr id="10244" name="TextBox 4"/>
          <p:cNvSpPr txBox="1">
            <a:spLocks noChangeArrowheads="1"/>
          </p:cNvSpPr>
          <p:nvPr/>
        </p:nvSpPr>
        <p:spPr bwMode="auto">
          <a:xfrm>
            <a:off x="2590800" y="4800601"/>
            <a:ext cx="6948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Which nodes will not be examined by the alpha-beta </a:t>
            </a:r>
          </a:p>
          <a:p>
            <a:pPr>
              <a:spcBef>
                <a:spcPct val="0"/>
              </a:spcBef>
              <a:buClrTx/>
              <a:buSzTx/>
              <a:buFontTx/>
              <a:buNone/>
            </a:pPr>
            <a:r>
              <a:rPr lang="en-US" altLang="en-US" sz="2400">
                <a:solidFill>
                  <a:schemeClr val="tx1"/>
                </a:solidFill>
              </a:rPr>
              <a:t>pruning algorithm?  Check the nodes which are pruned</a:t>
            </a:r>
          </a:p>
        </p:txBody>
      </p:sp>
    </p:spTree>
    <p:extLst>
      <p:ext uri="{BB962C8B-B14F-4D97-AF65-F5344CB8AC3E}">
        <p14:creationId xmlns:p14="http://schemas.microsoft.com/office/powerpoint/2010/main" val="1123113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a:p>
        </p:txBody>
      </p:sp>
      <p:sp>
        <p:nvSpPr>
          <p:cNvPr id="11267" name="Content Placeholder 2"/>
          <p:cNvSpPr>
            <a:spLocks noGrp="1"/>
          </p:cNvSpPr>
          <p:nvPr>
            <p:ph idx="1"/>
          </p:nvPr>
        </p:nvSpPr>
        <p:spPr>
          <a:xfrm>
            <a:off x="1558926" y="1258888"/>
            <a:ext cx="8499475" cy="4760912"/>
          </a:xfrm>
        </p:spPr>
        <p:txBody>
          <a:bodyPr>
            <a:normAutofit fontScale="92500"/>
          </a:bodyPr>
          <a:lstStyle/>
          <a:p>
            <a:r>
              <a:rPr lang="en-US" altLang="en-US"/>
              <a:t>In general (not just for the above tree), if the search always visits children right-to-left             instead of left-to-right,  </a:t>
            </a:r>
          </a:p>
          <a:p>
            <a:endParaRPr lang="en-US" altLang="en-US"/>
          </a:p>
          <a:p>
            <a:r>
              <a:rPr lang="en-US" altLang="en-US"/>
              <a:t>(Yes or No) The minimax value computed at the root will be changed. </a:t>
            </a:r>
          </a:p>
          <a:p>
            <a:r>
              <a:rPr lang="tr-TR" altLang="en-US">
                <a:solidFill>
                  <a:srgbClr val="FF0000"/>
                </a:solidFill>
              </a:rPr>
              <a:t>FALSE</a:t>
            </a:r>
            <a:r>
              <a:rPr lang="en-US" altLang="en-US">
                <a:solidFill>
                  <a:srgbClr val="FF0000"/>
                </a:solidFill>
              </a:rPr>
              <a:t> </a:t>
            </a:r>
          </a:p>
          <a:p>
            <a:r>
              <a:rPr lang="en-US" altLang="en-US"/>
              <a:t> </a:t>
            </a:r>
          </a:p>
          <a:p>
            <a:r>
              <a:rPr lang="en-US" altLang="en-US"/>
              <a:t>(Yes or No) The number of nodes pruned will be changed. </a:t>
            </a:r>
            <a:endParaRPr lang="tr-TR" altLang="en-US"/>
          </a:p>
          <a:p>
            <a:r>
              <a:rPr lang="tr-TR" altLang="en-US">
                <a:solidFill>
                  <a:srgbClr val="FF0000"/>
                </a:solidFill>
              </a:rPr>
              <a:t>TRUE</a:t>
            </a:r>
            <a:endParaRPr lang="en-US" altLang="en-US">
              <a:solidFill>
                <a:srgbClr val="FF0000"/>
              </a:solidFill>
            </a:endParaRPr>
          </a:p>
          <a:p>
            <a:r>
              <a:rPr lang="en-US" altLang="en-US"/>
              <a:t>  </a:t>
            </a:r>
          </a:p>
          <a:p>
            <a:endParaRPr lang="en-US" altLang="en-US"/>
          </a:p>
        </p:txBody>
      </p:sp>
    </p:spTree>
    <p:extLst>
      <p:ext uri="{BB962C8B-B14F-4D97-AF65-F5344CB8AC3E}">
        <p14:creationId xmlns:p14="http://schemas.microsoft.com/office/powerpoint/2010/main" val="2272636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9285081" cy="3812345"/>
          </a:xfrm>
          <a:prstGeom prst="rect">
            <a:avLst/>
          </a:prstGeom>
        </p:spPr>
      </p:pic>
      <p:sp>
        <p:nvSpPr>
          <p:cNvPr id="5" name="TextBox 4"/>
          <p:cNvSpPr txBox="1"/>
          <p:nvPr/>
        </p:nvSpPr>
        <p:spPr>
          <a:xfrm>
            <a:off x="8767809" y="3441680"/>
            <a:ext cx="3536731" cy="3416320"/>
          </a:xfrm>
          <a:prstGeom prst="rect">
            <a:avLst/>
          </a:prstGeom>
          <a:noFill/>
        </p:spPr>
        <p:txBody>
          <a:bodyPr wrap="square" rtlCol="0">
            <a:spAutoFit/>
          </a:bodyPr>
          <a:lstStyle/>
          <a:p>
            <a:r>
              <a:rPr lang="en-US" dirty="0"/>
              <a:t>Explore the tree using the alpha-beta procedure. Indicate all parts of the tree that are cut off. [Use the format X-Y where X and Y are the two consecutive nodes in the tree to represent the branch. ] Do not forget to specify the type of the cut-offs (alpha or beta).  Indicate only the cutoffs that are higher in the tree, i.e. if there is cutoff at the parent node, check no-cutoff for the children</a:t>
            </a:r>
          </a:p>
        </p:txBody>
      </p:sp>
      <p:sp>
        <p:nvSpPr>
          <p:cNvPr id="6" name="TextBox 5"/>
          <p:cNvSpPr txBox="1"/>
          <p:nvPr/>
        </p:nvSpPr>
        <p:spPr>
          <a:xfrm>
            <a:off x="838200" y="4177862"/>
            <a:ext cx="1688604" cy="1754326"/>
          </a:xfrm>
          <a:prstGeom prst="rect">
            <a:avLst/>
          </a:prstGeom>
          <a:noFill/>
        </p:spPr>
        <p:txBody>
          <a:bodyPr wrap="none" rtlCol="0">
            <a:spAutoFit/>
          </a:bodyPr>
          <a:lstStyle/>
          <a:p>
            <a:r>
              <a:rPr lang="en-US" dirty="0"/>
              <a:t>C-H beta cutoff</a:t>
            </a:r>
          </a:p>
          <a:p>
            <a:r>
              <a:rPr lang="en-US" dirty="0"/>
              <a:t>D-J Beta cutoff</a:t>
            </a:r>
          </a:p>
          <a:p>
            <a:r>
              <a:rPr lang="en-US" dirty="0"/>
              <a:t>F-N alpha cutoff</a:t>
            </a:r>
          </a:p>
          <a:p>
            <a:endParaRPr lang="en-US" dirty="0"/>
          </a:p>
          <a:p>
            <a:endParaRPr lang="en-US" dirty="0"/>
          </a:p>
          <a:p>
            <a:endParaRPr lang="en-US" dirty="0"/>
          </a:p>
        </p:txBody>
      </p:sp>
    </p:spTree>
    <p:extLst>
      <p:ext uri="{BB962C8B-B14F-4D97-AF65-F5344CB8AC3E}">
        <p14:creationId xmlns:p14="http://schemas.microsoft.com/office/powerpoint/2010/main" val="4761096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a:p>
        </p:txBody>
      </p:sp>
      <p:pic>
        <p:nvPicPr>
          <p:cNvPr id="1229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018588" cy="6553200"/>
          </a:xfrm>
        </p:spPr>
      </p:pic>
      <p:sp>
        <p:nvSpPr>
          <p:cNvPr id="12292" name="TextBox 4"/>
          <p:cNvSpPr txBox="1">
            <a:spLocks noChangeArrowheads="1"/>
          </p:cNvSpPr>
          <p:nvPr/>
        </p:nvSpPr>
        <p:spPr bwMode="auto">
          <a:xfrm>
            <a:off x="7010400" y="685800"/>
            <a:ext cx="32766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Consider the game tree. Note that, the leaves correspond to MIN's moves.</a:t>
            </a:r>
          </a:p>
          <a:p>
            <a:pPr>
              <a:spcBef>
                <a:spcPct val="0"/>
              </a:spcBef>
              <a:buClrTx/>
              <a:buSzTx/>
              <a:buFontTx/>
              <a:buNone/>
            </a:pPr>
            <a:r>
              <a:rPr lang="en-US" altLang="en-US" sz="2400">
                <a:solidFill>
                  <a:schemeClr val="tx1"/>
                </a:solidFill>
              </a:rPr>
              <a:t>Apply alpha beta pruning. Write the name of the nodes that are pruned.</a:t>
            </a:r>
          </a:p>
          <a:p>
            <a:pPr>
              <a:spcBef>
                <a:spcPct val="0"/>
              </a:spcBef>
              <a:buClrTx/>
              <a:buSzTx/>
              <a:buFontTx/>
              <a:buNone/>
            </a:pPr>
            <a:r>
              <a:rPr lang="en-US" altLang="en-US" sz="2400">
                <a:solidFill>
                  <a:schemeClr val="tx1"/>
                </a:solidFill>
              </a:rPr>
              <a:t>How many alpha and beta cut-offs are there? Specify the alpha and beta cutoffs by writing the pair of nodes corresponding to the edge.</a:t>
            </a:r>
          </a:p>
        </p:txBody>
      </p:sp>
    </p:spTree>
    <p:extLst>
      <p:ext uri="{BB962C8B-B14F-4D97-AF65-F5344CB8AC3E}">
        <p14:creationId xmlns:p14="http://schemas.microsoft.com/office/powerpoint/2010/main" val="21775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a:p>
        </p:txBody>
      </p:sp>
      <p:pic>
        <p:nvPicPr>
          <p:cNvPr id="81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20317"/>
            <a:ext cx="723900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7549272" y="120317"/>
            <a:ext cx="4044697" cy="778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r>
              <a:rPr lang="en-US" altLang="en-US" sz="2000" b="1" dirty="0">
                <a:solidFill>
                  <a:schemeClr val="tx1"/>
                </a:solidFill>
              </a:rPr>
              <a:t>G1:</a:t>
            </a:r>
            <a:endParaRPr lang="en-US" altLang="en-US" sz="2000" dirty="0">
              <a:solidFill>
                <a:schemeClr val="tx1"/>
              </a:solidFill>
            </a:endParaRPr>
          </a:p>
          <a:p>
            <a:r>
              <a:rPr lang="en-US" altLang="en-US" sz="2000" dirty="0">
                <a:solidFill>
                  <a:schemeClr val="tx1"/>
                </a:solidFill>
              </a:rPr>
              <a:t>1.Algorithm: A*</a:t>
            </a:r>
          </a:p>
          <a:p>
            <a:r>
              <a:rPr lang="en-US" altLang="en-US" sz="2000" dirty="0">
                <a:solidFill>
                  <a:schemeClr val="tx1"/>
                </a:solidFill>
              </a:rPr>
              <a:t>2. Heuristic (if any): H2</a:t>
            </a:r>
          </a:p>
          <a:p>
            <a:r>
              <a:rPr lang="en-US" altLang="en-US" sz="2000" b="1" dirty="0">
                <a:solidFill>
                  <a:schemeClr val="tx1"/>
                </a:solidFill>
              </a:rPr>
              <a:t>G2:</a:t>
            </a:r>
            <a:endParaRPr lang="en-US" altLang="en-US" sz="2000" dirty="0">
              <a:solidFill>
                <a:schemeClr val="tx1"/>
              </a:solidFill>
            </a:endParaRPr>
          </a:p>
          <a:p>
            <a:r>
              <a:rPr lang="en-US" altLang="en-US" sz="2000" dirty="0">
                <a:solidFill>
                  <a:schemeClr val="tx1"/>
                </a:solidFill>
              </a:rPr>
              <a:t>1.Algorithm: Depth First Search</a:t>
            </a:r>
          </a:p>
          <a:p>
            <a:r>
              <a:rPr lang="en-US" altLang="en-US" sz="2000" dirty="0">
                <a:solidFill>
                  <a:schemeClr val="tx1"/>
                </a:solidFill>
              </a:rPr>
              <a:t>2. Heuristic (if any): None</a:t>
            </a:r>
          </a:p>
          <a:p>
            <a:r>
              <a:rPr lang="en-US" altLang="en-US" sz="2000" b="1" dirty="0">
                <a:solidFill>
                  <a:schemeClr val="tx1"/>
                </a:solidFill>
              </a:rPr>
              <a:t>G3:</a:t>
            </a:r>
            <a:endParaRPr lang="en-US" altLang="en-US" sz="2000" dirty="0">
              <a:solidFill>
                <a:schemeClr val="tx1"/>
              </a:solidFill>
            </a:endParaRPr>
          </a:p>
          <a:p>
            <a:r>
              <a:rPr lang="en-US" altLang="en-US" sz="2000" dirty="0">
                <a:solidFill>
                  <a:schemeClr val="tx1"/>
                </a:solidFill>
              </a:rPr>
              <a:t>1.Algorithm: Greedy Best first search</a:t>
            </a:r>
          </a:p>
          <a:p>
            <a:r>
              <a:rPr lang="en-US" altLang="en-US" sz="2000" dirty="0">
                <a:solidFill>
                  <a:schemeClr val="tx1"/>
                </a:solidFill>
              </a:rPr>
              <a:t>2. Heuristic (if any): H2</a:t>
            </a:r>
          </a:p>
          <a:p>
            <a:r>
              <a:rPr lang="en-US" altLang="en-US" sz="2000" dirty="0">
                <a:solidFill>
                  <a:schemeClr val="tx1"/>
                </a:solidFill>
              </a:rPr>
              <a:t> </a:t>
            </a:r>
            <a:r>
              <a:rPr lang="en-US" altLang="en-US" sz="2000" b="1" dirty="0">
                <a:solidFill>
                  <a:schemeClr val="tx1"/>
                </a:solidFill>
              </a:rPr>
              <a:t>G4:</a:t>
            </a:r>
            <a:endParaRPr lang="en-US" altLang="en-US" sz="2000" dirty="0">
              <a:solidFill>
                <a:schemeClr val="tx1"/>
              </a:solidFill>
            </a:endParaRPr>
          </a:p>
          <a:p>
            <a:r>
              <a:rPr lang="en-US" altLang="en-US" sz="2000" dirty="0">
                <a:solidFill>
                  <a:schemeClr val="tx1"/>
                </a:solidFill>
              </a:rPr>
              <a:t>1.Algorithm: A*</a:t>
            </a:r>
          </a:p>
          <a:p>
            <a:r>
              <a:rPr lang="en-US" altLang="en-US" sz="2000" dirty="0">
                <a:solidFill>
                  <a:schemeClr val="tx1"/>
                </a:solidFill>
              </a:rPr>
              <a:t>2. Heuristic (if any): H1</a:t>
            </a:r>
          </a:p>
          <a:p>
            <a:r>
              <a:rPr lang="en-US" altLang="en-US" sz="2000" b="1" dirty="0">
                <a:solidFill>
                  <a:schemeClr val="tx1"/>
                </a:solidFill>
              </a:rPr>
              <a:t>G5:</a:t>
            </a:r>
            <a:endParaRPr lang="en-US" altLang="en-US" sz="2000" dirty="0">
              <a:solidFill>
                <a:schemeClr val="tx1"/>
              </a:solidFill>
            </a:endParaRPr>
          </a:p>
          <a:p>
            <a:r>
              <a:rPr lang="en-US" altLang="en-US" sz="2000" dirty="0">
                <a:solidFill>
                  <a:schemeClr val="tx1"/>
                </a:solidFill>
              </a:rPr>
              <a:t>1.Algorithm: Uniform cost search</a:t>
            </a:r>
          </a:p>
          <a:p>
            <a:r>
              <a:rPr lang="en-US" altLang="en-US" sz="2000" dirty="0">
                <a:solidFill>
                  <a:schemeClr val="tx1"/>
                </a:solidFill>
              </a:rPr>
              <a:t>2. Heuristic (if any): None</a:t>
            </a:r>
          </a:p>
          <a:p>
            <a:r>
              <a:rPr lang="en-US" altLang="en-US" sz="2000" b="1" dirty="0">
                <a:solidFill>
                  <a:schemeClr val="tx1"/>
                </a:solidFill>
              </a:rPr>
              <a:t> G6:</a:t>
            </a:r>
            <a:endParaRPr lang="en-US" altLang="en-US" sz="2000" dirty="0">
              <a:solidFill>
                <a:schemeClr val="tx1"/>
              </a:solidFill>
            </a:endParaRPr>
          </a:p>
          <a:p>
            <a:r>
              <a:rPr lang="en-US" altLang="en-US" sz="2000" dirty="0">
                <a:solidFill>
                  <a:schemeClr val="tx1"/>
                </a:solidFill>
              </a:rPr>
              <a:t>1.Algorithm: Greedy Best first search</a:t>
            </a:r>
          </a:p>
          <a:p>
            <a:r>
              <a:rPr lang="en-US" altLang="en-US" sz="2000" dirty="0">
                <a:solidFill>
                  <a:schemeClr val="tx1"/>
                </a:solidFill>
              </a:rPr>
              <a:t>2. Heuristic (if any): H1</a:t>
            </a:r>
          </a:p>
          <a:p>
            <a:r>
              <a:rPr lang="en-US" altLang="en-US" sz="2000" b="1" dirty="0">
                <a:solidFill>
                  <a:schemeClr val="tx1"/>
                </a:solidFill>
              </a:rPr>
              <a:t>G7:</a:t>
            </a:r>
            <a:endParaRPr lang="en-US" altLang="en-US" sz="2000" dirty="0">
              <a:solidFill>
                <a:schemeClr val="tx1"/>
              </a:solidFill>
            </a:endParaRPr>
          </a:p>
          <a:p>
            <a:r>
              <a:rPr lang="en-US" altLang="en-US" sz="2000" dirty="0">
                <a:solidFill>
                  <a:schemeClr val="tx1"/>
                </a:solidFill>
              </a:rPr>
              <a:t>1.Algorithm:  Breadth First Search</a:t>
            </a:r>
          </a:p>
          <a:p>
            <a:r>
              <a:rPr lang="en-US" altLang="en-US" sz="2000" dirty="0">
                <a:solidFill>
                  <a:schemeClr val="tx1"/>
                </a:solidFill>
              </a:rPr>
              <a:t>2. Heuristic (if any): None</a:t>
            </a:r>
          </a:p>
          <a:p>
            <a:r>
              <a:rPr lang="en-US" altLang="en-US" sz="2000" dirty="0">
                <a:solidFill>
                  <a:schemeClr val="tx1"/>
                </a:solidFill>
              </a:rPr>
              <a:t> </a:t>
            </a:r>
          </a:p>
          <a:p>
            <a:r>
              <a:rPr lang="en-US" altLang="en-US" sz="2000" dirty="0">
                <a:solidFill>
                  <a:schemeClr val="tx1"/>
                </a:solidFill>
              </a:rPr>
              <a:t> </a:t>
            </a:r>
          </a:p>
          <a:p>
            <a:r>
              <a:rPr lang="en-US" altLang="en-US" sz="2000" dirty="0">
                <a:solidFill>
                  <a:schemeClr val="tx1"/>
                </a:solidFill>
              </a:rPr>
              <a:t> </a:t>
            </a:r>
          </a:p>
          <a:p>
            <a:endParaRPr lang="en-US" altLang="en-US" sz="2000" dirty="0">
              <a:solidFill>
                <a:schemeClr val="tx1"/>
              </a:solidFill>
            </a:endParaRPr>
          </a:p>
        </p:txBody>
      </p:sp>
    </p:spTree>
    <p:extLst>
      <p:ext uri="{BB962C8B-B14F-4D97-AF65-F5344CB8AC3E}">
        <p14:creationId xmlns:p14="http://schemas.microsoft.com/office/powerpoint/2010/main" val="2193084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a:p>
        </p:txBody>
      </p:sp>
      <p:pic>
        <p:nvPicPr>
          <p:cNvPr id="1331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1" y="-9525"/>
            <a:ext cx="9902825" cy="6715125"/>
          </a:xfrm>
        </p:spPr>
      </p:pic>
    </p:spTree>
    <p:extLst>
      <p:ext uri="{BB962C8B-B14F-4D97-AF65-F5344CB8AC3E}">
        <p14:creationId xmlns:p14="http://schemas.microsoft.com/office/powerpoint/2010/main" val="2011608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a:p>
        </p:txBody>
      </p:sp>
      <p:sp>
        <p:nvSpPr>
          <p:cNvPr id="3" name="Content Placeholder 2"/>
          <p:cNvSpPr>
            <a:spLocks noGrp="1"/>
          </p:cNvSpPr>
          <p:nvPr>
            <p:ph idx="1"/>
          </p:nvPr>
        </p:nvSpPr>
        <p:spPr/>
        <p:txBody>
          <a:bodyPr>
            <a:normAutofit lnSpcReduction="10000"/>
          </a:bodyPr>
          <a:lstStyle/>
          <a:p>
            <a:pPr>
              <a:defRPr/>
            </a:pPr>
            <a:r>
              <a:rPr lang="en-US" dirty="0"/>
              <a:t>Pruned nodes</a:t>
            </a:r>
          </a:p>
          <a:p>
            <a:pPr>
              <a:defRPr/>
            </a:pPr>
            <a:r>
              <a:rPr lang="en-US" dirty="0"/>
              <a:t>H</a:t>
            </a:r>
          </a:p>
          <a:p>
            <a:pPr>
              <a:defRPr/>
            </a:pPr>
            <a:r>
              <a:rPr lang="en-US" dirty="0"/>
              <a:t>T  U V</a:t>
            </a:r>
          </a:p>
          <a:p>
            <a:pPr>
              <a:defRPr/>
            </a:pPr>
            <a:endParaRPr lang="en-US" dirty="0"/>
          </a:p>
          <a:p>
            <a:pPr>
              <a:defRPr/>
            </a:pPr>
            <a:r>
              <a:rPr lang="en-US" dirty="0"/>
              <a:t>Alpha cutoff</a:t>
            </a:r>
          </a:p>
          <a:p>
            <a:pPr>
              <a:defRPr/>
            </a:pPr>
            <a:r>
              <a:rPr lang="en-US" dirty="0"/>
              <a:t>F-H</a:t>
            </a:r>
          </a:p>
          <a:p>
            <a:pPr>
              <a:defRPr/>
            </a:pPr>
            <a:endParaRPr lang="en-US" dirty="0"/>
          </a:p>
          <a:p>
            <a:pPr>
              <a:defRPr/>
            </a:pPr>
            <a:r>
              <a:rPr lang="en-US" dirty="0"/>
              <a:t>Beta cutoff</a:t>
            </a:r>
          </a:p>
          <a:p>
            <a:pPr>
              <a:defRPr/>
            </a:pPr>
            <a:r>
              <a:rPr lang="en-US" dirty="0"/>
              <a:t>P-T</a:t>
            </a:r>
          </a:p>
          <a:p>
            <a:pPr>
              <a:defRPr/>
            </a:pPr>
            <a:endParaRPr lang="en-US" dirty="0"/>
          </a:p>
          <a:p>
            <a:pPr marL="0" indent="0">
              <a:buNone/>
              <a:defRPr/>
            </a:pPr>
            <a:endParaRPr lang="en-US" dirty="0"/>
          </a:p>
        </p:txBody>
      </p:sp>
    </p:spTree>
    <p:extLst>
      <p:ext uri="{BB962C8B-B14F-4D97-AF65-F5344CB8AC3E}">
        <p14:creationId xmlns:p14="http://schemas.microsoft.com/office/powerpoint/2010/main" val="3115899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a:p>
        </p:txBody>
      </p:sp>
      <p:sp>
        <p:nvSpPr>
          <p:cNvPr id="9219" name="TextBox 2"/>
          <p:cNvSpPr txBox="1">
            <a:spLocks noChangeArrowheads="1"/>
          </p:cNvSpPr>
          <p:nvPr/>
        </p:nvSpPr>
        <p:spPr bwMode="auto">
          <a:xfrm>
            <a:off x="1524001" y="762000"/>
            <a:ext cx="20316825"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ct val="0"/>
              </a:spcBef>
              <a:spcAft>
                <a:spcPct val="0"/>
              </a:spcAft>
              <a:defRPr sz="2400">
                <a:solidFill>
                  <a:schemeClr val="bg1"/>
                </a:solidFill>
                <a:latin typeface="Times New Roman" panose="02020603050405020304" pitchFamily="18" charset="0"/>
                <a:cs typeface="Lucida Sans Unicode" panose="020B0602030504020204" pitchFamily="34" charset="0"/>
              </a:defRPr>
            </a:lvl9pPr>
          </a:lstStyle>
          <a:p>
            <a:r>
              <a:rPr lang="en-US" altLang="en-US" sz="1200" b="1" dirty="0">
                <a:solidFill>
                  <a:schemeClr val="tx1"/>
                </a:solidFill>
              </a:rPr>
              <a:t>G1:</a:t>
            </a:r>
            <a:endParaRPr lang="en-US" altLang="en-US" sz="1200" dirty="0">
              <a:solidFill>
                <a:schemeClr val="tx1"/>
              </a:solidFill>
            </a:endParaRPr>
          </a:p>
          <a:p>
            <a:r>
              <a:rPr lang="en-US" altLang="en-US" sz="1200" dirty="0">
                <a:solidFill>
                  <a:schemeClr val="tx1"/>
                </a:solidFill>
              </a:rPr>
              <a:t>1.Algorithm: A*</a:t>
            </a:r>
          </a:p>
          <a:p>
            <a:r>
              <a:rPr lang="en-US" altLang="en-US" sz="1200" dirty="0">
                <a:solidFill>
                  <a:schemeClr val="tx1"/>
                </a:solidFill>
              </a:rPr>
              <a:t>2. Heuristic (if any): H2</a:t>
            </a:r>
          </a:p>
          <a:p>
            <a:r>
              <a:rPr lang="en-US" altLang="en-US" sz="1200" dirty="0">
                <a:solidFill>
                  <a:schemeClr val="tx1"/>
                </a:solidFill>
              </a:rPr>
              <a:t>3. Did it find least-cost path? </a:t>
            </a:r>
            <a:r>
              <a:rPr lang="en-US" altLang="en-US" sz="1200" dirty="0" err="1">
                <a:solidFill>
                  <a:schemeClr val="tx1"/>
                </a:solidFill>
              </a:rPr>
              <a:t>Eplain</a:t>
            </a:r>
            <a:r>
              <a:rPr lang="en-US" altLang="en-US" sz="1200" b="1" dirty="0">
                <a:solidFill>
                  <a:schemeClr val="tx1"/>
                </a:solidFill>
              </a:rPr>
              <a:t> </a:t>
            </a:r>
            <a:r>
              <a:rPr lang="en-US" altLang="en-US" sz="1200" dirty="0">
                <a:solidFill>
                  <a:schemeClr val="tx1"/>
                </a:solidFill>
              </a:rPr>
              <a:t>Yes. A* is guaranteed to find an optimal path when the heuristic is admissible (or consistent with a strict expanded list). H2 is admissible but not consistent, since the link from D to C decreases the heuristic cost by 2, which is greater than the link cost of 1. Still, the optimal path was found.</a:t>
            </a:r>
          </a:p>
          <a:p>
            <a:r>
              <a:rPr lang="en-US" altLang="en-US" sz="1200" b="1" dirty="0">
                <a:solidFill>
                  <a:schemeClr val="tx1"/>
                </a:solidFill>
              </a:rPr>
              <a:t>G2:</a:t>
            </a:r>
            <a:endParaRPr lang="en-US" altLang="en-US" sz="1200" dirty="0">
              <a:solidFill>
                <a:schemeClr val="tx1"/>
              </a:solidFill>
            </a:endParaRPr>
          </a:p>
          <a:p>
            <a:r>
              <a:rPr lang="en-US" altLang="en-US" sz="1200" dirty="0">
                <a:solidFill>
                  <a:schemeClr val="tx1"/>
                </a:solidFill>
              </a:rPr>
              <a:t>1.Algorithm: Depth First Search</a:t>
            </a:r>
          </a:p>
          <a:p>
            <a:r>
              <a:rPr lang="en-US" altLang="en-US" sz="1200" dirty="0">
                <a:solidFill>
                  <a:schemeClr val="tx1"/>
                </a:solidFill>
              </a:rPr>
              <a:t>2. Heuristic (if any): None</a:t>
            </a:r>
          </a:p>
          <a:p>
            <a:r>
              <a:rPr lang="en-US" altLang="en-US" sz="1200" dirty="0">
                <a:solidFill>
                  <a:schemeClr val="tx1"/>
                </a:solidFill>
              </a:rPr>
              <a:t>3. Did it find least-cost path? Explain</a:t>
            </a:r>
            <a:r>
              <a:rPr lang="en-US" altLang="en-US" sz="1200" b="1" dirty="0">
                <a:solidFill>
                  <a:schemeClr val="tx1"/>
                </a:solidFill>
              </a:rPr>
              <a:t> </a:t>
            </a:r>
            <a:r>
              <a:rPr lang="en-US" altLang="en-US" sz="1200" dirty="0">
                <a:solidFill>
                  <a:schemeClr val="tx1"/>
                </a:solidFill>
              </a:rPr>
              <a:t>No. Depth first search is an any-path search; it does not consider link cost at all.</a:t>
            </a:r>
          </a:p>
          <a:p>
            <a:r>
              <a:rPr lang="en-US" altLang="en-US" sz="1200" b="1" dirty="0">
                <a:solidFill>
                  <a:schemeClr val="tx1"/>
                </a:solidFill>
              </a:rPr>
              <a:t>G3:</a:t>
            </a:r>
            <a:endParaRPr lang="en-US" altLang="en-US" sz="1200" dirty="0">
              <a:solidFill>
                <a:schemeClr val="tx1"/>
              </a:solidFill>
            </a:endParaRPr>
          </a:p>
          <a:p>
            <a:r>
              <a:rPr lang="en-US" altLang="en-US" sz="1200" dirty="0">
                <a:solidFill>
                  <a:schemeClr val="tx1"/>
                </a:solidFill>
              </a:rPr>
              <a:t>1.Algorithm: Greedy Best first search</a:t>
            </a:r>
          </a:p>
          <a:p>
            <a:r>
              <a:rPr lang="en-US" altLang="en-US" sz="1200" dirty="0">
                <a:solidFill>
                  <a:schemeClr val="tx1"/>
                </a:solidFill>
              </a:rPr>
              <a:t>2. Heuristic (if any): H2</a:t>
            </a:r>
          </a:p>
          <a:p>
            <a:r>
              <a:rPr lang="en-US" altLang="en-US" sz="1200" dirty="0">
                <a:solidFill>
                  <a:schemeClr val="tx1"/>
                </a:solidFill>
              </a:rPr>
              <a:t>3. Did it find least-cost path? Explain</a:t>
            </a:r>
            <a:r>
              <a:rPr lang="en-US" altLang="en-US" sz="1200" b="1" dirty="0">
                <a:solidFill>
                  <a:schemeClr val="tx1"/>
                </a:solidFill>
              </a:rPr>
              <a:t> </a:t>
            </a:r>
            <a:r>
              <a:rPr lang="en-US" altLang="en-US" sz="1200" dirty="0">
                <a:solidFill>
                  <a:schemeClr val="tx1"/>
                </a:solidFill>
              </a:rPr>
              <a:t>Yes. Though best first search is not guaranteed to find an optimal path, in this case it did.</a:t>
            </a:r>
          </a:p>
          <a:p>
            <a:r>
              <a:rPr lang="en-US" altLang="en-US" sz="1200" dirty="0">
                <a:solidFill>
                  <a:schemeClr val="tx1"/>
                </a:solidFill>
              </a:rPr>
              <a:t> </a:t>
            </a:r>
            <a:r>
              <a:rPr lang="en-US" altLang="en-US" sz="1200" b="1" dirty="0">
                <a:solidFill>
                  <a:schemeClr val="tx1"/>
                </a:solidFill>
              </a:rPr>
              <a:t>G4:</a:t>
            </a:r>
            <a:endParaRPr lang="en-US" altLang="en-US" sz="1200" dirty="0">
              <a:solidFill>
                <a:schemeClr val="tx1"/>
              </a:solidFill>
            </a:endParaRPr>
          </a:p>
          <a:p>
            <a:r>
              <a:rPr lang="en-US" altLang="en-US" sz="1200" dirty="0">
                <a:solidFill>
                  <a:schemeClr val="tx1"/>
                </a:solidFill>
              </a:rPr>
              <a:t>1.Algorithm: A*</a:t>
            </a:r>
          </a:p>
          <a:p>
            <a:r>
              <a:rPr lang="en-US" altLang="en-US" sz="1200" dirty="0">
                <a:solidFill>
                  <a:schemeClr val="tx1"/>
                </a:solidFill>
              </a:rPr>
              <a:t>2. Heuristic (if any): H1</a:t>
            </a:r>
          </a:p>
          <a:p>
            <a:r>
              <a:rPr lang="en-US" altLang="en-US" sz="1200" dirty="0">
                <a:solidFill>
                  <a:schemeClr val="tx1"/>
                </a:solidFill>
              </a:rPr>
              <a:t>3. Did it find least-cost path? Explain</a:t>
            </a:r>
            <a:r>
              <a:rPr lang="en-US" altLang="en-US" sz="1200" b="1" dirty="0">
                <a:solidFill>
                  <a:schemeClr val="tx1"/>
                </a:solidFill>
              </a:rPr>
              <a:t> </a:t>
            </a:r>
            <a:r>
              <a:rPr lang="en-US" altLang="en-US" sz="1200" dirty="0">
                <a:solidFill>
                  <a:schemeClr val="tx1"/>
                </a:solidFill>
              </a:rPr>
              <a:t>No. A* is only guaranteed to find an optimal path when the heuristic is admissible (or consistent with a strict expanded list) H1 is neither. The heuristic value for C is not an underestimate of the optimal cost to goal</a:t>
            </a:r>
          </a:p>
          <a:p>
            <a:r>
              <a:rPr lang="en-US" altLang="en-US" sz="1200" b="1" dirty="0">
                <a:solidFill>
                  <a:schemeClr val="tx1"/>
                </a:solidFill>
              </a:rPr>
              <a:t>G5:</a:t>
            </a:r>
            <a:endParaRPr lang="en-US" altLang="en-US" sz="1200" dirty="0">
              <a:solidFill>
                <a:schemeClr val="tx1"/>
              </a:solidFill>
            </a:endParaRPr>
          </a:p>
          <a:p>
            <a:r>
              <a:rPr lang="en-US" altLang="en-US" sz="1200" dirty="0">
                <a:solidFill>
                  <a:schemeClr val="tx1"/>
                </a:solidFill>
              </a:rPr>
              <a:t>1.Algorithm: Uniform cost search</a:t>
            </a:r>
          </a:p>
          <a:p>
            <a:r>
              <a:rPr lang="en-US" altLang="en-US" sz="1200" dirty="0">
                <a:solidFill>
                  <a:schemeClr val="tx1"/>
                </a:solidFill>
              </a:rPr>
              <a:t>2. Heuristic (if any): None</a:t>
            </a:r>
          </a:p>
          <a:p>
            <a:r>
              <a:rPr lang="en-US" altLang="en-US" sz="1200" dirty="0">
                <a:solidFill>
                  <a:schemeClr val="tx1"/>
                </a:solidFill>
              </a:rPr>
              <a:t>3. Did it find least-cost path? Explain</a:t>
            </a:r>
            <a:r>
              <a:rPr lang="en-US" altLang="en-US" sz="1200" b="1" dirty="0">
                <a:solidFill>
                  <a:schemeClr val="tx1"/>
                </a:solidFill>
              </a:rPr>
              <a:t> </a:t>
            </a:r>
            <a:r>
              <a:rPr lang="en-US" altLang="en-US" sz="1200" dirty="0">
                <a:solidFill>
                  <a:schemeClr val="tx1"/>
                </a:solidFill>
              </a:rPr>
              <a:t>Yes. Uniform Cost is guaranteed to find a shortest path</a:t>
            </a:r>
          </a:p>
          <a:p>
            <a:r>
              <a:rPr lang="en-US" altLang="en-US" sz="1200" b="1" dirty="0">
                <a:solidFill>
                  <a:schemeClr val="tx1"/>
                </a:solidFill>
              </a:rPr>
              <a:t> G6:</a:t>
            </a:r>
            <a:endParaRPr lang="en-US" altLang="en-US" sz="1200" dirty="0">
              <a:solidFill>
                <a:schemeClr val="tx1"/>
              </a:solidFill>
            </a:endParaRPr>
          </a:p>
          <a:p>
            <a:r>
              <a:rPr lang="en-US" altLang="en-US" sz="1200" dirty="0">
                <a:solidFill>
                  <a:schemeClr val="tx1"/>
                </a:solidFill>
              </a:rPr>
              <a:t>1.Algorithm: Greedy Best first search</a:t>
            </a:r>
          </a:p>
          <a:p>
            <a:r>
              <a:rPr lang="en-US" altLang="en-US" sz="1200" dirty="0">
                <a:solidFill>
                  <a:schemeClr val="tx1"/>
                </a:solidFill>
              </a:rPr>
              <a:t>2. Heuristic (if any): H1</a:t>
            </a:r>
          </a:p>
          <a:p>
            <a:r>
              <a:rPr lang="en-US" altLang="en-US" sz="1200" dirty="0">
                <a:solidFill>
                  <a:schemeClr val="tx1"/>
                </a:solidFill>
              </a:rPr>
              <a:t>3. Did it find least-cost path? Explain No. Best first search is not </a:t>
            </a:r>
            <a:r>
              <a:rPr lang="en-US" altLang="en-US" sz="1200" dirty="0" err="1">
                <a:solidFill>
                  <a:schemeClr val="tx1"/>
                </a:solidFill>
              </a:rPr>
              <a:t>guranteed</a:t>
            </a:r>
            <a:r>
              <a:rPr lang="en-US" altLang="en-US" sz="1200" dirty="0">
                <a:solidFill>
                  <a:schemeClr val="tx1"/>
                </a:solidFill>
              </a:rPr>
              <a:t> to find an optimal path. It takes the first path to goal it finds</a:t>
            </a:r>
          </a:p>
          <a:p>
            <a:r>
              <a:rPr lang="en-US" altLang="en-US" sz="1200" b="1" dirty="0">
                <a:solidFill>
                  <a:schemeClr val="tx1"/>
                </a:solidFill>
              </a:rPr>
              <a:t>G7:</a:t>
            </a:r>
            <a:endParaRPr lang="en-US" altLang="en-US" sz="1200" dirty="0">
              <a:solidFill>
                <a:schemeClr val="tx1"/>
              </a:solidFill>
            </a:endParaRPr>
          </a:p>
          <a:p>
            <a:r>
              <a:rPr lang="en-US" altLang="en-US" sz="1200" dirty="0">
                <a:solidFill>
                  <a:schemeClr val="tx1"/>
                </a:solidFill>
              </a:rPr>
              <a:t>1.Algorithm:  Breadth First Search</a:t>
            </a:r>
          </a:p>
          <a:p>
            <a:r>
              <a:rPr lang="en-US" altLang="en-US" sz="1200" dirty="0">
                <a:solidFill>
                  <a:schemeClr val="tx1"/>
                </a:solidFill>
              </a:rPr>
              <a:t>2. Heuristic (if any): None</a:t>
            </a:r>
          </a:p>
          <a:p>
            <a:r>
              <a:rPr lang="en-US" altLang="en-US" sz="1200" dirty="0">
                <a:solidFill>
                  <a:schemeClr val="tx1"/>
                </a:solidFill>
              </a:rPr>
              <a:t>3. Did it find least-cost path? Explain</a:t>
            </a:r>
            <a:r>
              <a:rPr lang="en-US" altLang="en-US" sz="1200" b="1" dirty="0">
                <a:solidFill>
                  <a:schemeClr val="tx1"/>
                </a:solidFill>
              </a:rPr>
              <a:t> </a:t>
            </a:r>
            <a:r>
              <a:rPr lang="en-US" altLang="en-US" sz="1200" dirty="0">
                <a:solidFill>
                  <a:schemeClr val="tx1"/>
                </a:solidFill>
              </a:rPr>
              <a:t>No. Breadth first search is only guaranteed to find a path with the shortest number of links; it does not consider link cost at all.</a:t>
            </a:r>
          </a:p>
          <a:p>
            <a:r>
              <a:rPr lang="en-US" altLang="en-US" sz="1200" dirty="0">
                <a:solidFill>
                  <a:schemeClr val="tx1"/>
                </a:solidFill>
              </a:rPr>
              <a:t> </a:t>
            </a:r>
          </a:p>
          <a:p>
            <a:r>
              <a:rPr lang="en-US" altLang="en-US" sz="1200" dirty="0">
                <a:solidFill>
                  <a:schemeClr val="tx1"/>
                </a:solidFill>
              </a:rPr>
              <a:t> </a:t>
            </a:r>
          </a:p>
          <a:p>
            <a:r>
              <a:rPr lang="en-US" altLang="en-US" sz="1200" dirty="0">
                <a:solidFill>
                  <a:schemeClr val="tx1"/>
                </a:solidFill>
              </a:rPr>
              <a:t> </a:t>
            </a:r>
          </a:p>
          <a:p>
            <a:endParaRPr lang="en-US" altLang="en-US" sz="1200" dirty="0">
              <a:solidFill>
                <a:schemeClr val="tx1"/>
              </a:solidFill>
            </a:endParaRPr>
          </a:p>
        </p:txBody>
      </p:sp>
    </p:spTree>
    <p:extLst>
      <p:ext uri="{BB962C8B-B14F-4D97-AF65-F5344CB8AC3E}">
        <p14:creationId xmlns:p14="http://schemas.microsoft.com/office/powerpoint/2010/main" val="211578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Example 2</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7163" y="990600"/>
            <a:ext cx="6553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1506537" y="3962400"/>
            <a:ext cx="9623426"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000000"/>
              </a:buClr>
              <a:buSzPct val="100000"/>
              <a:buFont typeface="Times New Roman" panose="02020603050405020304" pitchFamily="18" charset="0"/>
              <a:buChar char="•"/>
              <a:defRPr sz="2800">
                <a:solidFill>
                  <a:srgbClr val="000000"/>
                </a:solidFill>
                <a:latin typeface="Times New Roman" panose="02020603050405020304" pitchFamily="18" charset="0"/>
                <a:cs typeface="Lucida Sans Unicode" panose="020B0602030504020204" pitchFamily="34" charset="0"/>
              </a:defRPr>
            </a:lvl1pPr>
            <a:lvl2pPr marL="742950" indent="-285750">
              <a:spcBef>
                <a:spcPts val="600"/>
              </a:spcBef>
              <a:buClr>
                <a:srgbClr val="000000"/>
              </a:buClr>
              <a:buSzPct val="100000"/>
              <a:buFont typeface="Times New Roman" panose="02020603050405020304" pitchFamily="18" charset="0"/>
              <a:buChar char="–"/>
              <a:defRPr sz="2400">
                <a:solidFill>
                  <a:srgbClr val="000000"/>
                </a:solidFill>
                <a:latin typeface="Times New Roman" panose="02020603050405020304" pitchFamily="18" charset="0"/>
                <a:cs typeface="Lucida Sans Unicode" panose="020B0602030504020204" pitchFamily="34" charset="0"/>
              </a:defRPr>
            </a:lvl2pPr>
            <a:lvl3pPr marL="11430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3pPr>
            <a:lvl4pPr marL="16002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4pPr>
            <a:lvl5pPr marL="2057400" indent="-228600">
              <a:spcBef>
                <a:spcPts val="500"/>
              </a:spcBef>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Times New Roman" panose="02020603050405020304" pitchFamily="18" charset="0"/>
                <a:cs typeface="Lucida Sans Unicode" panose="020B0602030504020204" pitchFamily="34" charset="0"/>
              </a:defRPr>
            </a:lvl9pPr>
          </a:lstStyle>
          <a:p>
            <a:pPr>
              <a:spcBef>
                <a:spcPct val="0"/>
              </a:spcBef>
              <a:buClrTx/>
              <a:buSzTx/>
              <a:buFontTx/>
              <a:buNone/>
            </a:pPr>
            <a:r>
              <a:rPr lang="en-US" altLang="en-US" sz="2400">
                <a:solidFill>
                  <a:schemeClr val="tx1"/>
                </a:solidFill>
              </a:rPr>
              <a:t>What path would </a:t>
            </a:r>
            <a:r>
              <a:rPr lang="en-US" altLang="en-US" sz="2400" b="1">
                <a:solidFill>
                  <a:schemeClr val="tx1"/>
                </a:solidFill>
              </a:rPr>
              <a:t>breadth-ﬁrst</a:t>
            </a:r>
            <a:r>
              <a:rPr lang="en-US" altLang="en-US" sz="2400">
                <a:solidFill>
                  <a:schemeClr val="tx1"/>
                </a:solidFill>
              </a:rPr>
              <a:t> graph search return for this problem? </a:t>
            </a:r>
          </a:p>
          <a:p>
            <a:pPr>
              <a:spcBef>
                <a:spcPct val="0"/>
              </a:spcBef>
              <a:buClrTx/>
              <a:buSzTx/>
              <a:buFontTx/>
              <a:buNone/>
            </a:pPr>
            <a:r>
              <a:rPr lang="en-US" altLang="en-US" sz="2400" b="1">
                <a:solidFill>
                  <a:schemeClr val="tx1"/>
                </a:solidFill>
              </a:rPr>
              <a:t> </a:t>
            </a:r>
            <a:endParaRPr lang="en-US" altLang="en-US" sz="2400">
              <a:solidFill>
                <a:schemeClr val="tx1"/>
              </a:solidFill>
            </a:endParaRPr>
          </a:p>
          <a:p>
            <a:pPr>
              <a:spcBef>
                <a:spcPct val="0"/>
              </a:spcBef>
              <a:buClrTx/>
              <a:buSzTx/>
              <a:buFontTx/>
              <a:buNone/>
            </a:pPr>
            <a:r>
              <a:rPr lang="en-US" altLang="en-US" sz="2400">
                <a:solidFill>
                  <a:schemeClr val="tx1"/>
                </a:solidFill>
              </a:rPr>
              <a:t>What path would </a:t>
            </a:r>
            <a:r>
              <a:rPr lang="en-US" altLang="en-US" sz="2400" b="1">
                <a:solidFill>
                  <a:schemeClr val="tx1"/>
                </a:solidFill>
              </a:rPr>
              <a:t>uniform cost</a:t>
            </a:r>
            <a:r>
              <a:rPr lang="en-US" altLang="en-US" sz="2400">
                <a:solidFill>
                  <a:schemeClr val="tx1"/>
                </a:solidFill>
              </a:rPr>
              <a:t> graph search return for this problem? </a:t>
            </a:r>
          </a:p>
          <a:p>
            <a:pPr>
              <a:spcBef>
                <a:spcPct val="0"/>
              </a:spcBef>
              <a:buClrTx/>
              <a:buSzTx/>
              <a:buFontTx/>
              <a:buNone/>
            </a:pPr>
            <a:r>
              <a:rPr lang="en-US" altLang="en-US" sz="2400" b="1">
                <a:solidFill>
                  <a:schemeClr val="tx1"/>
                </a:solidFill>
              </a:rPr>
              <a:t> </a:t>
            </a:r>
            <a:endParaRPr lang="en-US" altLang="en-US" sz="2400">
              <a:solidFill>
                <a:schemeClr val="tx1"/>
              </a:solidFill>
            </a:endParaRPr>
          </a:p>
          <a:p>
            <a:pPr>
              <a:spcBef>
                <a:spcPct val="0"/>
              </a:spcBef>
              <a:buClrTx/>
              <a:buSzTx/>
              <a:buFontTx/>
              <a:buNone/>
            </a:pPr>
            <a:r>
              <a:rPr lang="en-US" altLang="en-US" sz="2400" b="1">
                <a:solidFill>
                  <a:schemeClr val="tx1"/>
                </a:solidFill>
              </a:rPr>
              <a:t> </a:t>
            </a:r>
            <a:r>
              <a:rPr lang="en-US" altLang="en-US" sz="2400">
                <a:solidFill>
                  <a:schemeClr val="tx1"/>
                </a:solidFill>
              </a:rPr>
              <a:t>What path would </a:t>
            </a:r>
            <a:r>
              <a:rPr lang="en-US" altLang="en-US" sz="2400" b="1">
                <a:solidFill>
                  <a:schemeClr val="tx1"/>
                </a:solidFill>
              </a:rPr>
              <a:t>depth-ﬁrst</a:t>
            </a:r>
            <a:r>
              <a:rPr lang="en-US" altLang="en-US" sz="2400">
                <a:solidFill>
                  <a:schemeClr val="tx1"/>
                </a:solidFill>
              </a:rPr>
              <a:t> graph search return for this problem?</a:t>
            </a:r>
          </a:p>
          <a:p>
            <a:pPr>
              <a:spcBef>
                <a:spcPct val="0"/>
              </a:spcBef>
              <a:buClrTx/>
              <a:buSzTx/>
              <a:buFontTx/>
              <a:buNone/>
            </a:pPr>
            <a:endParaRPr lang="en-US" altLang="en-US" sz="2400">
              <a:solidFill>
                <a:schemeClr val="tx1"/>
              </a:solidFill>
            </a:endParaRPr>
          </a:p>
          <a:p>
            <a:pPr>
              <a:spcBef>
                <a:spcPct val="0"/>
              </a:spcBef>
              <a:buClrTx/>
              <a:buSzTx/>
              <a:buFont typeface="Times New Roman" panose="02020603050405020304" pitchFamily="18" charset="0"/>
              <a:buNone/>
            </a:pPr>
            <a:r>
              <a:rPr lang="en-US" altLang="en-US" sz="2400">
                <a:solidFill>
                  <a:schemeClr val="tx1"/>
                </a:solidFill>
              </a:rPr>
              <a:t> What path would </a:t>
            </a:r>
            <a:r>
              <a:rPr lang="en-US" altLang="en-US" sz="2400" b="1">
                <a:solidFill>
                  <a:schemeClr val="tx1"/>
                </a:solidFill>
              </a:rPr>
              <a:t>iterative-deepening</a:t>
            </a:r>
            <a:r>
              <a:rPr lang="en-US" altLang="en-US" sz="2400">
                <a:solidFill>
                  <a:schemeClr val="tx1"/>
                </a:solidFill>
              </a:rPr>
              <a:t> graph search return for this problem?</a:t>
            </a:r>
          </a:p>
          <a:p>
            <a:pPr>
              <a:spcBef>
                <a:spcPct val="0"/>
              </a:spcBef>
              <a:buClrTx/>
              <a:buSzTx/>
              <a:buFontTx/>
              <a:buNone/>
            </a:pPr>
            <a:endParaRPr lang="en-US" altLang="en-US" sz="2400">
              <a:solidFill>
                <a:schemeClr val="tx1"/>
              </a:solidFill>
            </a:endParaRPr>
          </a:p>
          <a:p>
            <a:pPr>
              <a:spcBef>
                <a:spcPct val="0"/>
              </a:spcBef>
              <a:buClrTx/>
              <a:buSzTx/>
              <a:buFontTx/>
              <a:buNone/>
            </a:pPr>
            <a:endParaRPr lang="en-US" altLang="en-US" sz="2400">
              <a:solidFill>
                <a:schemeClr val="tx1"/>
              </a:solidFill>
            </a:endParaRPr>
          </a:p>
        </p:txBody>
      </p:sp>
    </p:spTree>
    <p:extLst>
      <p:ext uri="{BB962C8B-B14F-4D97-AF65-F5344CB8AC3E}">
        <p14:creationId xmlns:p14="http://schemas.microsoft.com/office/powerpoint/2010/main" val="420735169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347"/>
            <a:ext cx="3807654" cy="19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42313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a:p>
        </p:txBody>
      </p:sp>
      <p:pic>
        <p:nvPicPr>
          <p:cNvPr id="122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07654" cy="1903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2583730"/>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3011</Words>
  <Application>Microsoft Office PowerPoint</Application>
  <PresentationFormat>Widescreen</PresentationFormat>
  <Paragraphs>367</Paragraphs>
  <Slides>51</Slides>
  <Notes>1</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Book Antiqua</vt:lpstr>
      <vt:lpstr>Calibri</vt:lpstr>
      <vt:lpstr>Calibri Light</vt:lpstr>
      <vt:lpstr>Times New Roman</vt:lpstr>
      <vt:lpstr>Office Theme</vt:lpstr>
      <vt:lpstr>Search</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Example1</vt:lpstr>
      <vt:lpstr>Breadth first search</vt:lpstr>
      <vt:lpstr>PowerPoint Presentation</vt:lpstr>
      <vt:lpstr>PowerPoint Presentation</vt:lpstr>
      <vt:lpstr>Depth first search</vt:lpstr>
      <vt:lpstr>PowerPoint Presentation</vt:lpstr>
      <vt:lpstr>PowerPoint Presentation</vt:lpstr>
      <vt:lpstr>A* search</vt:lpstr>
      <vt:lpstr>PowerPoint Presentation</vt:lpstr>
      <vt:lpstr>Solution</vt:lpstr>
      <vt:lpstr>PowerPoint Presentation</vt:lpstr>
      <vt:lpstr>PowerPoint Presentation</vt:lpstr>
      <vt:lpstr>PowerPoint Presentation</vt:lpstr>
      <vt:lpstr>CSP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Pinar Duygulu</dc:creator>
  <cp:lastModifiedBy>Pinar Duygulu</cp:lastModifiedBy>
  <cp:revision>22</cp:revision>
  <dcterms:created xsi:type="dcterms:W3CDTF">2021-03-31T07:07:33Z</dcterms:created>
  <dcterms:modified xsi:type="dcterms:W3CDTF">2023-04-24T08:36:09Z</dcterms:modified>
</cp:coreProperties>
</file>